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61"/>
  </p:notesMasterIdLst>
  <p:sldIdLst>
    <p:sldId id="526" r:id="rId3"/>
    <p:sldId id="385" r:id="rId4"/>
    <p:sldId id="318" r:id="rId5"/>
    <p:sldId id="259" r:id="rId6"/>
    <p:sldId id="261" r:id="rId7"/>
    <p:sldId id="476" r:id="rId8"/>
    <p:sldId id="473" r:id="rId9"/>
    <p:sldId id="523" r:id="rId10"/>
    <p:sldId id="319" r:id="rId11"/>
    <p:sldId id="265" r:id="rId12"/>
    <p:sldId id="266" r:id="rId13"/>
    <p:sldId id="267" r:id="rId14"/>
    <p:sldId id="268" r:id="rId15"/>
    <p:sldId id="270" r:id="rId16"/>
    <p:sldId id="273" r:id="rId17"/>
    <p:sldId id="274" r:id="rId18"/>
    <p:sldId id="275" r:id="rId19"/>
    <p:sldId id="276" r:id="rId20"/>
    <p:sldId id="278" r:id="rId21"/>
    <p:sldId id="279" r:id="rId22"/>
    <p:sldId id="280" r:id="rId23"/>
    <p:sldId id="477" r:id="rId24"/>
    <p:sldId id="282" r:id="rId25"/>
    <p:sldId id="283" r:id="rId26"/>
    <p:sldId id="322" r:id="rId27"/>
    <p:sldId id="478" r:id="rId28"/>
    <p:sldId id="299" r:id="rId29"/>
    <p:sldId id="300" r:id="rId30"/>
    <p:sldId id="301" r:id="rId31"/>
    <p:sldId id="302" r:id="rId32"/>
    <p:sldId id="303" r:id="rId33"/>
    <p:sldId id="304" r:id="rId34"/>
    <p:sldId id="305" r:id="rId35"/>
    <p:sldId id="306" r:id="rId36"/>
    <p:sldId id="307" r:id="rId37"/>
    <p:sldId id="308" r:id="rId38"/>
    <p:sldId id="479" r:id="rId39"/>
    <p:sldId id="507" r:id="rId40"/>
    <p:sldId id="508" r:id="rId41"/>
    <p:sldId id="509" r:id="rId42"/>
    <p:sldId id="510" r:id="rId43"/>
    <p:sldId id="511" r:id="rId44"/>
    <p:sldId id="512" r:id="rId45"/>
    <p:sldId id="480" r:id="rId46"/>
    <p:sldId id="481" r:id="rId47"/>
    <p:sldId id="513" r:id="rId48"/>
    <p:sldId id="514" r:id="rId49"/>
    <p:sldId id="515" r:id="rId50"/>
    <p:sldId id="516" r:id="rId51"/>
    <p:sldId id="517" r:id="rId52"/>
    <p:sldId id="518" r:id="rId53"/>
    <p:sldId id="519" r:id="rId54"/>
    <p:sldId id="520" r:id="rId55"/>
    <p:sldId id="521" r:id="rId56"/>
    <p:sldId id="483" r:id="rId57"/>
    <p:sldId id="484" r:id="rId58"/>
    <p:sldId id="485" r:id="rId59"/>
    <p:sldId id="505" r:id="rId60"/>
  </p:sldIdLst>
  <p:sldSz cx="9144000" cy="6858000" type="screen4x3"/>
  <p:notesSz cx="7099300" cy="10234613"/>
  <p:defaultTex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93"/>
    <p:restoredTop sz="87281" autoAdjust="0"/>
  </p:normalViewPr>
  <p:slideViewPr>
    <p:cSldViewPr>
      <p:cViewPr varScale="1">
        <p:scale>
          <a:sx n="97" d="100"/>
          <a:sy n="97" d="100"/>
        </p:scale>
        <p:origin x="1596"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77" d="100"/>
          <a:sy n="77" d="100"/>
        </p:scale>
        <p:origin x="-2316" y="-108"/>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 lorenzo sellares" userId="cca9b460c6724927" providerId="LiveId" clId="{A0C9B0FC-8457-48BE-9E1D-933FD9AAEC9D}"/>
    <pc:docChg chg="delSld">
      <pc:chgData name="victor lorenzo sellares" userId="cca9b460c6724927" providerId="LiveId" clId="{A0C9B0FC-8457-48BE-9E1D-933FD9AAEC9D}" dt="2022-03-31T13:31:50.079" v="1" actId="2696"/>
      <pc:docMkLst>
        <pc:docMk/>
      </pc:docMkLst>
      <pc:sldChg chg="del">
        <pc:chgData name="victor lorenzo sellares" userId="cca9b460c6724927" providerId="LiveId" clId="{A0C9B0FC-8457-48BE-9E1D-933FD9AAEC9D}" dt="2022-03-31T13:31:46.253" v="0" actId="2696"/>
        <pc:sldMkLst>
          <pc:docMk/>
          <pc:sldMk cId="2945571306" sldId="524"/>
        </pc:sldMkLst>
      </pc:sldChg>
      <pc:sldChg chg="del">
        <pc:chgData name="victor lorenzo sellares" userId="cca9b460c6724927" providerId="LiveId" clId="{A0C9B0FC-8457-48BE-9E1D-933FD9AAEC9D}" dt="2022-03-31T13:31:50.079" v="1" actId="2696"/>
        <pc:sldMkLst>
          <pc:docMk/>
          <pc:sldMk cId="992229443" sldId="526"/>
        </pc:sldMkLst>
      </pc:sldChg>
    </pc:docChg>
  </pc:docChgLst>
  <pc:docChgLst>
    <pc:chgData name="victor lorenzo sellares" userId="cca9b460c6724927" providerId="LiveId" clId="{A117EDEA-355A-48F6-9D15-F4A4214DDB43}"/>
    <pc:docChg chg="delSld modSld">
      <pc:chgData name="victor lorenzo sellares" userId="cca9b460c6724927" providerId="LiveId" clId="{A117EDEA-355A-48F6-9D15-F4A4214DDB43}" dt="2022-07-18T10:12:52.266" v="62" actId="2710"/>
      <pc:docMkLst>
        <pc:docMk/>
      </pc:docMkLst>
      <pc:sldChg chg="del">
        <pc:chgData name="victor lorenzo sellares" userId="cca9b460c6724927" providerId="LiveId" clId="{A117EDEA-355A-48F6-9D15-F4A4214DDB43}" dt="2022-07-18T07:50:12.157" v="43" actId="2696"/>
        <pc:sldMkLst>
          <pc:docMk/>
          <pc:sldMk cId="0" sldId="281"/>
        </pc:sldMkLst>
      </pc:sldChg>
      <pc:sldChg chg="modSp mod">
        <pc:chgData name="victor lorenzo sellares" userId="cca9b460c6724927" providerId="LiveId" clId="{A117EDEA-355A-48F6-9D15-F4A4214DDB43}" dt="2022-07-18T10:12:02.931" v="51" actId="20577"/>
        <pc:sldMkLst>
          <pc:docMk/>
          <pc:sldMk cId="0" sldId="385"/>
        </pc:sldMkLst>
        <pc:spChg chg="mod">
          <ac:chgData name="victor lorenzo sellares" userId="cca9b460c6724927" providerId="LiveId" clId="{A117EDEA-355A-48F6-9D15-F4A4214DDB43}" dt="2022-07-18T10:12:02.931" v="51" actId="20577"/>
          <ac:spMkLst>
            <pc:docMk/>
            <pc:sldMk cId="0" sldId="385"/>
            <ac:spMk id="23555" creationId="{00000000-0000-0000-0000-000000000000}"/>
          </ac:spMkLst>
        </pc:spChg>
      </pc:sldChg>
      <pc:sldChg chg="modSp mod">
        <pc:chgData name="victor lorenzo sellares" userId="cca9b460c6724927" providerId="LiveId" clId="{A117EDEA-355A-48F6-9D15-F4A4214DDB43}" dt="2022-07-18T10:12:52.266" v="62" actId="2710"/>
        <pc:sldMkLst>
          <pc:docMk/>
          <pc:sldMk cId="0" sldId="526"/>
        </pc:sldMkLst>
        <pc:spChg chg="mod">
          <ac:chgData name="victor lorenzo sellares" userId="cca9b460c6724927" providerId="LiveId" clId="{A117EDEA-355A-48F6-9D15-F4A4214DDB43}" dt="2022-07-18T10:12:52.266" v="62" actId="2710"/>
          <ac:spMkLst>
            <pc:docMk/>
            <pc:sldMk cId="0" sldId="526"/>
            <ac:spMk id="11" creationId="{93CBA89C-B6A5-437E-BE93-3134544E67B5}"/>
          </ac:spMkLst>
        </pc:spChg>
        <pc:spChg chg="mod">
          <ac:chgData name="victor lorenzo sellares" userId="cca9b460c6724927" providerId="LiveId" clId="{A117EDEA-355A-48F6-9D15-F4A4214DDB43}" dt="2022-07-18T07:53:34.728" v="48" actId="20577"/>
          <ac:spMkLst>
            <pc:docMk/>
            <pc:sldMk cId="0" sldId="526"/>
            <ac:spMk id="12" creationId="{331903DF-6515-1C53-A3C7-221B9B576D83}"/>
          </ac:spMkLst>
        </pc:spChg>
        <pc:spChg chg="mod">
          <ac:chgData name="victor lorenzo sellares" userId="cca9b460c6724927" providerId="LiveId" clId="{A117EDEA-355A-48F6-9D15-F4A4214DDB43}" dt="2022-07-18T07:49:54.501" v="41" actId="12"/>
          <ac:spMkLst>
            <pc:docMk/>
            <pc:sldMk cId="0" sldId="526"/>
            <ac:spMk id="13" creationId="{01A19A02-5633-28A7-93CF-7BC72FDFB32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9048" tIns="49524" rIns="99048" bIns="49524" rtlCol="0"/>
          <a:lstStyle>
            <a:lvl1pPr algn="l" eaLnBrk="1" fontAlgn="auto" hangingPunct="1">
              <a:spcBef>
                <a:spcPts val="0"/>
              </a:spcBef>
              <a:spcAft>
                <a:spcPts val="0"/>
              </a:spcAft>
              <a:defRPr sz="1300">
                <a:latin typeface="+mn-lt"/>
                <a:cs typeface="+mn-cs"/>
              </a:defRPr>
            </a:lvl1pPr>
          </a:lstStyle>
          <a:p>
            <a:pPr>
              <a:defRPr/>
            </a:pPr>
            <a:endParaRPr lang="es-ES"/>
          </a:p>
        </p:txBody>
      </p:sp>
      <p:sp>
        <p:nvSpPr>
          <p:cNvPr id="3" name="2 Marcador de fecha"/>
          <p:cNvSpPr>
            <a:spLocks noGrp="1"/>
          </p:cNvSpPr>
          <p:nvPr>
            <p:ph type="dt" idx="1"/>
          </p:nvPr>
        </p:nvSpPr>
        <p:spPr>
          <a:xfrm>
            <a:off x="4021138" y="0"/>
            <a:ext cx="3076575" cy="511175"/>
          </a:xfrm>
          <a:prstGeom prst="rect">
            <a:avLst/>
          </a:prstGeom>
        </p:spPr>
        <p:txBody>
          <a:bodyPr vert="horz" lIns="99048" tIns="49524" rIns="99048" bIns="49524" rtlCol="0"/>
          <a:lstStyle>
            <a:lvl1pPr algn="r" eaLnBrk="1" fontAlgn="auto" hangingPunct="1">
              <a:spcBef>
                <a:spcPts val="0"/>
              </a:spcBef>
              <a:spcAft>
                <a:spcPts val="0"/>
              </a:spcAft>
              <a:defRPr sz="1300">
                <a:latin typeface="+mn-lt"/>
                <a:cs typeface="+mn-cs"/>
              </a:defRPr>
            </a:lvl1pPr>
          </a:lstStyle>
          <a:p>
            <a:pPr>
              <a:defRPr/>
            </a:pPr>
            <a:fld id="{46702D25-3480-48CC-8344-EF2B7C5EEDEC}" type="datetimeFigureOut">
              <a:rPr lang="es-ES"/>
              <a:pPr>
                <a:defRPr/>
              </a:pPr>
              <a:t>18/07/2022</a:t>
            </a:fld>
            <a:endParaRPr lang="es-ES" dirty="0"/>
          </a:p>
        </p:txBody>
      </p:sp>
      <p:sp>
        <p:nvSpPr>
          <p:cNvPr id="4" name="3 Marcador de imagen de diapositiva"/>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s-ES" noProof="0" dirty="0"/>
          </a:p>
        </p:txBody>
      </p:sp>
      <p:sp>
        <p:nvSpPr>
          <p:cNvPr id="5" name="4 Marcador de notas"/>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5 Marcador de pie de página"/>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cs typeface="+mn-cs"/>
              </a:defRPr>
            </a:lvl1pPr>
          </a:lstStyle>
          <a:p>
            <a:pPr>
              <a:defRPr/>
            </a:pPr>
            <a:endParaRPr lang="es-ES"/>
          </a:p>
        </p:txBody>
      </p:sp>
      <p:sp>
        <p:nvSpPr>
          <p:cNvPr id="7" name="6 Marcador de número de diapositiva"/>
          <p:cNvSpPr>
            <a:spLocks noGrp="1"/>
          </p:cNvSpPr>
          <p:nvPr>
            <p:ph type="sldNum" sz="quarter" idx="5"/>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vl1pPr>
          </a:lstStyle>
          <a:p>
            <a:fld id="{0DCD9CBB-6352-4926-A179-D67766B82668}" type="slidenum">
              <a:rPr lang="es-ES" altLang="es-ES"/>
              <a:pPr/>
              <a:t>‹Nº›</a:t>
            </a:fld>
            <a:endParaRPr lang="es-ES" alt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E5977F-8C27-4529-8372-393F6FBA9FEB}" type="slidenum">
              <a:rPr lang="es-ES" altLang="es-ES" sz="1300"/>
              <a:pPr>
                <a:spcBef>
                  <a:spcPct val="0"/>
                </a:spcBef>
              </a:pPr>
              <a:t>1</a:t>
            </a:fld>
            <a:endParaRPr lang="es-ES" altLang="es-ES" sz="1300"/>
          </a:p>
        </p:txBody>
      </p:sp>
      <p:sp>
        <p:nvSpPr>
          <p:cNvPr id="5123" name="Rectangle 2"/>
          <p:cNvSpPr>
            <a:spLocks noGrp="1" noRot="1" noChangeAspect="1" noChangeArrowheads="1" noTextEdit="1"/>
          </p:cNvSpPr>
          <p:nvPr>
            <p:ph type="sldImg"/>
          </p:nvPr>
        </p:nvSpPr>
        <p:spPr bwMode="auto">
          <a:xfrm>
            <a:off x="1168400" y="900113"/>
            <a:ext cx="4759325" cy="3570287"/>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5124" name="Rectangle 3"/>
          <p:cNvSpPr>
            <a:spLocks noGrp="1" noChangeArrowheads="1"/>
          </p:cNvSpPr>
          <p:nvPr>
            <p:ph type="body" idx="1"/>
          </p:nvPr>
        </p:nvSpPr>
        <p:spPr bwMode="auto">
          <a:xfrm>
            <a:off x="946150" y="4865688"/>
            <a:ext cx="5205413" cy="4306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38" tIns="44709" rIns="91138" bIns="44709" numCol="1" anchor="t" anchorCtr="0" compatLnSpc="1">
            <a:prstTxWarp prst="textNoShape">
              <a:avLst/>
            </a:prstTxWarp>
          </a:bodyPr>
          <a:lstStyle/>
          <a:p>
            <a:pPr eaLnBrk="1" hangingPunct="1"/>
            <a:r>
              <a:rPr lang="es-ES" altLang="es-ES"/>
              <a:t>Presentamos el tema de las Generalidades en las enfermedades renales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Rñón displásico=no funcionante</a:t>
            </a:r>
          </a:p>
          <a:p>
            <a:r>
              <a:rPr lang="es-ES" altLang="es-ES"/>
              <a:t>Riñón multiquístico=displásico=no funcionante</a:t>
            </a:r>
          </a:p>
          <a:p>
            <a:endParaRPr lang="es-ES" altLang="es-ES"/>
          </a:p>
          <a:p>
            <a:r>
              <a:rPr lang="es-ES" altLang="es-ES"/>
              <a:t>NO fiarese de lo que escriba el radiólogo (muliquistosis, poliquistosis..) pues usan términos poco precisos para decir que hay muchos quistes.</a:t>
            </a:r>
          </a:p>
        </p:txBody>
      </p:sp>
      <p:sp>
        <p:nvSpPr>
          <p:cNvPr id="921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67336AF-E85C-4AAB-B779-30B8749C6068}" type="slidenum">
              <a:rPr lang="es-ES" altLang="es-ES"/>
              <a:pPr/>
              <a:t>10</a:t>
            </a:fld>
            <a:endParaRPr lang="es-ES" alt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Propia de ERCT</a:t>
            </a:r>
          </a:p>
        </p:txBody>
      </p:sp>
      <p:sp>
        <p:nvSpPr>
          <p:cNvPr id="931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05CAD21-FD6D-482D-9DAF-1380093DA7DB}" type="slidenum">
              <a:rPr lang="es-ES" altLang="es-ES"/>
              <a:pPr/>
              <a:t>11</a:t>
            </a:fld>
            <a:endParaRPr lang="es-ES" alt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Muy frecuente. Según la edad pueden tener muchos quistes simples simulando una  PQRAD, pero:</a:t>
            </a:r>
          </a:p>
          <a:p>
            <a:endParaRPr lang="es-ES" altLang="es-ES"/>
          </a:p>
          <a:p>
            <a:r>
              <a:rPr lang="es-ES" altLang="es-ES"/>
              <a:t>EN LA PQRAD, SI HAY INSUFICIENCIA RENAL, LOS RIÑONES SIEMPRE ESTÁN BASTANTE AUMENTADOS DE TAMAÑO. Y el aumento no es por unos pocos quistes grandes sino que ni se ve el parénquima. Si en una eco de una paciente con IR y quistes os hablan  diferenciación córtico medular, parénquima etc.. Dudar mucho que sea PQRAD. Será ERC con quistes simples.</a:t>
            </a:r>
          </a:p>
        </p:txBody>
      </p:sp>
      <p:sp>
        <p:nvSpPr>
          <p:cNvPr id="942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51B2CFE-21B4-419F-BDA6-072666192465}" type="slidenum">
              <a:rPr lang="es-ES" altLang="es-ES"/>
              <a:pPr/>
              <a:t>12</a:t>
            </a:fld>
            <a:endParaRPr lang="es-ES" alt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Los quistes de la PQRAD están por toda la nefrona pero sobretodo en t colector. Los de la PQArecesiva son dilataciones de túbulo  colector</a:t>
            </a:r>
          </a:p>
        </p:txBody>
      </p:sp>
      <p:sp>
        <p:nvSpPr>
          <p:cNvPr id="952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A9EFA51-1ED5-49C3-94B5-AF4E74F4F1CB}" type="slidenum">
              <a:rPr lang="es-ES" altLang="es-ES"/>
              <a:pPr/>
              <a:t>13</a:t>
            </a:fld>
            <a:endParaRPr lang="es-ES" alt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PQRAD los riñones pueden tener una gran tamaño que requiera nefrectomía para hacer espacio para un TR</a:t>
            </a:r>
          </a:p>
        </p:txBody>
      </p:sp>
      <p:sp>
        <p:nvSpPr>
          <p:cNvPr id="962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4E88A94-319C-49EC-AD1A-DF10E9B6C1BD}" type="slidenum">
              <a:rPr lang="es-ES" altLang="es-ES"/>
              <a:pPr/>
              <a:t>14</a:t>
            </a:fld>
            <a:endParaRPr lang="es-ES" alt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a:p>
        </p:txBody>
      </p:sp>
      <p:sp>
        <p:nvSpPr>
          <p:cNvPr id="972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A8EC07D-B08D-4A27-8C96-AA898EE8007F}" type="slidenum">
              <a:rPr lang="es-ES" altLang="es-ES"/>
              <a:pPr/>
              <a:t>15</a:t>
            </a:fld>
            <a:endParaRPr lang="es-ES" alt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En la siguiente se ve como el pronóstico de PKD2 es mucho mejor</a:t>
            </a:r>
          </a:p>
        </p:txBody>
      </p:sp>
      <p:sp>
        <p:nvSpPr>
          <p:cNvPr id="983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36BD5CB-F2F4-40BA-88F6-C8671BE4E039}" type="slidenum">
              <a:rPr lang="es-ES" altLang="es-ES"/>
              <a:pPr/>
              <a:t>16</a:t>
            </a:fld>
            <a:endParaRPr lang="es-ES" alt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Supervivencia PKD2 &gt;PKD1 no truncante &gt; PKD1 truncante</a:t>
            </a:r>
          </a:p>
        </p:txBody>
      </p:sp>
      <p:sp>
        <p:nvSpPr>
          <p:cNvPr id="993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2FA9ED5-33FC-4CF6-8A96-3C277CB7D266}" type="slidenum">
              <a:rPr lang="es-ES" altLang="es-ES"/>
              <a:pPr/>
              <a:t>17</a:t>
            </a:fld>
            <a:endParaRPr lang="es-ES" alt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Diferenciar e cilio móvil que está en los “tubos” del inmóvil que está en casi todas las células y tiene una función quimio-mecano sensora</a:t>
            </a:r>
          </a:p>
        </p:txBody>
      </p:sp>
      <p:sp>
        <p:nvSpPr>
          <p:cNvPr id="1003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9FDD468-BB64-4D6E-B46C-2A8F3EF799F5}" type="slidenum">
              <a:rPr lang="es-ES" altLang="es-ES"/>
              <a:pPr/>
              <a:t>18</a:t>
            </a:fld>
            <a:endParaRPr lang="es-ES" alt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Se usa de rutina la ecografía pues es suficiente en la gran mayoría de casos. Solo en algunos casos como se ve en la diapo siguiente es necesario el dno genético</a:t>
            </a:r>
          </a:p>
        </p:txBody>
      </p:sp>
      <p:sp>
        <p:nvSpPr>
          <p:cNvPr id="1013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86074BD-9656-4052-B351-BA56FEAE7E91}" type="slidenum">
              <a:rPr lang="es-ES" altLang="es-ES"/>
              <a:pPr/>
              <a:t>20</a:t>
            </a:fld>
            <a:endParaRPr lang="es-E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Repasaremos solo las nefropatías hereditarias mas frecuentes</a:t>
            </a:r>
          </a:p>
        </p:txBody>
      </p:sp>
      <p:sp>
        <p:nvSpPr>
          <p:cNvPr id="8397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8E391C9-1179-4194-B6F2-98FF19A6A1BF}" type="slidenum">
              <a:rPr lang="es-ES" altLang="es-ES"/>
              <a:pPr/>
              <a:t>2</a:t>
            </a:fld>
            <a:endParaRPr lang="es-ES" alt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A medida que los riñones aumentan de tamaño aparece primero la HTA y a continuación la insuficiencia renal.</a:t>
            </a:r>
          </a:p>
          <a:p>
            <a:r>
              <a:rPr lang="es-ES" altLang="es-ES"/>
              <a:t>Sin volumen renal aumentado no hay IRC causada por la PQRAD</a:t>
            </a:r>
          </a:p>
        </p:txBody>
      </p:sp>
      <p:sp>
        <p:nvSpPr>
          <p:cNvPr id="1024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160B43A-C047-49BE-85C2-E6A8BFF7DA8A}" type="slidenum">
              <a:rPr lang="es-ES" altLang="es-ES"/>
              <a:pPr/>
              <a:t>22</a:t>
            </a:fld>
            <a:endParaRPr lang="es-ES" alt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Unico tratamiento aprobado modificador de progresión es el tolvaptan. Enlentece la progresión. No cura. </a:t>
            </a:r>
          </a:p>
        </p:txBody>
      </p:sp>
      <p:sp>
        <p:nvSpPr>
          <p:cNvPr id="1034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A86BED-5EEA-4FA3-A563-4D1FC9F0CFC4}" type="slidenum">
              <a:rPr lang="es-ES" altLang="es-ES"/>
              <a:pPr/>
              <a:t>23</a:t>
            </a:fld>
            <a:endParaRPr lang="es-ES" alt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Efecto moderado: 1ml/min menos al año de deterioro</a:t>
            </a:r>
          </a:p>
          <a:p>
            <a:r>
              <a:rPr lang="es-ES" altLang="es-ES"/>
              <a:t>Efecto más aparente en los más afectados pero médicamente tiene sentido tratar pronto para tener un mayor impacto en supervivencia renal.</a:t>
            </a:r>
          </a:p>
        </p:txBody>
      </p:sp>
      <p:sp>
        <p:nvSpPr>
          <p:cNvPr id="1044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B6EE491-C2C8-43F7-A09B-FB9AA41C29E3}" type="slidenum">
              <a:rPr lang="es-ES" altLang="es-ES"/>
              <a:pPr/>
              <a:t>24</a:t>
            </a:fld>
            <a:endParaRPr lang="es-ES" alt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Esla segunda nefropatía hereditaria más frecuente</a:t>
            </a:r>
          </a:p>
        </p:txBody>
      </p:sp>
      <p:sp>
        <p:nvSpPr>
          <p:cNvPr id="1054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9020D1C-AC79-471A-9658-66C2CE64CFC3}" type="slidenum">
              <a:rPr lang="es-ES" altLang="es-ES"/>
              <a:pPr/>
              <a:t>25</a:t>
            </a:fld>
            <a:endParaRPr lang="es-ES" alt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Se hereda mediante los 3 patrones de herencia</a:t>
            </a:r>
          </a:p>
        </p:txBody>
      </p:sp>
      <p:sp>
        <p:nvSpPr>
          <p:cNvPr id="1065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135B415-8D21-4248-BF9C-BE986E3F14C8}" type="slidenum">
              <a:rPr lang="es-ES" altLang="es-ES"/>
              <a:pPr/>
              <a:t>26</a:t>
            </a:fld>
            <a:endParaRPr lang="es-ES" alt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No todos los pacientes presentad afectación ocular y auditiva. De hecho en las formas dominante es muy raro. Y tampoco todos los ligados al sexo o recesivos. Pero si lo presentan orienta mucho el diangóstico</a:t>
            </a:r>
          </a:p>
        </p:txBody>
      </p:sp>
      <p:sp>
        <p:nvSpPr>
          <p:cNvPr id="1075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0366D6E-4239-454A-8070-233C004051CA}" type="slidenum">
              <a:rPr lang="es-ES" altLang="es-ES"/>
              <a:pPr/>
              <a:t>27</a:t>
            </a:fld>
            <a:endParaRPr lang="es-ES" alt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bwMode="auto">
          <a:xfrm>
            <a:off x="2860675" y="514350"/>
            <a:ext cx="3425825" cy="2570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noChangeArrowheads="1"/>
          </p:cNvSpPr>
          <p:nvPr>
            <p:ph type="body" idx="1"/>
          </p:nvPr>
        </p:nvSpPr>
        <p:spPr bwMode="auto">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altLang="es-ES">
                <a:latin typeface="Arial" panose="020B0604020202020204" pitchFamily="34" charset="0"/>
                <a:sym typeface="Symbol" panose="05050102010706020507" pitchFamily="18" charset="2"/>
              </a:rPr>
              <a:t>El SA presenta heterogeneidad gen</a:t>
            </a:r>
            <a:r>
              <a:rPr lang="es-ES" altLang="es-ES">
                <a:latin typeface="Times" panose="02020603050405020304" pitchFamily="18" charset="0"/>
                <a:sym typeface="Symbol" panose="05050102010706020507" pitchFamily="18" charset="2"/>
              </a:rPr>
              <a:t>é</a:t>
            </a:r>
            <a:r>
              <a:rPr lang="es-ES" altLang="es-ES">
                <a:latin typeface="Arial" panose="020B0604020202020204" pitchFamily="34" charset="0"/>
                <a:sym typeface="Symbol" panose="05050102010706020507" pitchFamily="18" charset="2"/>
              </a:rPr>
              <a:t>tica ya que son 3 genes diferentes los que codifican para las cadenas del col</a:t>
            </a:r>
            <a:r>
              <a:rPr lang="es-ES" altLang="es-ES">
                <a:latin typeface="Times" panose="02020603050405020304" pitchFamily="18" charset="0"/>
                <a:sym typeface="Symbol" panose="05050102010706020507" pitchFamily="18" charset="2"/>
              </a:rPr>
              <a:t>á</a:t>
            </a:r>
            <a:r>
              <a:rPr lang="es-ES" altLang="es-ES">
                <a:latin typeface="Arial" panose="020B0604020202020204" pitchFamily="34" charset="0"/>
                <a:sym typeface="Symbol" panose="05050102010706020507" pitchFamily="18" charset="2"/>
              </a:rPr>
              <a:t>geno tipo IV que constituyen el componente principal de la MBG:</a:t>
            </a:r>
          </a:p>
          <a:p>
            <a:pPr>
              <a:spcBef>
                <a:spcPct val="0"/>
              </a:spcBef>
            </a:pPr>
            <a:r>
              <a:rPr lang="es-ES" altLang="es-ES">
                <a:latin typeface="Arial" panose="020B0604020202020204" pitchFamily="34" charset="0"/>
                <a:sym typeface="Symbol" panose="05050102010706020507" pitchFamily="18" charset="2"/>
              </a:rPr>
              <a:t>Los genes COL4A3 y COL4A4, localizados juntos en el brazo largo del CR 2, que codifican para las prote</a:t>
            </a:r>
            <a:r>
              <a:rPr lang="es-ES" altLang="es-ES">
                <a:latin typeface="Times" panose="02020603050405020304" pitchFamily="18" charset="0"/>
                <a:sym typeface="Symbol" panose="05050102010706020507" pitchFamily="18" charset="2"/>
              </a:rPr>
              <a:t>í</a:t>
            </a:r>
            <a:r>
              <a:rPr lang="es-ES" altLang="es-ES">
                <a:latin typeface="Arial" panose="020B0604020202020204" pitchFamily="34" charset="0"/>
                <a:sym typeface="Symbol" panose="05050102010706020507" pitchFamily="18" charset="2"/>
              </a:rPr>
              <a:t>nas alfa 3 y alfa 4 respectivamente y tienen una expresi</a:t>
            </a:r>
            <a:r>
              <a:rPr lang="es-ES" altLang="es-ES">
                <a:latin typeface="Times" panose="02020603050405020304" pitchFamily="18" charset="0"/>
                <a:sym typeface="Symbol" panose="05050102010706020507" pitchFamily="18" charset="2"/>
              </a:rPr>
              <a:t>ó</a:t>
            </a:r>
            <a:r>
              <a:rPr lang="es-ES" altLang="es-ES">
                <a:latin typeface="Arial" panose="020B0604020202020204" pitchFamily="34" charset="0"/>
                <a:sym typeface="Symbol" panose="05050102010706020507" pitchFamily="18" charset="2"/>
              </a:rPr>
              <a:t>n restringida en ri</a:t>
            </a:r>
            <a:r>
              <a:rPr lang="es-ES" altLang="es-ES">
                <a:latin typeface="Times" panose="02020603050405020304" pitchFamily="18" charset="0"/>
                <a:sym typeface="Symbol" panose="05050102010706020507" pitchFamily="18" charset="2"/>
              </a:rPr>
              <a:t>ñó</a:t>
            </a:r>
            <a:r>
              <a:rPr lang="es-ES" altLang="es-ES">
                <a:latin typeface="Arial" panose="020B0604020202020204" pitchFamily="34" charset="0"/>
                <a:sym typeface="Symbol" panose="05050102010706020507" pitchFamily="18" charset="2"/>
              </a:rPr>
              <a:t>n, ojo y o</a:t>
            </a:r>
            <a:r>
              <a:rPr lang="es-ES" altLang="es-ES">
                <a:latin typeface="Times" panose="02020603050405020304" pitchFamily="18" charset="0"/>
                <a:sym typeface="Symbol" panose="05050102010706020507" pitchFamily="18" charset="2"/>
              </a:rPr>
              <a:t>í</a:t>
            </a:r>
            <a:r>
              <a:rPr lang="es-ES" altLang="es-ES">
                <a:latin typeface="Arial" panose="020B0604020202020204" pitchFamily="34" charset="0"/>
                <a:sym typeface="Symbol" panose="05050102010706020507" pitchFamily="18" charset="2"/>
              </a:rPr>
              <a:t>do. </a:t>
            </a:r>
          </a:p>
          <a:p>
            <a:pPr>
              <a:spcBef>
                <a:spcPct val="0"/>
              </a:spcBef>
            </a:pPr>
            <a:r>
              <a:rPr lang="es-ES" altLang="es-ES">
                <a:latin typeface="Arial" panose="020B0604020202020204" pitchFamily="34" charset="0"/>
                <a:sym typeface="Symbol" panose="05050102010706020507" pitchFamily="18" charset="2"/>
              </a:rPr>
              <a:t>i el gen COL4A5, localizado en el brazo largo del CR X, que codifica para la prote</a:t>
            </a:r>
            <a:r>
              <a:rPr lang="es-ES" altLang="es-ES">
                <a:latin typeface="Times" panose="02020603050405020304" pitchFamily="18" charset="0"/>
                <a:sym typeface="Symbol" panose="05050102010706020507" pitchFamily="18" charset="2"/>
              </a:rPr>
              <a:t>í</a:t>
            </a:r>
            <a:r>
              <a:rPr lang="es-ES" altLang="es-ES">
                <a:latin typeface="Arial" panose="020B0604020202020204" pitchFamily="34" charset="0"/>
                <a:sym typeface="Symbol" panose="05050102010706020507" pitchFamily="18" charset="2"/>
              </a:rPr>
              <a:t>na alfa 5 y que tiene tambi</a:t>
            </a:r>
            <a:r>
              <a:rPr lang="es-ES" altLang="es-ES">
                <a:latin typeface="Times" panose="02020603050405020304" pitchFamily="18" charset="0"/>
                <a:sym typeface="Symbol" panose="05050102010706020507" pitchFamily="18" charset="2"/>
              </a:rPr>
              <a:t>é</a:t>
            </a:r>
            <a:r>
              <a:rPr lang="es-ES" altLang="es-ES">
                <a:latin typeface="Arial" panose="020B0604020202020204" pitchFamily="34" charset="0"/>
                <a:sym typeface="Symbol" panose="05050102010706020507" pitchFamily="18" charset="2"/>
              </a:rPr>
              <a:t>n una expresi</a:t>
            </a:r>
            <a:r>
              <a:rPr lang="es-ES" altLang="es-ES">
                <a:latin typeface="Times" panose="02020603050405020304" pitchFamily="18" charset="0"/>
                <a:sym typeface="Symbol" panose="05050102010706020507" pitchFamily="18" charset="2"/>
              </a:rPr>
              <a:t>ó</a:t>
            </a:r>
            <a:r>
              <a:rPr lang="es-ES" altLang="es-ES">
                <a:latin typeface="Arial" panose="020B0604020202020204" pitchFamily="34" charset="0"/>
                <a:sym typeface="Symbol" panose="05050102010706020507" pitchFamily="18" charset="2"/>
              </a:rPr>
              <a:t>n restringida en estos mismos tejidos, pero en este caso este gen tambi</a:t>
            </a:r>
            <a:r>
              <a:rPr lang="es-ES" altLang="es-ES">
                <a:latin typeface="Times" panose="02020603050405020304" pitchFamily="18" charset="0"/>
                <a:sym typeface="Symbol" panose="05050102010706020507" pitchFamily="18" charset="2"/>
              </a:rPr>
              <a:t>é</a:t>
            </a:r>
            <a:r>
              <a:rPr lang="es-ES" altLang="es-ES">
                <a:latin typeface="Arial" panose="020B0604020202020204" pitchFamily="34" charset="0"/>
                <a:sym typeface="Symbol" panose="05050102010706020507" pitchFamily="18" charset="2"/>
              </a:rPr>
              <a:t>n se expresa en piel, en la MBE. </a:t>
            </a:r>
          </a:p>
          <a:p>
            <a:pPr>
              <a:spcBef>
                <a:spcPct val="0"/>
              </a:spcBef>
            </a:pPr>
            <a:r>
              <a:rPr lang="es-ES" altLang="es-ES">
                <a:latin typeface="Arial" panose="020B0604020202020204" pitchFamily="34" charset="0"/>
                <a:sym typeface="Symbol" panose="05050102010706020507" pitchFamily="18" charset="2"/>
              </a:rPr>
              <a:t>Esta heterogeneidad gen</a:t>
            </a:r>
            <a:r>
              <a:rPr lang="es-ES" altLang="es-ES">
                <a:latin typeface="Times" panose="02020603050405020304" pitchFamily="18" charset="0"/>
                <a:sym typeface="Symbol" panose="05050102010706020507" pitchFamily="18" charset="2"/>
              </a:rPr>
              <a:t>é</a:t>
            </a:r>
            <a:r>
              <a:rPr lang="es-ES" altLang="es-ES">
                <a:latin typeface="Arial" panose="020B0604020202020204" pitchFamily="34" charset="0"/>
                <a:sym typeface="Symbol" panose="05050102010706020507" pitchFamily="18" charset="2"/>
              </a:rPr>
              <a:t>tica, conduce tambi</a:t>
            </a:r>
            <a:r>
              <a:rPr lang="es-ES" altLang="es-ES">
                <a:latin typeface="Times" panose="02020603050405020304" pitchFamily="18" charset="0"/>
                <a:sym typeface="Symbol" panose="05050102010706020507" pitchFamily="18" charset="2"/>
              </a:rPr>
              <a:t>é</a:t>
            </a:r>
            <a:r>
              <a:rPr lang="es-ES" altLang="es-ES">
                <a:latin typeface="Arial" panose="020B0604020202020204" pitchFamily="34" charset="0"/>
                <a:sym typeface="Symbol" panose="05050102010706020507" pitchFamily="18" charset="2"/>
              </a:rPr>
              <a:t>n a la existencia de diferentes patrones de herencia del SA. LA forma m</a:t>
            </a:r>
            <a:r>
              <a:rPr lang="es-ES" altLang="es-ES">
                <a:latin typeface="Times" panose="02020603050405020304" pitchFamily="18" charset="0"/>
                <a:sym typeface="Symbol" panose="05050102010706020507" pitchFamily="18" charset="2"/>
              </a:rPr>
              <a:t>á</a:t>
            </a:r>
            <a:r>
              <a:rPr lang="es-ES" altLang="es-ES">
                <a:latin typeface="Arial" panose="020B0604020202020204" pitchFamily="34" charset="0"/>
                <a:sym typeface="Symbol" panose="05050102010706020507" pitchFamily="18" charset="2"/>
              </a:rPr>
              <a:t>s freq es la ligada al cromosoma X que es responsable del 85% de los casos y mutaciones en los genes COL4A3 y COL4A4 dan lugar a las formas autos</a:t>
            </a:r>
            <a:r>
              <a:rPr lang="es-ES" altLang="es-ES">
                <a:latin typeface="Times" panose="02020603050405020304" pitchFamily="18" charset="0"/>
                <a:sym typeface="Symbol" panose="05050102010706020507" pitchFamily="18" charset="2"/>
              </a:rPr>
              <a:t>ó</a:t>
            </a:r>
            <a:r>
              <a:rPr lang="es-ES" altLang="es-ES">
                <a:latin typeface="Arial" panose="020B0604020202020204" pitchFamily="34" charset="0"/>
                <a:sym typeface="Symbol" panose="05050102010706020507" pitchFamily="18" charset="2"/>
              </a:rPr>
              <a:t>mica recesiva y dominante, responsables del otro 15% de los casos del SA.</a:t>
            </a:r>
          </a:p>
          <a:p>
            <a:pPr>
              <a:spcBef>
                <a:spcPct val="0"/>
              </a:spcBef>
            </a:pPr>
            <a:r>
              <a:rPr lang="es-ES" altLang="es-ES">
                <a:latin typeface="Arial" panose="020B0604020202020204" pitchFamily="34" charset="0"/>
                <a:sym typeface="Symbol" panose="05050102010706020507" pitchFamily="18" charset="2"/>
              </a:rPr>
              <a:t>Las prote</a:t>
            </a:r>
            <a:r>
              <a:rPr lang="es-ES" altLang="es-ES">
                <a:latin typeface="Times" panose="02020603050405020304" pitchFamily="18" charset="0"/>
                <a:sym typeface="Symbol" panose="05050102010706020507" pitchFamily="18" charset="2"/>
              </a:rPr>
              <a:t>í</a:t>
            </a:r>
            <a:r>
              <a:rPr lang="es-ES" altLang="es-ES">
                <a:latin typeface="Arial" panose="020B0604020202020204" pitchFamily="34" charset="0"/>
                <a:sym typeface="Symbol" panose="05050102010706020507" pitchFamily="18" charset="2"/>
              </a:rPr>
              <a:t>nas codificadas por estos tres genes se unen formando una triple h</a:t>
            </a:r>
            <a:r>
              <a:rPr lang="es-ES" altLang="es-ES">
                <a:latin typeface="Times" panose="02020603050405020304" pitchFamily="18" charset="0"/>
                <a:sym typeface="Symbol" panose="05050102010706020507" pitchFamily="18" charset="2"/>
              </a:rPr>
              <a:t>é</a:t>
            </a:r>
            <a:r>
              <a:rPr lang="es-ES" altLang="es-ES">
                <a:latin typeface="Arial" panose="020B0604020202020204" pitchFamily="34" charset="0"/>
                <a:sym typeface="Symbol" panose="05050102010706020507" pitchFamily="18" charset="2"/>
              </a:rPr>
              <a:t>lice de col</a:t>
            </a:r>
            <a:r>
              <a:rPr lang="es-ES" altLang="es-ES">
                <a:latin typeface="Times" panose="02020603050405020304" pitchFamily="18" charset="0"/>
                <a:sym typeface="Symbol" panose="05050102010706020507" pitchFamily="18" charset="2"/>
              </a:rPr>
              <a:t>á</a:t>
            </a:r>
            <a:r>
              <a:rPr lang="es-ES" altLang="es-ES">
                <a:latin typeface="Arial" panose="020B0604020202020204" pitchFamily="34" charset="0"/>
                <a:sym typeface="Symbol" panose="05050102010706020507" pitchFamily="18" charset="2"/>
              </a:rPr>
              <a:t>geno tipo IV que compone la l</a:t>
            </a:r>
            <a:r>
              <a:rPr lang="es-ES" altLang="es-ES">
                <a:latin typeface="Times" panose="02020603050405020304" pitchFamily="18" charset="0"/>
                <a:sym typeface="Symbol" panose="05050102010706020507" pitchFamily="18" charset="2"/>
              </a:rPr>
              <a:t>á</a:t>
            </a:r>
            <a:r>
              <a:rPr lang="es-ES" altLang="es-ES">
                <a:latin typeface="Arial" panose="020B0604020202020204" pitchFamily="34" charset="0"/>
                <a:sym typeface="Symbol" panose="05050102010706020507" pitchFamily="18" charset="2"/>
              </a:rPr>
              <a:t>mina densa de la MBG.</a:t>
            </a:r>
          </a:p>
          <a:p>
            <a:pPr>
              <a:spcBef>
                <a:spcPct val="0"/>
              </a:spcBef>
            </a:pPr>
            <a:endParaRPr lang="es-ES" altLang="es-ES">
              <a:latin typeface="Arial" panose="020B0604020202020204" pitchFamily="34" charset="0"/>
              <a:sym typeface="Symbol" panose="05050102010706020507" pitchFamily="18" charset="2"/>
            </a:endParaRPr>
          </a:p>
          <a:p>
            <a:pPr>
              <a:spcBef>
                <a:spcPct val="0"/>
              </a:spcBef>
            </a:pPr>
            <a:endParaRPr lang="es-ES" altLang="es-E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Destacar que el colágeno IV es el principal componente de la MBG</a:t>
            </a:r>
          </a:p>
        </p:txBody>
      </p:sp>
      <p:sp>
        <p:nvSpPr>
          <p:cNvPr id="1095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D43BE2-4452-449B-8573-BCABDD4BC80B}" type="slidenum">
              <a:rPr lang="es-ES" altLang="es-ES"/>
              <a:pPr/>
              <a:t>30</a:t>
            </a:fld>
            <a:endParaRPr lang="es-ES" alt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Las cadenas de colágeno IV se ensamblan en trímeros de acuerdo con la figura de la derecha</a:t>
            </a:r>
          </a:p>
        </p:txBody>
      </p:sp>
      <p:sp>
        <p:nvSpPr>
          <p:cNvPr id="1105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135DCF6-EDD7-4F8D-9EF1-85B8FDD77E69}" type="slidenum">
              <a:rPr lang="es-ES" altLang="es-ES"/>
              <a:pPr/>
              <a:t>31</a:t>
            </a:fld>
            <a:endParaRPr lang="es-ES" alt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La MBG inmadura está compuesta por colágeno IV tipo 1 y 2. Al madurar se sustituye por Colágeno IV 3/4/5. SI hay una mutación en estos genes no se produce el cambio y la MBG es débil de manera que con el tiempo y la presión a la que está sometida la MBG ésta va degenerando.</a:t>
            </a:r>
          </a:p>
        </p:txBody>
      </p:sp>
      <p:sp>
        <p:nvSpPr>
          <p:cNvPr id="1116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F179376-C902-4B9E-8417-DCCCA8C20EAC}" type="slidenum">
              <a:rPr lang="es-ES" altLang="es-ES"/>
              <a:pPr/>
              <a:t>32</a:t>
            </a:fld>
            <a:endParaRPr lang="es-ES" alt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F9D129F-81C6-4300-8EBE-E788110A14E2}" type="slidenum">
              <a:rPr lang="es-ES" altLang="es-ES"/>
              <a:pPr/>
              <a:t>3</a:t>
            </a:fld>
            <a:endParaRPr lang="es-ES" alt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bwMode="auto">
          <a:xfrm>
            <a:off x="2860675" y="514350"/>
            <a:ext cx="3425825" cy="25701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noChangeArrowheads="1"/>
          </p:cNvSpPr>
          <p:nvPr>
            <p:ph type="body" idx="1"/>
          </p:nvPr>
        </p:nvSpPr>
        <p:spPr bwMode="auto">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latin typeface="Arial" panose="020B0604020202020204" pitchFamily="34" charset="0"/>
              </a:rPr>
              <a:t>Si pasamos al SALX, es el responsable del 60% de los casos del s</a:t>
            </a:r>
            <a:r>
              <a:rPr lang="es-ES" altLang="es-ES">
                <a:latin typeface="Times" panose="02020603050405020304" pitchFamily="18" charset="0"/>
              </a:rPr>
              <a:t>í</a:t>
            </a:r>
            <a:r>
              <a:rPr lang="es-ES" altLang="es-ES">
                <a:latin typeface="Arial" panose="020B0604020202020204" pitchFamily="34" charset="0"/>
              </a:rPr>
              <a:t>ndrome (probablemente menos xq la forma dominante está infradignosticada) y como cualquier enfermedad ligada al CR X, se caracteriza porque los varones est</a:t>
            </a:r>
            <a:r>
              <a:rPr lang="es-ES" altLang="es-ES">
                <a:latin typeface="Times" panose="02020603050405020304" pitchFamily="18" charset="0"/>
              </a:rPr>
              <a:t>á</a:t>
            </a:r>
            <a:r>
              <a:rPr lang="es-ES" altLang="es-ES">
                <a:latin typeface="Arial" panose="020B0604020202020204" pitchFamily="34" charset="0"/>
              </a:rPr>
              <a:t>n afectados y las mujeres portadoras podr</a:t>
            </a:r>
            <a:r>
              <a:rPr lang="es-ES" altLang="es-ES">
                <a:latin typeface="Times" panose="02020603050405020304" pitchFamily="18" charset="0"/>
              </a:rPr>
              <a:t>í</a:t>
            </a:r>
            <a:r>
              <a:rPr lang="es-ES" altLang="es-ES">
                <a:latin typeface="Arial" panose="020B0604020202020204" pitchFamily="34" charset="0"/>
              </a:rPr>
              <a:t>an ser asintom</a:t>
            </a:r>
            <a:r>
              <a:rPr lang="es-ES" altLang="es-ES">
                <a:latin typeface="Times" panose="02020603050405020304" pitchFamily="18" charset="0"/>
              </a:rPr>
              <a:t>á</a:t>
            </a:r>
            <a:r>
              <a:rPr lang="es-ES" altLang="es-ES">
                <a:latin typeface="Arial" panose="020B0604020202020204" pitchFamily="34" charset="0"/>
              </a:rPr>
              <a:t>ticas o presentar una cl</a:t>
            </a:r>
            <a:r>
              <a:rPr lang="es-ES" altLang="es-ES">
                <a:latin typeface="Times" panose="02020603050405020304" pitchFamily="18" charset="0"/>
              </a:rPr>
              <a:t>í</a:t>
            </a:r>
            <a:r>
              <a:rPr lang="es-ES" altLang="es-ES">
                <a:latin typeface="Arial" panose="020B0604020202020204" pitchFamily="34" charset="0"/>
              </a:rPr>
              <a:t>nica m</a:t>
            </a:r>
            <a:r>
              <a:rPr lang="es-ES" altLang="es-ES">
                <a:latin typeface="Times" panose="02020603050405020304" pitchFamily="18" charset="0"/>
              </a:rPr>
              <a:t>á</a:t>
            </a:r>
            <a:r>
              <a:rPr lang="es-ES" altLang="es-ES">
                <a:latin typeface="Arial" panose="020B0604020202020204" pitchFamily="34" charset="0"/>
              </a:rPr>
              <a:t>s leve, pero en este caso se ha descrito que existe una gran variabilidad cl</a:t>
            </a:r>
            <a:r>
              <a:rPr lang="es-ES" altLang="es-ES">
                <a:latin typeface="Times" panose="02020603050405020304" pitchFamily="18" charset="0"/>
              </a:rPr>
              <a:t>í</a:t>
            </a:r>
            <a:r>
              <a:rPr lang="es-ES" altLang="es-ES">
                <a:latin typeface="Arial" panose="020B0604020202020204" pitchFamily="34" charset="0"/>
              </a:rPr>
              <a:t>nica en estas mujeres. </a:t>
            </a:r>
          </a:p>
          <a:p>
            <a:r>
              <a:rPr lang="es-ES" altLang="es-ES">
                <a:latin typeface="Arial" panose="020B0604020202020204" pitchFamily="34" charset="0"/>
              </a:rPr>
              <a:t>Este tipo de SA est</a:t>
            </a:r>
            <a:r>
              <a:rPr lang="es-ES" altLang="es-ES">
                <a:latin typeface="Times" panose="02020603050405020304" pitchFamily="18" charset="0"/>
              </a:rPr>
              <a:t>á</a:t>
            </a:r>
            <a:r>
              <a:rPr lang="es-ES" altLang="es-ES">
                <a:latin typeface="Arial" panose="020B0604020202020204" pitchFamily="34" charset="0"/>
              </a:rPr>
              <a:t> causado por mutaciones en el gen COL4A5 de la familia del col</a:t>
            </a:r>
            <a:r>
              <a:rPr lang="es-ES" altLang="es-ES">
                <a:latin typeface="Times" panose="02020603050405020304" pitchFamily="18" charset="0"/>
              </a:rPr>
              <a:t>á</a:t>
            </a:r>
            <a:r>
              <a:rPr lang="es-ES" altLang="es-ES">
                <a:latin typeface="Arial" panose="020B0604020202020204" pitchFamily="34" charset="0"/>
              </a:rPr>
              <a:t>geno tipo IV. </a:t>
            </a:r>
          </a:p>
          <a:p>
            <a:endParaRPr lang="es-ES" altLang="es-E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Es la forma menos frecuente</a:t>
            </a:r>
          </a:p>
          <a:p>
            <a:r>
              <a:rPr lang="es-ES" altLang="es-ES"/>
              <a:t>Suele afectar solo a una generacion</a:t>
            </a:r>
          </a:p>
          <a:p>
            <a:endParaRPr lang="es-ES" altLang="es-ES"/>
          </a:p>
        </p:txBody>
      </p:sp>
      <p:sp>
        <p:nvSpPr>
          <p:cNvPr id="1136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540AD82-8262-426D-AB74-CB860D55761D}" type="slidenum">
              <a:rPr lang="es-ES" altLang="es-ES"/>
              <a:pPr/>
              <a:t>34</a:t>
            </a:fld>
            <a:endParaRPr lang="es-ES" alt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Término muy discutido. Se había llamado “enfermedad de las membranas basales delgadas” (pero es un término anatomopatológico), “hematuria familiar benigna” (pero no siempre evolucionan bien). Sería mejor llamarle de acuerdo con el gen mutado pero no hay acuerdo. </a:t>
            </a:r>
          </a:p>
          <a:p>
            <a:endParaRPr lang="es-ES" altLang="es-ES"/>
          </a:p>
          <a:p>
            <a:r>
              <a:rPr lang="es-ES" altLang="es-ES"/>
              <a:t>No debería ser pregunta de examen ni de MIR con el término Alport dominante pues no hay acuerdo</a:t>
            </a:r>
          </a:p>
        </p:txBody>
      </p:sp>
      <p:sp>
        <p:nvSpPr>
          <p:cNvPr id="1146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7F9056F-899D-44B5-B1EB-CD2D2AF26C86}" type="slidenum">
              <a:rPr lang="es-ES" altLang="es-ES"/>
              <a:pPr/>
              <a:t>35</a:t>
            </a:fld>
            <a:endParaRPr lang="es-ES" alt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Marcador de imagen de diapositiva"/>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2 Marcador de nota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latin typeface="Times" panose="02020603050405020304" pitchFamily="18" charset="0"/>
              </a:rPr>
              <a:t>Amplio espectro fenotípico</a:t>
            </a:r>
          </a:p>
        </p:txBody>
      </p:sp>
      <p:sp>
        <p:nvSpPr>
          <p:cNvPr id="115716" name="3 Marcador de número de diapositiv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6300">
              <a:defRPr>
                <a:solidFill>
                  <a:schemeClr val="tx1"/>
                </a:solidFill>
                <a:latin typeface="Calibri" panose="020F0502020204030204" pitchFamily="34" charset="0"/>
                <a:cs typeface="Arial" panose="020B0604020202020204" pitchFamily="34" charset="0"/>
              </a:defRPr>
            </a:lvl1pPr>
            <a:lvl2pPr marL="742950" indent="-285750" defTabSz="876300">
              <a:defRPr>
                <a:solidFill>
                  <a:schemeClr val="tx1"/>
                </a:solidFill>
                <a:latin typeface="Calibri" panose="020F0502020204030204" pitchFamily="34" charset="0"/>
                <a:cs typeface="Arial" panose="020B0604020202020204" pitchFamily="34" charset="0"/>
              </a:defRPr>
            </a:lvl2pPr>
            <a:lvl3pPr marL="1143000" indent="-228600" defTabSz="876300">
              <a:defRPr>
                <a:solidFill>
                  <a:schemeClr val="tx1"/>
                </a:solidFill>
                <a:latin typeface="Calibri" panose="020F0502020204030204" pitchFamily="34" charset="0"/>
                <a:cs typeface="Arial" panose="020B0604020202020204" pitchFamily="34" charset="0"/>
              </a:defRPr>
            </a:lvl3pPr>
            <a:lvl4pPr marL="1600200" indent="-228600" defTabSz="876300">
              <a:defRPr>
                <a:solidFill>
                  <a:schemeClr val="tx1"/>
                </a:solidFill>
                <a:latin typeface="Calibri" panose="020F0502020204030204" pitchFamily="34" charset="0"/>
                <a:cs typeface="Arial" panose="020B0604020202020204" pitchFamily="34" charset="0"/>
              </a:defRPr>
            </a:lvl4pPr>
            <a:lvl5pPr marL="2057400" indent="-228600" defTabSz="876300">
              <a:defRPr>
                <a:solidFill>
                  <a:schemeClr val="tx1"/>
                </a:solidFill>
                <a:latin typeface="Calibri" panose="020F0502020204030204" pitchFamily="34" charset="0"/>
                <a:cs typeface="Arial" panose="020B0604020202020204" pitchFamily="34" charset="0"/>
              </a:defRPr>
            </a:lvl5pPr>
            <a:lvl6pPr marL="2514600" indent="-228600" defTabSz="876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76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76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76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hangingPunct="0"/>
            <a:fld id="{183E8FC2-FB21-46FB-B546-B2903BC9C039}" type="slidenum">
              <a:rPr lang="es-ES" altLang="es-ES" sz="1100">
                <a:solidFill>
                  <a:srgbClr val="000000"/>
                </a:solidFill>
                <a:latin typeface="Arial" panose="020B0604020202020204" pitchFamily="34" charset="0"/>
                <a:ea typeface="ＭＳ Ｐゴシック" panose="020B0600070205080204" pitchFamily="34" charset="-128"/>
              </a:rPr>
              <a:pPr eaLnBrk="0" hangingPunct="0"/>
              <a:t>36</a:t>
            </a:fld>
            <a:endParaRPr lang="es-ES" altLang="es-ES" sz="1100">
              <a:solidFill>
                <a:srgbClr val="000000"/>
              </a:solidFill>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En </a:t>
            </a:r>
            <a:r>
              <a:rPr lang="en-US" dirty="0" err="1"/>
              <a:t>esta</a:t>
            </a:r>
            <a:r>
              <a:rPr lang="en-US" dirty="0"/>
              <a:t> </a:t>
            </a:r>
            <a:r>
              <a:rPr lang="en-US" dirty="0" err="1"/>
              <a:t>figura</a:t>
            </a:r>
            <a:r>
              <a:rPr lang="en-US" dirty="0"/>
              <a:t> se </a:t>
            </a:r>
            <a:r>
              <a:rPr lang="en-US" dirty="0" err="1"/>
              <a:t>aprecia</a:t>
            </a:r>
            <a:r>
              <a:rPr lang="en-US" dirty="0"/>
              <a:t> </a:t>
            </a:r>
            <a:r>
              <a:rPr lang="en-US" dirty="0" err="1"/>
              <a:t>como</a:t>
            </a:r>
            <a:r>
              <a:rPr lang="en-US" dirty="0"/>
              <a:t> </a:t>
            </a:r>
            <a:r>
              <a:rPr lang="en-US" dirty="0" err="1"/>
              <a:t>cuando</a:t>
            </a:r>
            <a:r>
              <a:rPr lang="en-US" dirty="0"/>
              <a:t> </a:t>
            </a:r>
            <a:r>
              <a:rPr lang="en-US" dirty="0" err="1"/>
              <a:t>tenemos</a:t>
            </a:r>
            <a:r>
              <a:rPr lang="en-US" dirty="0"/>
              <a:t> </a:t>
            </a:r>
            <a:r>
              <a:rPr lang="en-US" dirty="0" err="1"/>
              <a:t>una</a:t>
            </a:r>
            <a:r>
              <a:rPr lang="en-US" dirty="0"/>
              <a:t> </a:t>
            </a:r>
            <a:r>
              <a:rPr lang="en-US" dirty="0" err="1"/>
              <a:t>copia</a:t>
            </a:r>
            <a:r>
              <a:rPr lang="en-US" dirty="0"/>
              <a:t> del gen </a:t>
            </a:r>
            <a:r>
              <a:rPr lang="en-US" dirty="0" err="1"/>
              <a:t>sana</a:t>
            </a:r>
            <a:r>
              <a:rPr lang="en-US" dirty="0"/>
              <a:t> (</a:t>
            </a:r>
            <a:r>
              <a:rPr lang="en-US" dirty="0" err="1"/>
              <a:t>mujeres</a:t>
            </a:r>
            <a:r>
              <a:rPr lang="en-US" dirty="0"/>
              <a:t> con Alport </a:t>
            </a:r>
            <a:r>
              <a:rPr lang="en-US" dirty="0" err="1"/>
              <a:t>ligado</a:t>
            </a:r>
            <a:r>
              <a:rPr lang="en-US" dirty="0"/>
              <a:t> al </a:t>
            </a:r>
            <a:r>
              <a:rPr lang="en-US" dirty="0" err="1"/>
              <a:t>sexo</a:t>
            </a:r>
            <a:r>
              <a:rPr lang="en-US" dirty="0"/>
              <a:t> o </a:t>
            </a:r>
            <a:r>
              <a:rPr lang="en-US" dirty="0" err="1"/>
              <a:t>formas</a:t>
            </a:r>
            <a:r>
              <a:rPr lang="en-US" dirty="0"/>
              <a:t> </a:t>
            </a:r>
            <a:r>
              <a:rPr lang="en-US" dirty="0" err="1"/>
              <a:t>dominantes</a:t>
            </a:r>
            <a:r>
              <a:rPr lang="en-US" dirty="0"/>
              <a:t>) la </a:t>
            </a:r>
            <a:r>
              <a:rPr lang="en-US" dirty="0" err="1"/>
              <a:t>enfermedad</a:t>
            </a:r>
            <a:r>
              <a:rPr lang="en-US" dirty="0"/>
              <a:t> </a:t>
            </a:r>
            <a:r>
              <a:rPr lang="en-US" dirty="0" err="1"/>
              <a:t>es</a:t>
            </a:r>
            <a:r>
              <a:rPr lang="en-US" dirty="0"/>
              <a:t> </a:t>
            </a:r>
            <a:r>
              <a:rPr lang="en-US" dirty="0" err="1"/>
              <a:t>menos</a:t>
            </a:r>
            <a:r>
              <a:rPr lang="en-US" dirty="0"/>
              <a:t> grave.</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FB50FB3-4F7B-45EB-B4A9-3185E17973A9}" type="slidenum">
              <a:rPr lang="en-CA" altLang="es-ES"/>
              <a:pPr/>
              <a:t>37</a:t>
            </a:fld>
            <a:endParaRPr lang="en-CA" alt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Marcador de imagen de diapositiva"/>
          <p:cNvSpPr>
            <a:spLocks noGrp="1" noRot="1" noChangeAspect="1" noTextEdit="1"/>
          </p:cNvSpPr>
          <p:nvPr>
            <p:ph type="sldImg"/>
          </p:nvPr>
        </p:nvSpPr>
        <p:spPr bwMode="auto">
          <a:xfrm>
            <a:off x="1165225" y="895350"/>
            <a:ext cx="4768850"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a:latin typeface="Times"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Marcador de imagen de diapositiva"/>
          <p:cNvSpPr>
            <a:spLocks noGrp="1" noRot="1" noChangeAspect="1" noTextEdit="1"/>
          </p:cNvSpPr>
          <p:nvPr>
            <p:ph type="sldImg"/>
          </p:nvPr>
        </p:nvSpPr>
        <p:spPr bwMode="auto">
          <a:xfrm>
            <a:off x="1165225" y="895350"/>
            <a:ext cx="4768850"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ES" altLang="es-ES">
              <a:latin typeface="Times"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Marcador de imagen de diapositiva"/>
          <p:cNvSpPr>
            <a:spLocks noGrp="1" noRot="1" noChangeAspect="1" noTextEdit="1"/>
          </p:cNvSpPr>
          <p:nvPr>
            <p:ph type="sldImg"/>
          </p:nvPr>
        </p:nvSpPr>
        <p:spPr bwMode="auto">
          <a:xfrm>
            <a:off x="1165225" y="895350"/>
            <a:ext cx="4768850"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es-ES">
                <a:latin typeface="Times" panose="02020603050405020304" pitchFamily="18" charset="0"/>
              </a:rPr>
              <a:t>Síntomas más frecuentes en el CET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Marcador de imagen de diapositiva"/>
          <p:cNvSpPr>
            <a:spLocks noGrp="1" noRot="1" noChangeAspect="1" noTextEdit="1"/>
          </p:cNvSpPr>
          <p:nvPr>
            <p:ph type="sldImg"/>
          </p:nvPr>
        </p:nvSpPr>
        <p:spPr bwMode="auto">
          <a:xfrm>
            <a:off x="1165225" y="895350"/>
            <a:ext cx="4768850"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es-ES">
                <a:latin typeface="Times" panose="02020603050405020304" pitchFamily="18" charset="0"/>
              </a:rPr>
              <a:t>AML renales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Deleción (pérdida de material genético) que afecta la gen TSC2 y PKD1. Tiene un CET grave y una PQRAD más grave de lo habitual.</a:t>
            </a:r>
          </a:p>
        </p:txBody>
      </p:sp>
      <p:sp>
        <p:nvSpPr>
          <p:cNvPr id="1218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8F07624-8950-48D0-AD24-13683848EA5D}" type="slidenum">
              <a:rPr lang="es-ES" altLang="es-ES"/>
              <a:pPr/>
              <a:t>42</a:t>
            </a:fld>
            <a:endParaRPr lang="es-ES" alt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6300">
              <a:defRPr>
                <a:solidFill>
                  <a:schemeClr val="tx1"/>
                </a:solidFill>
                <a:latin typeface="Calibri" panose="020F0502020204030204" pitchFamily="34" charset="0"/>
                <a:cs typeface="Arial" panose="020B0604020202020204" pitchFamily="34" charset="0"/>
              </a:defRPr>
            </a:lvl1pPr>
            <a:lvl2pPr marL="742950" indent="-285750" defTabSz="876300">
              <a:defRPr>
                <a:solidFill>
                  <a:schemeClr val="tx1"/>
                </a:solidFill>
                <a:latin typeface="Calibri" panose="020F0502020204030204" pitchFamily="34" charset="0"/>
                <a:cs typeface="Arial" panose="020B0604020202020204" pitchFamily="34" charset="0"/>
              </a:defRPr>
            </a:lvl2pPr>
            <a:lvl3pPr marL="1143000" indent="-228600" defTabSz="876300">
              <a:defRPr>
                <a:solidFill>
                  <a:schemeClr val="tx1"/>
                </a:solidFill>
                <a:latin typeface="Calibri" panose="020F0502020204030204" pitchFamily="34" charset="0"/>
                <a:cs typeface="Arial" panose="020B0604020202020204" pitchFamily="34" charset="0"/>
              </a:defRPr>
            </a:lvl3pPr>
            <a:lvl4pPr marL="1600200" indent="-228600" defTabSz="876300">
              <a:defRPr>
                <a:solidFill>
                  <a:schemeClr val="tx1"/>
                </a:solidFill>
                <a:latin typeface="Calibri" panose="020F0502020204030204" pitchFamily="34" charset="0"/>
                <a:cs typeface="Arial" panose="020B0604020202020204" pitchFamily="34" charset="0"/>
              </a:defRPr>
            </a:lvl4pPr>
            <a:lvl5pPr marL="2057400" indent="-228600" defTabSz="876300">
              <a:defRPr>
                <a:solidFill>
                  <a:schemeClr val="tx1"/>
                </a:solidFill>
                <a:latin typeface="Calibri" panose="020F0502020204030204" pitchFamily="34" charset="0"/>
                <a:cs typeface="Arial" panose="020B0604020202020204" pitchFamily="34" charset="0"/>
              </a:defRPr>
            </a:lvl5pPr>
            <a:lvl6pPr marL="2514600" indent="-228600" defTabSz="876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76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76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76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hangingPunct="0"/>
            <a:fld id="{6CF41E61-13BA-4914-9C6B-149FC160C9CF}" type="slidenum">
              <a:rPr lang="ca-ES" altLang="es-ES" sz="1100">
                <a:solidFill>
                  <a:srgbClr val="000000"/>
                </a:solidFill>
                <a:latin typeface="Verdana" panose="020B0604030504040204" pitchFamily="34" charset="0"/>
                <a:ea typeface="ＭＳ Ｐゴシック" panose="020B0600070205080204" pitchFamily="34" charset="-128"/>
              </a:rPr>
              <a:pPr eaLnBrk="0" hangingPunct="0"/>
              <a:t>4</a:t>
            </a:fld>
            <a:endParaRPr lang="ca-ES" altLang="es-ES" sz="1100">
              <a:solidFill>
                <a:srgbClr val="000000"/>
              </a:solidFill>
              <a:latin typeface="Verdana" panose="020B0604030504040204" pitchFamily="34" charset="0"/>
              <a:ea typeface="ＭＳ Ｐゴシック" panose="020B0600070205080204" pitchFamily="34" charset="-128"/>
            </a:endParaRPr>
          </a:p>
        </p:txBody>
      </p:sp>
      <p:sp>
        <p:nvSpPr>
          <p:cNvPr id="86019"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es-ES">
                <a:latin typeface="Times" panose="02020603050405020304" pitchFamily="18" charset="0"/>
              </a:rPr>
              <a:t>Mas de 150 ERH causadas por más de 300 genes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Rapamicina también sirve aunque no está aprobada para esta indicación.</a:t>
            </a:r>
          </a:p>
        </p:txBody>
      </p:sp>
      <p:sp>
        <p:nvSpPr>
          <p:cNvPr id="1228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14CCA94-1C78-49F3-8767-12D4AFF5FB7C}" type="slidenum">
              <a:rPr lang="es-ES" altLang="es-ES"/>
              <a:pPr/>
              <a:t>43</a:t>
            </a:fld>
            <a:endParaRPr lang="es-ES" alt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No existe la PQRAR sin fibrosis hepática, aunque sea solo a nivel histológico</a:t>
            </a:r>
          </a:p>
        </p:txBody>
      </p:sp>
      <p:sp>
        <p:nvSpPr>
          <p:cNvPr id="1239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89FAF29-F123-4D3B-83F9-33BCDF96F195}" type="slidenum">
              <a:rPr lang="es-ES" altLang="es-ES"/>
              <a:pPr/>
              <a:t>45</a:t>
            </a:fld>
            <a:endParaRPr lang="es-ES" alt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Enfermedad que se debería explicar también en otras asignaturas pero no suele ser así</a:t>
            </a:r>
          </a:p>
        </p:txBody>
      </p:sp>
      <p:sp>
        <p:nvSpPr>
          <p:cNvPr id="1249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23F584A-0A40-4A96-A8F1-A42679E3EDAF}" type="slidenum">
              <a:rPr lang="es-ES" altLang="es-ES"/>
              <a:pPr/>
              <a:t>46</a:t>
            </a:fld>
            <a:endParaRPr lang="es-ES" alt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Herencia ligada al cromosoma X: mujeres menos afectadas que varones, pero al igual que en el Alport padecen también la enfermedad. Mismos síntomas pero generalmente más leves i más tarde.</a:t>
            </a:r>
          </a:p>
        </p:txBody>
      </p:sp>
      <p:sp>
        <p:nvSpPr>
          <p:cNvPr id="1259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DC53881-31D5-4FAB-AA53-5956FF43D9E5}" type="slidenum">
              <a:rPr lang="es-ES" altLang="es-ES"/>
              <a:pPr/>
              <a:t>47</a:t>
            </a:fld>
            <a:endParaRPr lang="es-ES" alt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A medida que aumenta la edad, aumenta la afectación orgánica y decrece la calidad de vida.</a:t>
            </a:r>
          </a:p>
        </p:txBody>
      </p:sp>
      <p:sp>
        <p:nvSpPr>
          <p:cNvPr id="1269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3D375CB-C135-43A9-A5CE-C3E1DEF065C2}" type="slidenum">
              <a:rPr lang="es-ES" altLang="es-ES"/>
              <a:pPr/>
              <a:t>50</a:t>
            </a:fld>
            <a:endParaRPr lang="es-ES" alt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Es una nefropatía proteinurica que ocasiona ERC</a:t>
            </a:r>
          </a:p>
          <a:p>
            <a:r>
              <a:rPr lang="es-ES" altLang="es-ES"/>
              <a:t>A pesar de que las mujeres están menos afectadas, un 12% de los pacientes con Fabry en diálisis o trasplante son mujeres</a:t>
            </a:r>
          </a:p>
        </p:txBody>
      </p:sp>
      <p:sp>
        <p:nvSpPr>
          <p:cNvPr id="1280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E691606-012A-4772-9889-8312EBE0EE64}" type="slidenum">
              <a:rPr lang="es-ES" altLang="es-ES"/>
              <a:pPr/>
              <a:t>51</a:t>
            </a:fld>
            <a:endParaRPr lang="es-ES" altLang="es-E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Tratamiento enlentecedor de la progresión, pero no curativo. Hay otros ttos en estudio, a destacar la terapia génica</a:t>
            </a:r>
          </a:p>
        </p:txBody>
      </p:sp>
      <p:sp>
        <p:nvSpPr>
          <p:cNvPr id="1290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8FDF514-5FF8-4129-833F-9EAB123E70DB}" type="slidenum">
              <a:rPr lang="es-ES" altLang="es-ES"/>
              <a:pPr/>
              <a:t>52</a:t>
            </a:fld>
            <a:endParaRPr lang="es-ES" alt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Enfermedad muy infradiagnosticada, clínicamente muy silente y de lenta progresión.</a:t>
            </a:r>
          </a:p>
        </p:txBody>
      </p:sp>
      <p:sp>
        <p:nvSpPr>
          <p:cNvPr id="1300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5F48ACD-4D1F-47CB-B05E-CD5818163052}" type="slidenum">
              <a:rPr lang="es-ES" altLang="es-ES"/>
              <a:pPr/>
              <a:t>54</a:t>
            </a:fld>
            <a:endParaRPr lang="es-ES" altLang="es-E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a:p>
        </p:txBody>
      </p:sp>
      <p:sp>
        <p:nvSpPr>
          <p:cNvPr id="1310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654385F-DE35-45AF-A284-2E6B4991841B}" type="slidenum">
              <a:rPr lang="es-ES" altLang="es-ES"/>
              <a:pPr/>
              <a:t>55</a:t>
            </a:fld>
            <a:endParaRPr lang="es-ES" alt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Aquí se puede ver como, según el gen causante, tiene distintas formas de presentación en la nefronoptosis. Solo es para recordar que hay muchos genes causantes, no para aprenderse nada de esto.</a:t>
            </a:r>
          </a:p>
        </p:txBody>
      </p:sp>
      <p:sp>
        <p:nvSpPr>
          <p:cNvPr id="1321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7E6CE95-0727-4B44-8944-1D6623A1A501}" type="slidenum">
              <a:rPr lang="es-ES" altLang="es-ES"/>
              <a:pPr/>
              <a:t>57</a:t>
            </a:fld>
            <a:endParaRPr lang="es-ES" alt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6300">
              <a:defRPr>
                <a:solidFill>
                  <a:schemeClr val="tx1"/>
                </a:solidFill>
                <a:latin typeface="Calibri" panose="020F0502020204030204" pitchFamily="34" charset="0"/>
                <a:cs typeface="Arial" panose="020B0604020202020204" pitchFamily="34" charset="0"/>
              </a:defRPr>
            </a:lvl1pPr>
            <a:lvl2pPr marL="742950" indent="-285750" defTabSz="876300">
              <a:defRPr>
                <a:solidFill>
                  <a:schemeClr val="tx1"/>
                </a:solidFill>
                <a:latin typeface="Calibri" panose="020F0502020204030204" pitchFamily="34" charset="0"/>
                <a:cs typeface="Arial" panose="020B0604020202020204" pitchFamily="34" charset="0"/>
              </a:defRPr>
            </a:lvl2pPr>
            <a:lvl3pPr marL="1143000" indent="-228600" defTabSz="876300">
              <a:defRPr>
                <a:solidFill>
                  <a:schemeClr val="tx1"/>
                </a:solidFill>
                <a:latin typeface="Calibri" panose="020F0502020204030204" pitchFamily="34" charset="0"/>
                <a:cs typeface="Arial" panose="020B0604020202020204" pitchFamily="34" charset="0"/>
              </a:defRPr>
            </a:lvl3pPr>
            <a:lvl4pPr marL="1600200" indent="-228600" defTabSz="876300">
              <a:defRPr>
                <a:solidFill>
                  <a:schemeClr val="tx1"/>
                </a:solidFill>
                <a:latin typeface="Calibri" panose="020F0502020204030204" pitchFamily="34" charset="0"/>
                <a:cs typeface="Arial" panose="020B0604020202020204" pitchFamily="34" charset="0"/>
              </a:defRPr>
            </a:lvl4pPr>
            <a:lvl5pPr marL="2057400" indent="-228600" defTabSz="876300">
              <a:defRPr>
                <a:solidFill>
                  <a:schemeClr val="tx1"/>
                </a:solidFill>
                <a:latin typeface="Calibri" panose="020F0502020204030204" pitchFamily="34" charset="0"/>
                <a:cs typeface="Arial" panose="020B0604020202020204" pitchFamily="34" charset="0"/>
              </a:defRPr>
            </a:lvl5pPr>
            <a:lvl6pPr marL="2514600" indent="-228600" defTabSz="876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76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76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76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hangingPunct="0"/>
            <a:fld id="{1A996F30-7956-459D-BD95-A981CC3A1B35}" type="slidenum">
              <a:rPr lang="ca-ES" altLang="es-ES" sz="1100">
                <a:solidFill>
                  <a:srgbClr val="000000"/>
                </a:solidFill>
                <a:latin typeface="Verdana" panose="020B0604030504040204" pitchFamily="34" charset="0"/>
                <a:ea typeface="ＭＳ Ｐゴシック" panose="020B0600070205080204" pitchFamily="34" charset="-128"/>
              </a:rPr>
              <a:pPr eaLnBrk="0" hangingPunct="0"/>
              <a:t>5</a:t>
            </a:fld>
            <a:endParaRPr lang="ca-ES" altLang="es-ES" sz="1100">
              <a:solidFill>
                <a:srgbClr val="000000"/>
              </a:solidFill>
              <a:latin typeface="Verdana" panose="020B0604030504040204" pitchFamily="34" charset="0"/>
              <a:ea typeface="ＭＳ Ｐゴシック" panose="020B0600070205080204" pitchFamily="34" charset="-128"/>
            </a:endParaRPr>
          </a:p>
        </p:txBody>
      </p:sp>
      <p:sp>
        <p:nvSpPr>
          <p:cNvPr id="8704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es-ES">
                <a:latin typeface="Times" panose="02020603050405020304" pitchFamily="18" charset="0"/>
              </a:rPr>
              <a:t>Destacar que las monogénicas son en las que  nos centramos en la clase. Realmente las que tienen un mayor impacto sanitario son las complejas.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Destacar los ejemplos de cada patrón</a:t>
            </a:r>
          </a:p>
          <a:p>
            <a:r>
              <a:rPr lang="es-ES" altLang="es-ES"/>
              <a:t>En la herencia ligada al sexo nunca hay trasmisión varón-varón. En la recesiva solo se afecta una generación a menos que haya mucha consanguinidad o tengan muy mala suerte.</a:t>
            </a:r>
          </a:p>
        </p:txBody>
      </p:sp>
      <p:sp>
        <p:nvSpPr>
          <p:cNvPr id="880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3FB68A4-CBF3-46AD-8739-4BF7FA3C1BBA}" type="slidenum">
              <a:rPr lang="es-ES" altLang="es-ES"/>
              <a:pPr/>
              <a:t>6</a:t>
            </a:fld>
            <a:endParaRPr lang="es-ES" alt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Ej: PQRAD, Alport, nefronoptisis… es muy frecuente en ERH</a:t>
            </a:r>
          </a:p>
        </p:txBody>
      </p:sp>
      <p:sp>
        <p:nvSpPr>
          <p:cNvPr id="890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6D674A-16ED-4F24-9C20-67C3ABC393F4}" type="slidenum">
              <a:rPr lang="es-ES" altLang="es-ES"/>
              <a:pPr/>
              <a:t>7</a:t>
            </a:fld>
            <a:endParaRPr lang="es-ES" alt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Muy brevemente pues deberían saberlo.. Lo que se usa mas WES y paneles. Antes se usaba  secuenciación por Sanger que implicaba analizar exón por exón de cada gen.</a:t>
            </a:r>
          </a:p>
          <a:p>
            <a:r>
              <a:rPr lang="es-ES" altLang="es-ES"/>
              <a:t>NGS: next generation sequencing</a:t>
            </a:r>
          </a:p>
        </p:txBody>
      </p:sp>
      <p:sp>
        <p:nvSpPr>
          <p:cNvPr id="901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9BF757D-9583-4A28-A910-FC261FAFA60B}" type="slidenum">
              <a:rPr lang="es-ES" altLang="es-ES"/>
              <a:pPr/>
              <a:t>8</a:t>
            </a:fld>
            <a:endParaRPr lang="es-ES" alt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La más frecuente</a:t>
            </a:r>
          </a:p>
        </p:txBody>
      </p:sp>
      <p:sp>
        <p:nvSpPr>
          <p:cNvPr id="911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3BB95B3-4D83-4A83-9E5F-CA5D6A003CBA}" type="slidenum">
              <a:rPr lang="es-ES" altLang="es-ES"/>
              <a:pPr/>
              <a:t>9</a:t>
            </a:fld>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D7F7099E-4980-4FE7-8F09-947F564DE530}" type="datetime1">
              <a:rPr lang="es-ES"/>
              <a:pPr>
                <a:defRPr/>
              </a:pPr>
              <a:t>18/07/2022</a:t>
            </a:fld>
            <a:endParaRPr lang="es-ES" dirty="0"/>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5FA439AB-3163-4CE9-AA1A-B0BB3512AC87}" type="slidenum">
              <a:rPr lang="es-ES" altLang="es-ES"/>
              <a:pPr/>
              <a:t>‹Nº›</a:t>
            </a:fld>
            <a:endParaRPr lang="es-ES" altLang="es-ES"/>
          </a:p>
        </p:txBody>
      </p:sp>
    </p:spTree>
    <p:extLst>
      <p:ext uri="{BB962C8B-B14F-4D97-AF65-F5344CB8AC3E}">
        <p14:creationId xmlns:p14="http://schemas.microsoft.com/office/powerpoint/2010/main" val="1945757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4694CADA-B913-4AAF-A837-9FA48299EB7B}" type="datetime1">
              <a:rPr lang="es-ES"/>
              <a:pPr>
                <a:defRPr/>
              </a:pPr>
              <a:t>18/07/2022</a:t>
            </a:fld>
            <a:endParaRPr lang="es-ES" dirty="0"/>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a:defRPr/>
            </a:pPr>
            <a:r>
              <a:rPr lang="es-ES"/>
              <a:t>Grupo Universidad de la S.E.N.</a:t>
            </a:r>
          </a:p>
        </p:txBody>
      </p:sp>
      <p:sp>
        <p:nvSpPr>
          <p:cNvPr id="6" name="5 Marcador de número de diapositiva"/>
          <p:cNvSpPr>
            <a:spLocks noGrp="1"/>
          </p:cNvSpPr>
          <p:nvPr>
            <p:ph type="sldNum" sz="quarter" idx="12"/>
          </p:nvPr>
        </p:nvSpPr>
        <p:spPr/>
        <p:txBody>
          <a:bodyPr/>
          <a:lstStyle>
            <a:lvl1pPr>
              <a:defRPr/>
            </a:lvl1pPr>
          </a:lstStyle>
          <a:p>
            <a:fld id="{10C80058-FA28-48DA-A591-73B96E1E5E37}" type="slidenum">
              <a:rPr lang="es-ES" altLang="es-ES"/>
              <a:pPr/>
              <a:t>‹Nº›</a:t>
            </a:fld>
            <a:endParaRPr lang="es-ES" altLang="es-ES"/>
          </a:p>
        </p:txBody>
      </p:sp>
    </p:spTree>
    <p:extLst>
      <p:ext uri="{BB962C8B-B14F-4D97-AF65-F5344CB8AC3E}">
        <p14:creationId xmlns:p14="http://schemas.microsoft.com/office/powerpoint/2010/main" val="4272372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6AB1B6BA-C4BE-458D-B0E2-2CB0BA052D46}" type="datetime1">
              <a:rPr lang="es-ES"/>
              <a:pPr>
                <a:defRPr/>
              </a:pPr>
              <a:t>18/07/2022</a:t>
            </a:fld>
            <a:endParaRPr lang="es-ES" dirty="0"/>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a:defRPr/>
            </a:pPr>
            <a:r>
              <a:rPr lang="es-ES"/>
              <a:t>Grupo Universidad de la S.E.N.</a:t>
            </a:r>
          </a:p>
        </p:txBody>
      </p:sp>
      <p:sp>
        <p:nvSpPr>
          <p:cNvPr id="6" name="5 Marcador de número de diapositiva"/>
          <p:cNvSpPr>
            <a:spLocks noGrp="1"/>
          </p:cNvSpPr>
          <p:nvPr>
            <p:ph type="sldNum" sz="quarter" idx="12"/>
          </p:nvPr>
        </p:nvSpPr>
        <p:spPr/>
        <p:txBody>
          <a:bodyPr/>
          <a:lstStyle>
            <a:lvl1pPr>
              <a:defRPr/>
            </a:lvl1pPr>
          </a:lstStyle>
          <a:p>
            <a:fld id="{83A27B5C-0C91-4349-9407-18902F9F8454}" type="slidenum">
              <a:rPr lang="es-ES" altLang="es-ES"/>
              <a:pPr/>
              <a:t>‹Nº›</a:t>
            </a:fld>
            <a:endParaRPr lang="es-ES" altLang="es-ES"/>
          </a:p>
        </p:txBody>
      </p:sp>
    </p:spTree>
    <p:extLst>
      <p:ext uri="{BB962C8B-B14F-4D97-AF65-F5344CB8AC3E}">
        <p14:creationId xmlns:p14="http://schemas.microsoft.com/office/powerpoint/2010/main" val="3599415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825" y="0"/>
            <a:ext cx="87137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6500813"/>
            <a:ext cx="6840538"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11 CuadroTexto"/>
          <p:cNvSpPr txBox="1">
            <a:spLocks noChangeArrowheads="1"/>
          </p:cNvSpPr>
          <p:nvPr userDrawn="1"/>
        </p:nvSpPr>
        <p:spPr bwMode="auto">
          <a:xfrm>
            <a:off x="7164388" y="6308725"/>
            <a:ext cx="1728787" cy="261938"/>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s-ES" altLang="es-ES" sz="1100">
                <a:solidFill>
                  <a:srgbClr val="006699"/>
                </a:solidFill>
                <a:latin typeface="Arial" panose="020B0604020202020204" pitchFamily="34" charset="0"/>
              </a:rPr>
              <a:t>NEFROLOGIA</a:t>
            </a:r>
          </a:p>
        </p:txBody>
      </p:sp>
      <p:sp>
        <p:nvSpPr>
          <p:cNvPr id="593924" name="Rectangle 4"/>
          <p:cNvSpPr>
            <a:spLocks noGrp="1" noChangeArrowheads="1"/>
          </p:cNvSpPr>
          <p:nvPr>
            <p:ph type="ctrTitle"/>
          </p:nvPr>
        </p:nvSpPr>
        <p:spPr>
          <a:xfrm>
            <a:off x="685800" y="2130426"/>
            <a:ext cx="7772400" cy="1470025"/>
          </a:xfrm>
        </p:spPr>
        <p:txBody>
          <a:bodyPr/>
          <a:lstStyle>
            <a:lvl1pPr>
              <a:defRPr/>
            </a:lvl1pPr>
          </a:lstStyle>
          <a:p>
            <a:pPr lvl="0"/>
            <a:r>
              <a:rPr lang="es-ES" noProof="0"/>
              <a:t>Haga clic para cambiar el estilo de título	</a:t>
            </a:r>
          </a:p>
        </p:txBody>
      </p:sp>
      <p:sp>
        <p:nvSpPr>
          <p:cNvPr id="593925" name="Rectangle 5"/>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s-ES" noProof="0"/>
              <a:t>Haga clic para modificar el estilo de subtítulo del patrón</a:t>
            </a:r>
          </a:p>
        </p:txBody>
      </p:sp>
      <p:sp>
        <p:nvSpPr>
          <p:cNvPr id="7" name="Rectangle 6"/>
          <p:cNvSpPr>
            <a:spLocks noGrp="1" noChangeArrowheads="1"/>
          </p:cNvSpPr>
          <p:nvPr>
            <p:ph type="dt" sz="half" idx="10"/>
          </p:nvPr>
        </p:nvSpPr>
        <p:spPr/>
        <p:txBody>
          <a:bodyPr/>
          <a:lstStyle>
            <a:lvl1pPr>
              <a:defRPr/>
            </a:lvl1pPr>
          </a:lstStyle>
          <a:p>
            <a:pPr>
              <a:defRPr/>
            </a:pPr>
            <a:fld id="{222142B6-C400-45BD-9483-87F5C5636A65}" type="datetime1">
              <a:rPr lang="es-ES"/>
              <a:pPr>
                <a:defRPr/>
              </a:pPr>
              <a:t>18/07/2022</a:t>
            </a:fld>
            <a:endParaRPr lang="es-ES"/>
          </a:p>
        </p:txBody>
      </p:sp>
      <p:sp>
        <p:nvSpPr>
          <p:cNvPr id="8" name="Rectangle 7"/>
          <p:cNvSpPr>
            <a:spLocks noGrp="1" noChangeArrowheads="1"/>
          </p:cNvSpPr>
          <p:nvPr>
            <p:ph type="ftr" sz="quarter" idx="11"/>
          </p:nvPr>
        </p:nvSpPr>
        <p:spPr/>
        <p:txBody>
          <a:bodyPr/>
          <a:lstStyle>
            <a:lvl1pPr>
              <a:defRPr/>
            </a:lvl1pPr>
          </a:lstStyle>
          <a:p>
            <a:pPr>
              <a:defRPr/>
            </a:pPr>
            <a:r>
              <a:rPr lang="es-ES"/>
              <a:t>Grupo Universidad de la S.E.N.</a:t>
            </a:r>
          </a:p>
        </p:txBody>
      </p:sp>
      <p:sp>
        <p:nvSpPr>
          <p:cNvPr id="9" name="Rectangle 8"/>
          <p:cNvSpPr>
            <a:spLocks noGrp="1" noChangeArrowheads="1"/>
          </p:cNvSpPr>
          <p:nvPr>
            <p:ph type="sldNum" sz="quarter" idx="12"/>
          </p:nvPr>
        </p:nvSpPr>
        <p:spPr/>
        <p:txBody>
          <a:bodyPr/>
          <a:lstStyle>
            <a:lvl1pPr>
              <a:defRPr/>
            </a:lvl1pPr>
          </a:lstStyle>
          <a:p>
            <a:fld id="{677ECDF7-2DBE-4F23-8A3B-A29F97B09386}" type="slidenum">
              <a:rPr lang="es-ES" altLang="es-ES"/>
              <a:pPr/>
              <a:t>‹Nº›</a:t>
            </a:fld>
            <a:endParaRPr lang="es-ES" altLang="es-ES"/>
          </a:p>
        </p:txBody>
      </p:sp>
    </p:spTree>
    <p:extLst>
      <p:ext uri="{BB962C8B-B14F-4D97-AF65-F5344CB8AC3E}">
        <p14:creationId xmlns:p14="http://schemas.microsoft.com/office/powerpoint/2010/main" val="2694497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825" y="0"/>
            <a:ext cx="87137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6500813"/>
            <a:ext cx="6840538"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8 CuadroTexto"/>
          <p:cNvSpPr txBox="1">
            <a:spLocks noChangeArrowheads="1"/>
          </p:cNvSpPr>
          <p:nvPr userDrawn="1"/>
        </p:nvSpPr>
        <p:spPr bwMode="auto">
          <a:xfrm>
            <a:off x="7092950" y="6364288"/>
            <a:ext cx="1295400" cy="247650"/>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s-ES" altLang="es-ES" sz="1000">
                <a:solidFill>
                  <a:srgbClr val="006699"/>
                </a:solidFill>
                <a:latin typeface="Arial" panose="020B0604020202020204" pitchFamily="34" charset="0"/>
              </a:rPr>
              <a:t>NEFROLOGIA</a:t>
            </a:r>
          </a:p>
        </p:txBody>
      </p:sp>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contenido"/>
          <p:cNvSpPr>
            <a:spLocks noGrp="1"/>
          </p:cNvSpPr>
          <p:nvPr>
            <p:ph idx="1"/>
          </p:nvPr>
        </p:nvSpPr>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ca-ES" dirty="0"/>
          </a:p>
        </p:txBody>
      </p:sp>
      <p:sp>
        <p:nvSpPr>
          <p:cNvPr id="7" name="Rectangle 7"/>
          <p:cNvSpPr>
            <a:spLocks noGrp="1" noChangeArrowheads="1"/>
          </p:cNvSpPr>
          <p:nvPr>
            <p:ph type="dt" sz="half" idx="10"/>
          </p:nvPr>
        </p:nvSpPr>
        <p:spPr/>
        <p:txBody>
          <a:bodyPr/>
          <a:lstStyle>
            <a:lvl1pPr>
              <a:defRPr/>
            </a:lvl1pPr>
          </a:lstStyle>
          <a:p>
            <a:pPr>
              <a:defRPr/>
            </a:pPr>
            <a:fld id="{4AF7FBF8-8180-4D3A-A47E-5A6D95CA2D06}" type="datetime1">
              <a:rPr lang="es-ES"/>
              <a:pPr>
                <a:defRPr/>
              </a:pPr>
              <a:t>18/07/2022</a:t>
            </a:fld>
            <a:endParaRPr lang="es-ES"/>
          </a:p>
        </p:txBody>
      </p:sp>
      <p:sp>
        <p:nvSpPr>
          <p:cNvPr id="8" name="Rectangle 8"/>
          <p:cNvSpPr>
            <a:spLocks noGrp="1" noChangeArrowheads="1"/>
          </p:cNvSpPr>
          <p:nvPr>
            <p:ph type="ftr" sz="quarter" idx="11"/>
          </p:nvPr>
        </p:nvSpPr>
        <p:spPr/>
        <p:txBody>
          <a:bodyPr/>
          <a:lstStyle>
            <a:lvl1pPr>
              <a:defRPr/>
            </a:lvl1pPr>
          </a:lstStyle>
          <a:p>
            <a:pPr>
              <a:defRPr/>
            </a:pPr>
            <a:r>
              <a:rPr lang="es-ES"/>
              <a:t>Grupo Universidad de la S.E.N.</a:t>
            </a:r>
          </a:p>
        </p:txBody>
      </p:sp>
      <p:sp>
        <p:nvSpPr>
          <p:cNvPr id="9" name="Rectangle 9"/>
          <p:cNvSpPr>
            <a:spLocks noGrp="1" noChangeArrowheads="1"/>
          </p:cNvSpPr>
          <p:nvPr>
            <p:ph type="sldNum" sz="quarter" idx="12"/>
          </p:nvPr>
        </p:nvSpPr>
        <p:spPr/>
        <p:txBody>
          <a:bodyPr/>
          <a:lstStyle>
            <a:lvl1pPr>
              <a:defRPr/>
            </a:lvl1pPr>
          </a:lstStyle>
          <a:p>
            <a:fld id="{35CA14AC-994A-434B-8158-2698202B717E}" type="slidenum">
              <a:rPr lang="es-ES" altLang="es-ES"/>
              <a:pPr/>
              <a:t>‹Nº›</a:t>
            </a:fld>
            <a:endParaRPr lang="es-ES" altLang="es-ES"/>
          </a:p>
        </p:txBody>
      </p:sp>
    </p:spTree>
    <p:extLst>
      <p:ext uri="{BB962C8B-B14F-4D97-AF65-F5344CB8AC3E}">
        <p14:creationId xmlns:p14="http://schemas.microsoft.com/office/powerpoint/2010/main" val="1515602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1"/>
            <a:ext cx="7772400" cy="1362075"/>
          </a:xfrm>
        </p:spPr>
        <p:txBody>
          <a:bodyPr anchor="t"/>
          <a:lstStyle>
            <a:lvl1pPr algn="l">
              <a:defRPr sz="4000" b="1" cap="all"/>
            </a:lvl1pPr>
          </a:lstStyle>
          <a:p>
            <a:r>
              <a:rPr lang="es-ES"/>
              <a:t>Haga clic para modificar el estilo de título del patrón</a:t>
            </a:r>
            <a:endParaRPr lang="ca-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7"/>
          <p:cNvSpPr>
            <a:spLocks noGrp="1" noChangeArrowheads="1"/>
          </p:cNvSpPr>
          <p:nvPr>
            <p:ph type="dt" sz="half" idx="10"/>
          </p:nvPr>
        </p:nvSpPr>
        <p:spPr>
          <a:ln/>
        </p:spPr>
        <p:txBody>
          <a:bodyPr/>
          <a:lstStyle>
            <a:lvl1pPr>
              <a:defRPr/>
            </a:lvl1pPr>
          </a:lstStyle>
          <a:p>
            <a:pPr>
              <a:defRPr/>
            </a:pPr>
            <a:fld id="{68249F44-6630-4BAB-BAA5-8ABDB0312E2B}" type="datetime1">
              <a:rPr lang="es-ES"/>
              <a:pPr>
                <a:defRPr/>
              </a:pPr>
              <a:t>18/07/2022</a:t>
            </a:fld>
            <a:endParaRPr lang="es-ES"/>
          </a:p>
        </p:txBody>
      </p:sp>
      <p:sp>
        <p:nvSpPr>
          <p:cNvPr id="5" name="Rectangle 8"/>
          <p:cNvSpPr>
            <a:spLocks noGrp="1" noChangeArrowheads="1"/>
          </p:cNvSpPr>
          <p:nvPr>
            <p:ph type="ftr" sz="quarter" idx="11"/>
          </p:nvPr>
        </p:nvSpPr>
        <p:spPr>
          <a:ln/>
        </p:spPr>
        <p:txBody>
          <a:bodyPr/>
          <a:lstStyle>
            <a:lvl1pPr>
              <a:defRPr/>
            </a:lvl1pPr>
          </a:lstStyle>
          <a:p>
            <a:pPr>
              <a:defRPr/>
            </a:pPr>
            <a:r>
              <a:rPr lang="es-ES"/>
              <a:t>Grupo Universidad de la S.E.N.</a:t>
            </a:r>
          </a:p>
        </p:txBody>
      </p:sp>
      <p:sp>
        <p:nvSpPr>
          <p:cNvPr id="6" name="Rectangle 9"/>
          <p:cNvSpPr>
            <a:spLocks noGrp="1" noChangeArrowheads="1"/>
          </p:cNvSpPr>
          <p:nvPr>
            <p:ph type="sldNum" sz="quarter" idx="12"/>
          </p:nvPr>
        </p:nvSpPr>
        <p:spPr>
          <a:ln/>
        </p:spPr>
        <p:txBody>
          <a:bodyPr/>
          <a:lstStyle>
            <a:lvl1pPr>
              <a:defRPr/>
            </a:lvl1pPr>
          </a:lstStyle>
          <a:p>
            <a:fld id="{9D40DA9D-F117-4E00-B90F-777B5C4FC884}" type="slidenum">
              <a:rPr lang="es-ES" altLang="es-ES"/>
              <a:pPr/>
              <a:t>‹Nº›</a:t>
            </a:fld>
            <a:endParaRPr lang="es-ES" altLang="es-ES"/>
          </a:p>
        </p:txBody>
      </p:sp>
    </p:spTree>
    <p:extLst>
      <p:ext uri="{BB962C8B-B14F-4D97-AF65-F5344CB8AC3E}">
        <p14:creationId xmlns:p14="http://schemas.microsoft.com/office/powerpoint/2010/main" val="3111649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contenido"/>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contenido"/>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Rectangle 7"/>
          <p:cNvSpPr>
            <a:spLocks noGrp="1" noChangeArrowheads="1"/>
          </p:cNvSpPr>
          <p:nvPr>
            <p:ph type="dt" sz="half" idx="10"/>
          </p:nvPr>
        </p:nvSpPr>
        <p:spPr>
          <a:ln/>
        </p:spPr>
        <p:txBody>
          <a:bodyPr/>
          <a:lstStyle>
            <a:lvl1pPr>
              <a:defRPr/>
            </a:lvl1pPr>
          </a:lstStyle>
          <a:p>
            <a:pPr>
              <a:defRPr/>
            </a:pPr>
            <a:fld id="{A27949E8-8048-4FFB-AD51-65C79D2F42EA}" type="datetime1">
              <a:rPr lang="es-ES"/>
              <a:pPr>
                <a:defRPr/>
              </a:pPr>
              <a:t>18/07/2022</a:t>
            </a:fld>
            <a:endParaRPr lang="es-ES"/>
          </a:p>
        </p:txBody>
      </p:sp>
      <p:sp>
        <p:nvSpPr>
          <p:cNvPr id="6" name="Rectangle 8"/>
          <p:cNvSpPr>
            <a:spLocks noGrp="1" noChangeArrowheads="1"/>
          </p:cNvSpPr>
          <p:nvPr>
            <p:ph type="ftr" sz="quarter" idx="11"/>
          </p:nvPr>
        </p:nvSpPr>
        <p:spPr>
          <a:ln/>
        </p:spPr>
        <p:txBody>
          <a:bodyPr/>
          <a:lstStyle>
            <a:lvl1pPr>
              <a:defRPr/>
            </a:lvl1pPr>
          </a:lstStyle>
          <a:p>
            <a:pPr>
              <a:defRPr/>
            </a:pPr>
            <a:r>
              <a:rPr lang="es-ES"/>
              <a:t>Grupo Universidad de la S.E.N.</a:t>
            </a:r>
          </a:p>
        </p:txBody>
      </p:sp>
      <p:sp>
        <p:nvSpPr>
          <p:cNvPr id="7" name="Rectangle 9"/>
          <p:cNvSpPr>
            <a:spLocks noGrp="1" noChangeArrowheads="1"/>
          </p:cNvSpPr>
          <p:nvPr>
            <p:ph type="sldNum" sz="quarter" idx="12"/>
          </p:nvPr>
        </p:nvSpPr>
        <p:spPr>
          <a:ln/>
        </p:spPr>
        <p:txBody>
          <a:bodyPr/>
          <a:lstStyle>
            <a:lvl1pPr>
              <a:defRPr/>
            </a:lvl1pPr>
          </a:lstStyle>
          <a:p>
            <a:fld id="{CE12D1DF-8A3F-435C-BEDD-20D63DE3DDC4}" type="slidenum">
              <a:rPr lang="es-ES" altLang="es-ES"/>
              <a:pPr/>
              <a:t>‹Nº›</a:t>
            </a:fld>
            <a:endParaRPr lang="es-ES" altLang="es-ES"/>
          </a:p>
        </p:txBody>
      </p:sp>
    </p:spTree>
    <p:extLst>
      <p:ext uri="{BB962C8B-B14F-4D97-AF65-F5344CB8AC3E}">
        <p14:creationId xmlns:p14="http://schemas.microsoft.com/office/powerpoint/2010/main" val="2324115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ca-ES"/>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4 Marcador de texto"/>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7" name="Rectangle 7"/>
          <p:cNvSpPr>
            <a:spLocks noGrp="1" noChangeArrowheads="1"/>
          </p:cNvSpPr>
          <p:nvPr>
            <p:ph type="dt" sz="half" idx="10"/>
          </p:nvPr>
        </p:nvSpPr>
        <p:spPr>
          <a:ln/>
        </p:spPr>
        <p:txBody>
          <a:bodyPr/>
          <a:lstStyle>
            <a:lvl1pPr>
              <a:defRPr/>
            </a:lvl1pPr>
          </a:lstStyle>
          <a:p>
            <a:pPr>
              <a:defRPr/>
            </a:pPr>
            <a:fld id="{5E9BC52D-8EB8-4F7E-B287-D3DFFB82FFC2}" type="datetime1">
              <a:rPr lang="es-ES"/>
              <a:pPr>
                <a:defRPr/>
              </a:pPr>
              <a:t>18/07/2022</a:t>
            </a:fld>
            <a:endParaRPr lang="es-ES"/>
          </a:p>
        </p:txBody>
      </p:sp>
      <p:sp>
        <p:nvSpPr>
          <p:cNvPr id="8" name="Rectangle 8"/>
          <p:cNvSpPr>
            <a:spLocks noGrp="1" noChangeArrowheads="1"/>
          </p:cNvSpPr>
          <p:nvPr>
            <p:ph type="ftr" sz="quarter" idx="11"/>
          </p:nvPr>
        </p:nvSpPr>
        <p:spPr>
          <a:ln/>
        </p:spPr>
        <p:txBody>
          <a:bodyPr/>
          <a:lstStyle>
            <a:lvl1pPr>
              <a:defRPr/>
            </a:lvl1pPr>
          </a:lstStyle>
          <a:p>
            <a:pPr>
              <a:defRPr/>
            </a:pPr>
            <a:r>
              <a:rPr lang="es-ES"/>
              <a:t>Grupo Universidad de la S.E.N.</a:t>
            </a:r>
          </a:p>
        </p:txBody>
      </p:sp>
      <p:sp>
        <p:nvSpPr>
          <p:cNvPr id="9" name="Rectangle 9"/>
          <p:cNvSpPr>
            <a:spLocks noGrp="1" noChangeArrowheads="1"/>
          </p:cNvSpPr>
          <p:nvPr>
            <p:ph type="sldNum" sz="quarter" idx="12"/>
          </p:nvPr>
        </p:nvSpPr>
        <p:spPr>
          <a:ln/>
        </p:spPr>
        <p:txBody>
          <a:bodyPr/>
          <a:lstStyle>
            <a:lvl1pPr>
              <a:defRPr/>
            </a:lvl1pPr>
          </a:lstStyle>
          <a:p>
            <a:fld id="{B5BAC322-0803-439B-8291-6C5B483FA6EF}" type="slidenum">
              <a:rPr lang="es-ES" altLang="es-ES"/>
              <a:pPr/>
              <a:t>‹Nº›</a:t>
            </a:fld>
            <a:endParaRPr lang="es-ES" altLang="es-ES"/>
          </a:p>
        </p:txBody>
      </p:sp>
    </p:spTree>
    <p:extLst>
      <p:ext uri="{BB962C8B-B14F-4D97-AF65-F5344CB8AC3E}">
        <p14:creationId xmlns:p14="http://schemas.microsoft.com/office/powerpoint/2010/main" val="1414707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825" y="0"/>
            <a:ext cx="87137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6500813"/>
            <a:ext cx="6840538"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7 CuadroTexto"/>
          <p:cNvSpPr txBox="1">
            <a:spLocks noChangeArrowheads="1"/>
          </p:cNvSpPr>
          <p:nvPr userDrawn="1"/>
        </p:nvSpPr>
        <p:spPr bwMode="auto">
          <a:xfrm>
            <a:off x="7164388" y="6308725"/>
            <a:ext cx="1511300" cy="246063"/>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s-ES" altLang="es-ES" sz="1000">
                <a:solidFill>
                  <a:srgbClr val="006699"/>
                </a:solidFill>
                <a:latin typeface="Arial" panose="020B0604020202020204" pitchFamily="34" charset="0"/>
              </a:rPr>
              <a:t>NEFROLOGÍA</a:t>
            </a:r>
          </a:p>
        </p:txBody>
      </p:sp>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6" name="Rectangle 7"/>
          <p:cNvSpPr>
            <a:spLocks noGrp="1" noChangeArrowheads="1"/>
          </p:cNvSpPr>
          <p:nvPr>
            <p:ph type="dt" sz="half" idx="10"/>
          </p:nvPr>
        </p:nvSpPr>
        <p:spPr/>
        <p:txBody>
          <a:bodyPr/>
          <a:lstStyle>
            <a:lvl1pPr>
              <a:defRPr/>
            </a:lvl1pPr>
          </a:lstStyle>
          <a:p>
            <a:pPr>
              <a:defRPr/>
            </a:pPr>
            <a:fld id="{E8282FC1-20E7-4554-ABA7-A25578B89FE4}" type="datetime1">
              <a:rPr lang="es-ES"/>
              <a:pPr>
                <a:defRPr/>
              </a:pPr>
              <a:t>18/07/2022</a:t>
            </a:fld>
            <a:endParaRPr lang="es-ES"/>
          </a:p>
        </p:txBody>
      </p:sp>
      <p:sp>
        <p:nvSpPr>
          <p:cNvPr id="7" name="Rectangle 8"/>
          <p:cNvSpPr>
            <a:spLocks noGrp="1" noChangeArrowheads="1"/>
          </p:cNvSpPr>
          <p:nvPr>
            <p:ph type="ftr" sz="quarter" idx="11"/>
          </p:nvPr>
        </p:nvSpPr>
        <p:spPr/>
        <p:txBody>
          <a:bodyPr/>
          <a:lstStyle>
            <a:lvl1pPr>
              <a:defRPr/>
            </a:lvl1pPr>
          </a:lstStyle>
          <a:p>
            <a:pPr>
              <a:defRPr/>
            </a:pPr>
            <a:r>
              <a:rPr lang="es-ES"/>
              <a:t>Grupo Universidad de la S.E.N.</a:t>
            </a:r>
          </a:p>
        </p:txBody>
      </p:sp>
      <p:sp>
        <p:nvSpPr>
          <p:cNvPr id="8" name="Rectangle 9"/>
          <p:cNvSpPr>
            <a:spLocks noGrp="1" noChangeArrowheads="1"/>
          </p:cNvSpPr>
          <p:nvPr>
            <p:ph type="sldNum" sz="quarter" idx="12"/>
          </p:nvPr>
        </p:nvSpPr>
        <p:spPr/>
        <p:txBody>
          <a:bodyPr/>
          <a:lstStyle>
            <a:lvl1pPr>
              <a:defRPr/>
            </a:lvl1pPr>
          </a:lstStyle>
          <a:p>
            <a:fld id="{61FE7217-00F3-4C23-BD1E-8276A2D2E5F8}" type="slidenum">
              <a:rPr lang="es-ES" altLang="es-ES"/>
              <a:pPr/>
              <a:t>‹Nº›</a:t>
            </a:fld>
            <a:endParaRPr lang="es-ES" altLang="es-ES"/>
          </a:p>
        </p:txBody>
      </p:sp>
    </p:spTree>
    <p:extLst>
      <p:ext uri="{BB962C8B-B14F-4D97-AF65-F5344CB8AC3E}">
        <p14:creationId xmlns:p14="http://schemas.microsoft.com/office/powerpoint/2010/main" val="600696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825" y="0"/>
            <a:ext cx="87137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6500813"/>
            <a:ext cx="6840538"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6 CuadroTexto"/>
          <p:cNvSpPr txBox="1">
            <a:spLocks noChangeArrowheads="1"/>
          </p:cNvSpPr>
          <p:nvPr userDrawn="1"/>
        </p:nvSpPr>
        <p:spPr bwMode="auto">
          <a:xfrm>
            <a:off x="7092950" y="6308725"/>
            <a:ext cx="2122488" cy="277813"/>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s-ES" altLang="es-ES" sz="1200">
                <a:solidFill>
                  <a:srgbClr val="006699"/>
                </a:solidFill>
                <a:latin typeface="Arial" panose="020B0604020202020204" pitchFamily="34" charset="0"/>
              </a:rPr>
              <a:t>NEFROLOGIA</a:t>
            </a:r>
          </a:p>
        </p:txBody>
      </p:sp>
      <p:sp>
        <p:nvSpPr>
          <p:cNvPr id="5" name="Rectangle 7"/>
          <p:cNvSpPr>
            <a:spLocks noGrp="1" noChangeArrowheads="1"/>
          </p:cNvSpPr>
          <p:nvPr>
            <p:ph type="dt" sz="half" idx="10"/>
          </p:nvPr>
        </p:nvSpPr>
        <p:spPr/>
        <p:txBody>
          <a:bodyPr/>
          <a:lstStyle>
            <a:lvl1pPr>
              <a:defRPr/>
            </a:lvl1pPr>
          </a:lstStyle>
          <a:p>
            <a:pPr>
              <a:defRPr/>
            </a:pPr>
            <a:fld id="{B24EEB09-6097-4BC1-843F-1C5260AC7818}" type="datetime1">
              <a:rPr lang="es-ES"/>
              <a:pPr>
                <a:defRPr/>
              </a:pPr>
              <a:t>18/07/2022</a:t>
            </a:fld>
            <a:endParaRPr lang="es-ES"/>
          </a:p>
        </p:txBody>
      </p:sp>
      <p:sp>
        <p:nvSpPr>
          <p:cNvPr id="6" name="Rectangle 8"/>
          <p:cNvSpPr>
            <a:spLocks noGrp="1" noChangeArrowheads="1"/>
          </p:cNvSpPr>
          <p:nvPr>
            <p:ph type="ftr" sz="quarter" idx="11"/>
          </p:nvPr>
        </p:nvSpPr>
        <p:spPr/>
        <p:txBody>
          <a:bodyPr/>
          <a:lstStyle>
            <a:lvl1pPr>
              <a:defRPr/>
            </a:lvl1pPr>
          </a:lstStyle>
          <a:p>
            <a:pPr>
              <a:defRPr/>
            </a:pPr>
            <a:r>
              <a:rPr lang="es-ES"/>
              <a:t>Grupo Universidad de la S.E.N.</a:t>
            </a:r>
          </a:p>
        </p:txBody>
      </p:sp>
      <p:sp>
        <p:nvSpPr>
          <p:cNvPr id="7" name="Rectangle 9"/>
          <p:cNvSpPr>
            <a:spLocks noGrp="1" noChangeArrowheads="1"/>
          </p:cNvSpPr>
          <p:nvPr>
            <p:ph type="sldNum" sz="quarter" idx="12"/>
          </p:nvPr>
        </p:nvSpPr>
        <p:spPr/>
        <p:txBody>
          <a:bodyPr/>
          <a:lstStyle>
            <a:lvl1pPr>
              <a:defRPr/>
            </a:lvl1pPr>
          </a:lstStyle>
          <a:p>
            <a:fld id="{C8708BB5-86B2-4E58-A350-EB2E105E6583}" type="slidenum">
              <a:rPr lang="es-ES" altLang="es-ES"/>
              <a:pPr/>
              <a:t>‹Nº›</a:t>
            </a:fld>
            <a:endParaRPr lang="es-ES" altLang="es-ES"/>
          </a:p>
        </p:txBody>
      </p:sp>
    </p:spTree>
    <p:extLst>
      <p:ext uri="{BB962C8B-B14F-4D97-AF65-F5344CB8AC3E}">
        <p14:creationId xmlns:p14="http://schemas.microsoft.com/office/powerpoint/2010/main" val="569465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825" y="0"/>
            <a:ext cx="87137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6500813"/>
            <a:ext cx="6840538"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457202" y="273049"/>
            <a:ext cx="3008313" cy="1162051"/>
          </a:xfrm>
        </p:spPr>
        <p:txBody>
          <a:bodyPr anchor="b"/>
          <a:lstStyle>
            <a:lvl1pPr algn="l">
              <a:defRPr sz="2000" b="1"/>
            </a:lvl1pPr>
          </a:lstStyle>
          <a:p>
            <a:r>
              <a:rPr lang="es-ES" dirty="0"/>
              <a:t>Haga clic para modificar el estilo de título del patrón</a:t>
            </a:r>
            <a:endParaRPr lang="ca-ES" dirty="0"/>
          </a:p>
        </p:txBody>
      </p:sp>
      <p:sp>
        <p:nvSpPr>
          <p:cNvPr id="3" name="2 Marcador de contenido"/>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texto"/>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Rectangle 7"/>
          <p:cNvSpPr>
            <a:spLocks noGrp="1" noChangeArrowheads="1"/>
          </p:cNvSpPr>
          <p:nvPr>
            <p:ph type="dt" sz="half" idx="10"/>
          </p:nvPr>
        </p:nvSpPr>
        <p:spPr/>
        <p:txBody>
          <a:bodyPr/>
          <a:lstStyle>
            <a:lvl1pPr>
              <a:defRPr/>
            </a:lvl1pPr>
          </a:lstStyle>
          <a:p>
            <a:pPr>
              <a:defRPr/>
            </a:pPr>
            <a:fld id="{A28751E3-D208-4BDD-AF6E-0A0DC8B3DD95}" type="datetime1">
              <a:rPr lang="es-ES"/>
              <a:pPr>
                <a:defRPr/>
              </a:pPr>
              <a:t>18/07/2022</a:t>
            </a:fld>
            <a:endParaRPr lang="es-ES"/>
          </a:p>
        </p:txBody>
      </p:sp>
      <p:sp>
        <p:nvSpPr>
          <p:cNvPr id="8" name="Rectangle 8"/>
          <p:cNvSpPr>
            <a:spLocks noGrp="1" noChangeArrowheads="1"/>
          </p:cNvSpPr>
          <p:nvPr>
            <p:ph type="ftr" sz="quarter" idx="11"/>
          </p:nvPr>
        </p:nvSpPr>
        <p:spPr/>
        <p:txBody>
          <a:bodyPr/>
          <a:lstStyle>
            <a:lvl1pPr>
              <a:defRPr/>
            </a:lvl1pPr>
          </a:lstStyle>
          <a:p>
            <a:pPr>
              <a:defRPr/>
            </a:pPr>
            <a:r>
              <a:rPr lang="es-ES"/>
              <a:t>Grupo Universidad de la S.E.N.</a:t>
            </a:r>
          </a:p>
        </p:txBody>
      </p:sp>
      <p:sp>
        <p:nvSpPr>
          <p:cNvPr id="9" name="Rectangle 9"/>
          <p:cNvSpPr>
            <a:spLocks noGrp="1" noChangeArrowheads="1"/>
          </p:cNvSpPr>
          <p:nvPr>
            <p:ph type="sldNum" sz="quarter" idx="12"/>
          </p:nvPr>
        </p:nvSpPr>
        <p:spPr/>
        <p:txBody>
          <a:bodyPr/>
          <a:lstStyle>
            <a:lvl1pPr>
              <a:defRPr/>
            </a:lvl1pPr>
          </a:lstStyle>
          <a:p>
            <a:fld id="{FF55D31C-E0DB-4E90-A292-CA96E66023C3}" type="slidenum">
              <a:rPr lang="es-ES" altLang="es-ES"/>
              <a:pPr/>
              <a:t>‹Nº›</a:t>
            </a:fld>
            <a:endParaRPr lang="es-ES" altLang="es-ES"/>
          </a:p>
        </p:txBody>
      </p:sp>
    </p:spTree>
    <p:extLst>
      <p:ext uri="{BB962C8B-B14F-4D97-AF65-F5344CB8AC3E}">
        <p14:creationId xmlns:p14="http://schemas.microsoft.com/office/powerpoint/2010/main" val="2841533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Picture 12" descr="S.E.N. Nefrología (@SENefrologia) | Twitt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5563" y="165100"/>
            <a:ext cx="67945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711FC3D2-2A43-4E93-BE77-5BA107E41E4D}" type="datetime1">
              <a:rPr lang="es-ES"/>
              <a:pPr>
                <a:defRPr/>
              </a:pPr>
              <a:t>18/07/2022</a:t>
            </a:fld>
            <a:endParaRPr lang="es-ES" dirty="0"/>
          </a:p>
        </p:txBody>
      </p:sp>
      <p:sp>
        <p:nvSpPr>
          <p:cNvPr id="6" name="4 Marcador de pie de página"/>
          <p:cNvSpPr>
            <a:spLocks noGrp="1"/>
          </p:cNvSpPr>
          <p:nvPr>
            <p:ph type="ftr" sz="quarter" idx="11"/>
          </p:nvPr>
        </p:nvSpPr>
        <p:spPr>
          <a:xfrm>
            <a:off x="3132138" y="5805488"/>
            <a:ext cx="2895600" cy="365125"/>
          </a:xfrm>
          <a:prstGeom prst="rect">
            <a:avLst/>
          </a:prstGeom>
        </p:spPr>
        <p:txBody>
          <a:bodyPr/>
          <a:lstStyle>
            <a:lvl1pPr>
              <a:defRPr>
                <a:cs typeface="Arial" charset="0"/>
              </a:defRPr>
            </a:lvl1pPr>
          </a:lstStyle>
          <a:p>
            <a:pPr>
              <a:defRPr/>
            </a:pPr>
            <a:r>
              <a:rPr lang="es-ES"/>
              <a:t>Grupo Universidad de la S.E.N.</a:t>
            </a:r>
          </a:p>
        </p:txBody>
      </p:sp>
      <p:sp>
        <p:nvSpPr>
          <p:cNvPr id="7" name="5 Marcador de número de diapositiva"/>
          <p:cNvSpPr>
            <a:spLocks noGrp="1"/>
          </p:cNvSpPr>
          <p:nvPr>
            <p:ph type="sldNum" sz="quarter" idx="12"/>
          </p:nvPr>
        </p:nvSpPr>
        <p:spPr/>
        <p:txBody>
          <a:bodyPr/>
          <a:lstStyle>
            <a:lvl1pPr>
              <a:defRPr/>
            </a:lvl1pPr>
          </a:lstStyle>
          <a:p>
            <a:fld id="{89F8C647-FD73-44C6-9F92-2C8C716F1886}" type="slidenum">
              <a:rPr lang="es-ES" altLang="es-ES"/>
              <a:pPr/>
              <a:t>‹Nº›</a:t>
            </a:fld>
            <a:fld id="{13076087-6C17-4F6F-ABFA-5A9168CD0C5F}" type="slidenum">
              <a:rPr lang="es-ES" altLang="es-ES"/>
              <a:pPr/>
              <a:t>‹Nº›</a:t>
            </a:fld>
            <a:fld id="{ABA31221-B8A2-4424-AE09-E0D2D61CF789}" type="slidenum">
              <a:rPr lang="es-ES" altLang="es-ES"/>
              <a:pPr/>
              <a:t>‹Nº›</a:t>
            </a:fld>
            <a:endParaRPr lang="es-ES" altLang="es-ES"/>
          </a:p>
        </p:txBody>
      </p:sp>
    </p:spTree>
    <p:extLst>
      <p:ext uri="{BB962C8B-B14F-4D97-AF65-F5344CB8AC3E}">
        <p14:creationId xmlns:p14="http://schemas.microsoft.com/office/powerpoint/2010/main" val="3107954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825" y="0"/>
            <a:ext cx="871378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6500813"/>
            <a:ext cx="6840538"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1792288" y="4800600"/>
            <a:ext cx="5486400" cy="566739"/>
          </a:xfrm>
        </p:spPr>
        <p:txBody>
          <a:bodyPr anchor="b"/>
          <a:lstStyle>
            <a:lvl1pPr algn="l">
              <a:defRPr sz="2000" b="1"/>
            </a:lvl1pPr>
          </a:lstStyle>
          <a:p>
            <a:r>
              <a:rPr lang="es-ES"/>
              <a:t>Haga clic para modificar el estilo de título del patrón</a:t>
            </a:r>
            <a:endParaRPr lang="ca-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a-ES" noProof="0"/>
          </a:p>
        </p:txBody>
      </p:sp>
      <p:sp>
        <p:nvSpPr>
          <p:cNvPr id="4" name="3 Marcador de texto"/>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Rectangle 7"/>
          <p:cNvSpPr>
            <a:spLocks noGrp="1" noChangeArrowheads="1"/>
          </p:cNvSpPr>
          <p:nvPr>
            <p:ph type="dt" sz="half" idx="10"/>
          </p:nvPr>
        </p:nvSpPr>
        <p:spPr/>
        <p:txBody>
          <a:bodyPr/>
          <a:lstStyle>
            <a:lvl1pPr>
              <a:defRPr/>
            </a:lvl1pPr>
          </a:lstStyle>
          <a:p>
            <a:pPr>
              <a:defRPr/>
            </a:pPr>
            <a:fld id="{8D542D20-47DC-45AA-B684-36E8431F20A2}" type="datetime1">
              <a:rPr lang="es-ES"/>
              <a:pPr>
                <a:defRPr/>
              </a:pPr>
              <a:t>18/07/2022</a:t>
            </a:fld>
            <a:endParaRPr lang="es-ES"/>
          </a:p>
        </p:txBody>
      </p:sp>
      <p:sp>
        <p:nvSpPr>
          <p:cNvPr id="8" name="Rectangle 8"/>
          <p:cNvSpPr>
            <a:spLocks noGrp="1" noChangeArrowheads="1"/>
          </p:cNvSpPr>
          <p:nvPr>
            <p:ph type="ftr" sz="quarter" idx="11"/>
          </p:nvPr>
        </p:nvSpPr>
        <p:spPr/>
        <p:txBody>
          <a:bodyPr/>
          <a:lstStyle>
            <a:lvl1pPr>
              <a:defRPr/>
            </a:lvl1pPr>
          </a:lstStyle>
          <a:p>
            <a:pPr>
              <a:defRPr/>
            </a:pPr>
            <a:r>
              <a:rPr lang="es-ES"/>
              <a:t>Grupo Universidad de la S.E.N.</a:t>
            </a:r>
          </a:p>
        </p:txBody>
      </p:sp>
      <p:sp>
        <p:nvSpPr>
          <p:cNvPr id="9" name="Rectangle 9"/>
          <p:cNvSpPr>
            <a:spLocks noGrp="1" noChangeArrowheads="1"/>
          </p:cNvSpPr>
          <p:nvPr>
            <p:ph type="sldNum" sz="quarter" idx="12"/>
          </p:nvPr>
        </p:nvSpPr>
        <p:spPr/>
        <p:txBody>
          <a:bodyPr/>
          <a:lstStyle>
            <a:lvl1pPr>
              <a:defRPr/>
            </a:lvl1pPr>
          </a:lstStyle>
          <a:p>
            <a:fld id="{FF3802E1-1A61-42AD-A29D-C1C13723DD25}" type="slidenum">
              <a:rPr lang="es-ES" altLang="es-ES"/>
              <a:pPr/>
              <a:t>‹Nº›</a:t>
            </a:fld>
            <a:endParaRPr lang="es-ES" altLang="es-ES"/>
          </a:p>
        </p:txBody>
      </p:sp>
    </p:spTree>
    <p:extLst>
      <p:ext uri="{BB962C8B-B14F-4D97-AF65-F5344CB8AC3E}">
        <p14:creationId xmlns:p14="http://schemas.microsoft.com/office/powerpoint/2010/main" val="3771427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Rectangle 7"/>
          <p:cNvSpPr>
            <a:spLocks noGrp="1" noChangeArrowheads="1"/>
          </p:cNvSpPr>
          <p:nvPr>
            <p:ph type="dt" sz="half" idx="10"/>
          </p:nvPr>
        </p:nvSpPr>
        <p:spPr>
          <a:ln/>
        </p:spPr>
        <p:txBody>
          <a:bodyPr/>
          <a:lstStyle>
            <a:lvl1pPr>
              <a:defRPr/>
            </a:lvl1pPr>
          </a:lstStyle>
          <a:p>
            <a:pPr>
              <a:defRPr/>
            </a:pPr>
            <a:fld id="{D1C5E1B6-F393-44E6-A4A4-04F9114C1C4E}" type="datetime1">
              <a:rPr lang="es-ES"/>
              <a:pPr>
                <a:defRPr/>
              </a:pPr>
              <a:t>18/07/2022</a:t>
            </a:fld>
            <a:endParaRPr lang="es-ES"/>
          </a:p>
        </p:txBody>
      </p:sp>
      <p:sp>
        <p:nvSpPr>
          <p:cNvPr id="5" name="Rectangle 8"/>
          <p:cNvSpPr>
            <a:spLocks noGrp="1" noChangeArrowheads="1"/>
          </p:cNvSpPr>
          <p:nvPr>
            <p:ph type="ftr" sz="quarter" idx="11"/>
          </p:nvPr>
        </p:nvSpPr>
        <p:spPr>
          <a:ln/>
        </p:spPr>
        <p:txBody>
          <a:bodyPr/>
          <a:lstStyle>
            <a:lvl1pPr>
              <a:defRPr/>
            </a:lvl1pPr>
          </a:lstStyle>
          <a:p>
            <a:pPr>
              <a:defRPr/>
            </a:pPr>
            <a:r>
              <a:rPr lang="es-ES"/>
              <a:t>Grupo Universidad de la S.E.N.</a:t>
            </a:r>
          </a:p>
        </p:txBody>
      </p:sp>
      <p:sp>
        <p:nvSpPr>
          <p:cNvPr id="6" name="Rectangle 9"/>
          <p:cNvSpPr>
            <a:spLocks noGrp="1" noChangeArrowheads="1"/>
          </p:cNvSpPr>
          <p:nvPr>
            <p:ph type="sldNum" sz="quarter" idx="12"/>
          </p:nvPr>
        </p:nvSpPr>
        <p:spPr>
          <a:ln/>
        </p:spPr>
        <p:txBody>
          <a:bodyPr/>
          <a:lstStyle>
            <a:lvl1pPr>
              <a:defRPr/>
            </a:lvl1pPr>
          </a:lstStyle>
          <a:p>
            <a:fld id="{FB9652CC-E2C5-4211-A65E-4C0E3228BD77}" type="slidenum">
              <a:rPr lang="es-ES" altLang="es-ES"/>
              <a:pPr/>
              <a:t>‹Nº›</a:t>
            </a:fld>
            <a:endParaRPr lang="es-ES" altLang="es-ES"/>
          </a:p>
        </p:txBody>
      </p:sp>
    </p:spTree>
    <p:extLst>
      <p:ext uri="{BB962C8B-B14F-4D97-AF65-F5344CB8AC3E}">
        <p14:creationId xmlns:p14="http://schemas.microsoft.com/office/powerpoint/2010/main" val="839049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2057400" cy="5851525"/>
          </a:xfrm>
        </p:spPr>
        <p:txBody>
          <a:bodyPr vert="eaVert"/>
          <a:lstStyle/>
          <a:p>
            <a:r>
              <a:rPr lang="es-ES"/>
              <a:t>Haga clic para modificar el estilo de título del patrón</a:t>
            </a:r>
            <a:endParaRPr lang="ca-ES"/>
          </a:p>
        </p:txBody>
      </p:sp>
      <p:sp>
        <p:nvSpPr>
          <p:cNvPr id="3" name="2 Marcador de texto vertical"/>
          <p:cNvSpPr>
            <a:spLocks noGrp="1"/>
          </p:cNvSpPr>
          <p:nvPr>
            <p:ph type="body" orient="vert" idx="1"/>
          </p:nvPr>
        </p:nvSpPr>
        <p:spPr>
          <a:xfrm>
            <a:off x="457200" y="274639"/>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Rectangle 7"/>
          <p:cNvSpPr>
            <a:spLocks noGrp="1" noChangeArrowheads="1"/>
          </p:cNvSpPr>
          <p:nvPr>
            <p:ph type="dt" sz="half" idx="10"/>
          </p:nvPr>
        </p:nvSpPr>
        <p:spPr>
          <a:ln/>
        </p:spPr>
        <p:txBody>
          <a:bodyPr/>
          <a:lstStyle>
            <a:lvl1pPr>
              <a:defRPr/>
            </a:lvl1pPr>
          </a:lstStyle>
          <a:p>
            <a:pPr>
              <a:defRPr/>
            </a:pPr>
            <a:fld id="{D2EC7815-5921-4773-9EB8-C8D0837BCAAE}" type="datetime1">
              <a:rPr lang="es-ES"/>
              <a:pPr>
                <a:defRPr/>
              </a:pPr>
              <a:t>18/07/2022</a:t>
            </a:fld>
            <a:endParaRPr lang="es-ES"/>
          </a:p>
        </p:txBody>
      </p:sp>
      <p:sp>
        <p:nvSpPr>
          <p:cNvPr id="5" name="Rectangle 8"/>
          <p:cNvSpPr>
            <a:spLocks noGrp="1" noChangeArrowheads="1"/>
          </p:cNvSpPr>
          <p:nvPr>
            <p:ph type="ftr" sz="quarter" idx="11"/>
          </p:nvPr>
        </p:nvSpPr>
        <p:spPr>
          <a:ln/>
        </p:spPr>
        <p:txBody>
          <a:bodyPr/>
          <a:lstStyle>
            <a:lvl1pPr>
              <a:defRPr/>
            </a:lvl1pPr>
          </a:lstStyle>
          <a:p>
            <a:pPr>
              <a:defRPr/>
            </a:pPr>
            <a:r>
              <a:rPr lang="es-ES"/>
              <a:t>Grupo Universidad de la S.E.N.</a:t>
            </a:r>
          </a:p>
        </p:txBody>
      </p:sp>
      <p:sp>
        <p:nvSpPr>
          <p:cNvPr id="6" name="Rectangle 9"/>
          <p:cNvSpPr>
            <a:spLocks noGrp="1" noChangeArrowheads="1"/>
          </p:cNvSpPr>
          <p:nvPr>
            <p:ph type="sldNum" sz="quarter" idx="12"/>
          </p:nvPr>
        </p:nvSpPr>
        <p:spPr>
          <a:ln/>
        </p:spPr>
        <p:txBody>
          <a:bodyPr/>
          <a:lstStyle>
            <a:lvl1pPr>
              <a:defRPr/>
            </a:lvl1pPr>
          </a:lstStyle>
          <a:p>
            <a:fld id="{6E0CBC20-F853-4E97-9592-37363ACE858A}" type="slidenum">
              <a:rPr lang="es-ES" altLang="es-ES"/>
              <a:pPr/>
              <a:t>‹Nº›</a:t>
            </a:fld>
            <a:endParaRPr lang="es-ES" altLang="es-ES"/>
          </a:p>
        </p:txBody>
      </p:sp>
    </p:spTree>
    <p:extLst>
      <p:ext uri="{BB962C8B-B14F-4D97-AF65-F5344CB8AC3E}">
        <p14:creationId xmlns:p14="http://schemas.microsoft.com/office/powerpoint/2010/main" val="3831641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6"/>
            <a:ext cx="7772400" cy="1470025"/>
          </a:xfrm>
        </p:spPr>
        <p:txBody>
          <a:bodyPr/>
          <a:lstStyle/>
          <a:p>
            <a:r>
              <a:rPr lang="es-ES"/>
              <a:t>Haga clic para modificar el estilo de título del patrón</a:t>
            </a:r>
            <a:endParaRPr lang="ca-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ca-ES"/>
          </a:p>
        </p:txBody>
      </p:sp>
      <p:sp>
        <p:nvSpPr>
          <p:cNvPr id="4" name="Rectangle 7"/>
          <p:cNvSpPr>
            <a:spLocks noGrp="1" noChangeArrowheads="1"/>
          </p:cNvSpPr>
          <p:nvPr>
            <p:ph type="dt" sz="half" idx="10"/>
          </p:nvPr>
        </p:nvSpPr>
        <p:spPr>
          <a:ln/>
        </p:spPr>
        <p:txBody>
          <a:bodyPr/>
          <a:lstStyle>
            <a:lvl1pPr>
              <a:defRPr/>
            </a:lvl1pPr>
          </a:lstStyle>
          <a:p>
            <a:pPr>
              <a:defRPr/>
            </a:pPr>
            <a:fld id="{AB5309A2-A9A4-4C9E-8CCF-062F8A7871F7}" type="datetime1">
              <a:rPr lang="es-ES"/>
              <a:pPr>
                <a:defRPr/>
              </a:pPr>
              <a:t>18/07/2022</a:t>
            </a:fld>
            <a:endParaRPr lang="es-ES"/>
          </a:p>
        </p:txBody>
      </p:sp>
      <p:sp>
        <p:nvSpPr>
          <p:cNvPr id="5" name="Rectangle 8"/>
          <p:cNvSpPr>
            <a:spLocks noGrp="1" noChangeArrowheads="1"/>
          </p:cNvSpPr>
          <p:nvPr>
            <p:ph type="ftr" sz="quarter" idx="11"/>
          </p:nvPr>
        </p:nvSpPr>
        <p:spPr>
          <a:ln/>
        </p:spPr>
        <p:txBody>
          <a:bodyPr/>
          <a:lstStyle>
            <a:lvl1pPr>
              <a:defRPr/>
            </a:lvl1pPr>
          </a:lstStyle>
          <a:p>
            <a:pPr>
              <a:defRPr/>
            </a:pPr>
            <a:r>
              <a:rPr lang="es-ES"/>
              <a:t>Grupo Universidad de la S.E.N.</a:t>
            </a:r>
          </a:p>
        </p:txBody>
      </p:sp>
      <p:sp>
        <p:nvSpPr>
          <p:cNvPr id="6" name="Rectangle 9"/>
          <p:cNvSpPr>
            <a:spLocks noGrp="1" noChangeArrowheads="1"/>
          </p:cNvSpPr>
          <p:nvPr>
            <p:ph type="sldNum" sz="quarter" idx="12"/>
          </p:nvPr>
        </p:nvSpPr>
        <p:spPr>
          <a:ln/>
        </p:spPr>
        <p:txBody>
          <a:bodyPr/>
          <a:lstStyle>
            <a:lvl1pPr>
              <a:defRPr/>
            </a:lvl1pPr>
          </a:lstStyle>
          <a:p>
            <a:fld id="{F694F6EF-C434-45E7-BAAD-F5063443546F}" type="slidenum">
              <a:rPr lang="es-ES" altLang="es-ES"/>
              <a:pPr/>
              <a:t>‹Nº›</a:t>
            </a:fld>
            <a:endParaRPr lang="es-ES" altLang="es-ES"/>
          </a:p>
        </p:txBody>
      </p:sp>
    </p:spTree>
    <p:extLst>
      <p:ext uri="{BB962C8B-B14F-4D97-AF65-F5344CB8AC3E}">
        <p14:creationId xmlns:p14="http://schemas.microsoft.com/office/powerpoint/2010/main" val="3513116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AC716380-8380-4A76-9D89-5A86F771981F}" type="datetime1">
              <a:rPr lang="es-ES"/>
              <a:pPr>
                <a:defRPr/>
              </a:pPr>
              <a:t>18/07/2022</a:t>
            </a:fld>
            <a:endParaRPr lang="es-ES" dirty="0"/>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a:defRPr/>
            </a:pPr>
            <a:r>
              <a:rPr lang="es-ES"/>
              <a:t>Grupo Universidad de la S.E.N.</a:t>
            </a:r>
          </a:p>
        </p:txBody>
      </p:sp>
      <p:sp>
        <p:nvSpPr>
          <p:cNvPr id="6" name="5 Marcador de número de diapositiva"/>
          <p:cNvSpPr>
            <a:spLocks noGrp="1"/>
          </p:cNvSpPr>
          <p:nvPr>
            <p:ph type="sldNum" sz="quarter" idx="12"/>
          </p:nvPr>
        </p:nvSpPr>
        <p:spPr/>
        <p:txBody>
          <a:bodyPr/>
          <a:lstStyle>
            <a:lvl1pPr>
              <a:defRPr/>
            </a:lvl1pPr>
          </a:lstStyle>
          <a:p>
            <a:fld id="{18BC154A-F58C-4C41-B453-917A5EB7528A}" type="slidenum">
              <a:rPr lang="es-ES" altLang="es-ES"/>
              <a:pPr/>
              <a:t>‹Nº›</a:t>
            </a:fld>
            <a:endParaRPr lang="es-ES" altLang="es-ES"/>
          </a:p>
        </p:txBody>
      </p:sp>
    </p:spTree>
    <p:extLst>
      <p:ext uri="{BB962C8B-B14F-4D97-AF65-F5344CB8AC3E}">
        <p14:creationId xmlns:p14="http://schemas.microsoft.com/office/powerpoint/2010/main" val="241663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75D588DB-4B7D-4EC1-B011-CB6D31066B41}" type="datetime1">
              <a:rPr lang="es-ES"/>
              <a:pPr>
                <a:defRPr/>
              </a:pPr>
              <a:t>18/07/2022</a:t>
            </a:fld>
            <a:endParaRPr lang="es-ES" dirty="0"/>
          </a:p>
        </p:txBody>
      </p:sp>
      <p:sp>
        <p:nvSpPr>
          <p:cNvPr id="6" name="4 Marcador de pie de página"/>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a:defRPr/>
            </a:pPr>
            <a:r>
              <a:rPr lang="es-ES"/>
              <a:t>Grupo Universidad de la S.E.N.</a:t>
            </a:r>
          </a:p>
        </p:txBody>
      </p:sp>
      <p:sp>
        <p:nvSpPr>
          <p:cNvPr id="7" name="5 Marcador de número de diapositiva"/>
          <p:cNvSpPr>
            <a:spLocks noGrp="1"/>
          </p:cNvSpPr>
          <p:nvPr>
            <p:ph type="sldNum" sz="quarter" idx="12"/>
          </p:nvPr>
        </p:nvSpPr>
        <p:spPr/>
        <p:txBody>
          <a:bodyPr/>
          <a:lstStyle>
            <a:lvl1pPr>
              <a:defRPr/>
            </a:lvl1pPr>
          </a:lstStyle>
          <a:p>
            <a:fld id="{BD926466-5FB8-4BD2-A1C6-8B7E81BE2290}" type="slidenum">
              <a:rPr lang="es-ES" altLang="es-ES"/>
              <a:pPr/>
              <a:t>‹Nº›</a:t>
            </a:fld>
            <a:endParaRPr lang="es-ES" altLang="es-ES"/>
          </a:p>
        </p:txBody>
      </p:sp>
    </p:spTree>
    <p:extLst>
      <p:ext uri="{BB962C8B-B14F-4D97-AF65-F5344CB8AC3E}">
        <p14:creationId xmlns:p14="http://schemas.microsoft.com/office/powerpoint/2010/main" val="147375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A925F20D-D9C2-4E4A-BF5D-1DBB1EC065E2}" type="datetime1">
              <a:rPr lang="es-ES"/>
              <a:pPr>
                <a:defRPr/>
              </a:pPr>
              <a:t>18/07/2022</a:t>
            </a:fld>
            <a:endParaRPr lang="es-ES" dirty="0"/>
          </a:p>
        </p:txBody>
      </p:sp>
      <p:sp>
        <p:nvSpPr>
          <p:cNvPr id="8" name="4 Marcador de pie de página"/>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a:defRPr/>
            </a:pPr>
            <a:r>
              <a:rPr lang="es-ES"/>
              <a:t>Grupo Universidad de la S.E.N.</a:t>
            </a:r>
          </a:p>
        </p:txBody>
      </p:sp>
      <p:sp>
        <p:nvSpPr>
          <p:cNvPr id="9" name="5 Marcador de número de diapositiva"/>
          <p:cNvSpPr>
            <a:spLocks noGrp="1"/>
          </p:cNvSpPr>
          <p:nvPr>
            <p:ph type="sldNum" sz="quarter" idx="12"/>
          </p:nvPr>
        </p:nvSpPr>
        <p:spPr/>
        <p:txBody>
          <a:bodyPr/>
          <a:lstStyle>
            <a:lvl1pPr>
              <a:defRPr/>
            </a:lvl1pPr>
          </a:lstStyle>
          <a:p>
            <a:fld id="{A5D21A3A-7B07-4BA9-8559-7A341E74674A}" type="slidenum">
              <a:rPr lang="es-ES" altLang="es-ES"/>
              <a:pPr/>
              <a:t>‹Nº›</a:t>
            </a:fld>
            <a:endParaRPr lang="es-ES" altLang="es-ES"/>
          </a:p>
        </p:txBody>
      </p:sp>
    </p:spTree>
    <p:extLst>
      <p:ext uri="{BB962C8B-B14F-4D97-AF65-F5344CB8AC3E}">
        <p14:creationId xmlns:p14="http://schemas.microsoft.com/office/powerpoint/2010/main" val="418896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771234AC-DF24-4920-AD65-27B0D5BA2F97}" type="datetime1">
              <a:rPr lang="es-ES"/>
              <a:pPr>
                <a:defRPr/>
              </a:pPr>
              <a:t>18/07/2022</a:t>
            </a:fld>
            <a:endParaRPr lang="es-ES" dirty="0"/>
          </a:p>
        </p:txBody>
      </p:sp>
      <p:sp>
        <p:nvSpPr>
          <p:cNvPr id="4" name="4 Marcador de pie de página"/>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a:defRPr/>
            </a:pPr>
            <a:r>
              <a:rPr lang="es-ES"/>
              <a:t>Grupo Universidad de la S.E.N.</a:t>
            </a:r>
          </a:p>
        </p:txBody>
      </p:sp>
      <p:sp>
        <p:nvSpPr>
          <p:cNvPr id="5" name="5 Marcador de número de diapositiva"/>
          <p:cNvSpPr>
            <a:spLocks noGrp="1"/>
          </p:cNvSpPr>
          <p:nvPr>
            <p:ph type="sldNum" sz="quarter" idx="12"/>
          </p:nvPr>
        </p:nvSpPr>
        <p:spPr/>
        <p:txBody>
          <a:bodyPr/>
          <a:lstStyle>
            <a:lvl1pPr>
              <a:defRPr/>
            </a:lvl1pPr>
          </a:lstStyle>
          <a:p>
            <a:fld id="{AFB90A6A-C417-4A8A-9EF0-CA3CACD2806A}" type="slidenum">
              <a:rPr lang="es-ES" altLang="es-ES"/>
              <a:pPr/>
              <a:t>‹Nº›</a:t>
            </a:fld>
            <a:endParaRPr lang="es-ES" altLang="es-ES"/>
          </a:p>
        </p:txBody>
      </p:sp>
    </p:spTree>
    <p:extLst>
      <p:ext uri="{BB962C8B-B14F-4D97-AF65-F5344CB8AC3E}">
        <p14:creationId xmlns:p14="http://schemas.microsoft.com/office/powerpoint/2010/main" val="2756279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959C7F80-6FB7-4822-A54D-996918784148}" type="datetime1">
              <a:rPr lang="es-ES"/>
              <a:pPr>
                <a:defRPr/>
              </a:pPr>
              <a:t>18/07/2022</a:t>
            </a:fld>
            <a:endParaRPr lang="es-ES" dirty="0"/>
          </a:p>
        </p:txBody>
      </p:sp>
      <p:sp>
        <p:nvSpPr>
          <p:cNvPr id="3" name="4 Marcador de pie de página"/>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a:defRPr/>
            </a:pPr>
            <a:r>
              <a:rPr lang="es-ES"/>
              <a:t>Grupo Universidad de la S.E.N.</a:t>
            </a:r>
          </a:p>
        </p:txBody>
      </p:sp>
      <p:sp>
        <p:nvSpPr>
          <p:cNvPr id="4" name="5 Marcador de número de diapositiva"/>
          <p:cNvSpPr>
            <a:spLocks noGrp="1"/>
          </p:cNvSpPr>
          <p:nvPr>
            <p:ph type="sldNum" sz="quarter" idx="12"/>
          </p:nvPr>
        </p:nvSpPr>
        <p:spPr/>
        <p:txBody>
          <a:bodyPr/>
          <a:lstStyle>
            <a:lvl1pPr>
              <a:defRPr/>
            </a:lvl1pPr>
          </a:lstStyle>
          <a:p>
            <a:fld id="{F5D4CC78-C6A3-49D1-88CF-498D9077D0B7}" type="slidenum">
              <a:rPr lang="es-ES" altLang="es-ES"/>
              <a:pPr/>
              <a:t>‹Nº›</a:t>
            </a:fld>
            <a:endParaRPr lang="es-ES" altLang="es-ES"/>
          </a:p>
        </p:txBody>
      </p:sp>
    </p:spTree>
    <p:extLst>
      <p:ext uri="{BB962C8B-B14F-4D97-AF65-F5344CB8AC3E}">
        <p14:creationId xmlns:p14="http://schemas.microsoft.com/office/powerpoint/2010/main" val="4292082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E512990-67B0-413B-93ED-72A618A8FC03}" type="datetime1">
              <a:rPr lang="es-ES"/>
              <a:pPr>
                <a:defRPr/>
              </a:pPr>
              <a:t>18/07/2022</a:t>
            </a:fld>
            <a:endParaRPr lang="es-ES" dirty="0"/>
          </a:p>
        </p:txBody>
      </p:sp>
      <p:sp>
        <p:nvSpPr>
          <p:cNvPr id="6" name="4 Marcador de pie de página"/>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a:defRPr/>
            </a:pPr>
            <a:r>
              <a:rPr lang="es-ES"/>
              <a:t>Grupo Universidad de la S.E.N.</a:t>
            </a:r>
          </a:p>
        </p:txBody>
      </p:sp>
      <p:sp>
        <p:nvSpPr>
          <p:cNvPr id="7" name="5 Marcador de número de diapositiva"/>
          <p:cNvSpPr>
            <a:spLocks noGrp="1"/>
          </p:cNvSpPr>
          <p:nvPr>
            <p:ph type="sldNum" sz="quarter" idx="12"/>
          </p:nvPr>
        </p:nvSpPr>
        <p:spPr/>
        <p:txBody>
          <a:bodyPr/>
          <a:lstStyle>
            <a:lvl1pPr>
              <a:defRPr/>
            </a:lvl1pPr>
          </a:lstStyle>
          <a:p>
            <a:fld id="{E57D97FA-043C-4C29-8D1C-CC08B1B01A06}" type="slidenum">
              <a:rPr lang="es-ES" altLang="es-ES"/>
              <a:pPr/>
              <a:t>‹Nº›</a:t>
            </a:fld>
            <a:endParaRPr lang="es-ES" altLang="es-ES"/>
          </a:p>
        </p:txBody>
      </p:sp>
    </p:spTree>
    <p:extLst>
      <p:ext uri="{BB962C8B-B14F-4D97-AF65-F5344CB8AC3E}">
        <p14:creationId xmlns:p14="http://schemas.microsoft.com/office/powerpoint/2010/main" val="2557837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547FD05-950D-42E1-96A6-F1612FF174C5}" type="datetime1">
              <a:rPr lang="es-ES"/>
              <a:pPr>
                <a:defRPr/>
              </a:pPr>
              <a:t>18/07/2022</a:t>
            </a:fld>
            <a:endParaRPr lang="es-ES" dirty="0"/>
          </a:p>
        </p:txBody>
      </p:sp>
      <p:sp>
        <p:nvSpPr>
          <p:cNvPr id="6" name="4 Marcador de pie de página"/>
          <p:cNvSpPr>
            <a:spLocks noGrp="1"/>
          </p:cNvSpPr>
          <p:nvPr>
            <p:ph type="ftr" sz="quarter" idx="11"/>
          </p:nvPr>
        </p:nvSpPr>
        <p:spPr>
          <a:xfrm>
            <a:off x="3124200" y="6356350"/>
            <a:ext cx="2895600" cy="365125"/>
          </a:xfrm>
          <a:prstGeom prst="rect">
            <a:avLst/>
          </a:prstGeom>
        </p:spPr>
        <p:txBody>
          <a:bodyPr/>
          <a:lstStyle>
            <a:lvl1pPr>
              <a:defRPr>
                <a:cs typeface="Arial" charset="0"/>
              </a:defRPr>
            </a:lvl1pPr>
          </a:lstStyle>
          <a:p>
            <a:pPr>
              <a:defRPr/>
            </a:pPr>
            <a:r>
              <a:rPr lang="es-ES"/>
              <a:t>Grupo Universidad de la S.E.N.</a:t>
            </a:r>
          </a:p>
        </p:txBody>
      </p:sp>
      <p:sp>
        <p:nvSpPr>
          <p:cNvPr id="7" name="5 Marcador de número de diapositiva"/>
          <p:cNvSpPr>
            <a:spLocks noGrp="1"/>
          </p:cNvSpPr>
          <p:nvPr>
            <p:ph type="sldNum" sz="quarter" idx="12"/>
          </p:nvPr>
        </p:nvSpPr>
        <p:spPr/>
        <p:txBody>
          <a:bodyPr/>
          <a:lstStyle>
            <a:lvl1pPr>
              <a:defRPr/>
            </a:lvl1pPr>
          </a:lstStyle>
          <a:p>
            <a:fld id="{8B1CDAA0-D93B-47CB-A5BC-EE5C09D8114F}" type="slidenum">
              <a:rPr lang="es-ES" altLang="es-ES"/>
              <a:pPr/>
              <a:t>‹Nº›</a:t>
            </a:fld>
            <a:endParaRPr lang="es-ES" altLang="es-ES"/>
          </a:p>
        </p:txBody>
      </p:sp>
    </p:spTree>
    <p:extLst>
      <p:ext uri="{BB962C8B-B14F-4D97-AF65-F5344CB8AC3E}">
        <p14:creationId xmlns:p14="http://schemas.microsoft.com/office/powerpoint/2010/main" val="1712295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20000"/>
          </a:schemeClr>
        </a:solidFill>
        <a:effectLst/>
      </p:bgPr>
    </p:bg>
    <p:spTree>
      <p:nvGrpSpPr>
        <p:cNvPr id="1" name=""/>
        <p:cNvGrpSpPr/>
        <p:nvPr/>
      </p:nvGrpSpPr>
      <p:grpSpPr>
        <a:xfrm>
          <a:off x="0" y="0"/>
          <a:ext cx="0" cy="0"/>
          <a:chOff x="0" y="0"/>
          <a:chExt cx="0" cy="0"/>
        </a:xfrm>
      </p:grpSpPr>
      <p:sp>
        <p:nvSpPr>
          <p:cNvPr id="3074"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3075"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4005165-4115-4FD7-AA8B-1E2B7E3BFEEC}" type="datetime1">
              <a:rPr lang="es-ES"/>
              <a:pPr>
                <a:defRPr/>
              </a:pPr>
              <a:t>18/07/2022</a:t>
            </a:fld>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defRPr>
            </a:lvl1pPr>
          </a:lstStyle>
          <a:p>
            <a:fld id="{166E72B4-D4C5-41EC-BFCE-A69E0353DC74}" type="slidenum">
              <a:rPr lang="es-ES" altLang="es-ES"/>
              <a:pPr/>
              <a:t>‹Nº›</a:t>
            </a:fld>
            <a:endParaRPr lang="es-ES" altLang="es-ES"/>
          </a:p>
        </p:txBody>
      </p:sp>
      <p:sp>
        <p:nvSpPr>
          <p:cNvPr id="7" name="4 Marcador de pie de página"/>
          <p:cNvSpPr txBox="1">
            <a:spLocks/>
          </p:cNvSpPr>
          <p:nvPr userDrawn="1"/>
        </p:nvSpPr>
        <p:spPr>
          <a:xfrm>
            <a:off x="3059113" y="6308725"/>
            <a:ext cx="2895600" cy="365125"/>
          </a:xfrm>
          <a:prstGeom prst="rect">
            <a:avLst/>
          </a:prstGeom>
        </p:spPr>
        <p:txBody>
          <a:bodyPr/>
          <a:lstStyle>
            <a:lvl1pPr>
              <a:defRPr/>
            </a:lvl1pPr>
          </a:lstStyle>
          <a:p>
            <a:pPr>
              <a:defRPr/>
            </a:pPr>
            <a:r>
              <a:rPr lang="es-ES" sz="1200" dirty="0">
                <a:solidFill>
                  <a:schemeClr val="bg1"/>
                </a:solidFill>
                <a:cs typeface="Arial" charset="0"/>
              </a:rPr>
              <a:t>Grupo Universidad de la S.E.N.</a:t>
            </a:r>
          </a:p>
        </p:txBody>
      </p:sp>
      <p:pic>
        <p:nvPicPr>
          <p:cNvPr id="3079" name="Picture 12" descr="S.E.N. Nefrología (@SENefrologia) | Twitte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5563" y="165100"/>
            <a:ext cx="67945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5"/>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4099" name="Rectangle 6"/>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592903" name="Rectangle 7"/>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fld id="{07695A18-585A-4374-864C-C0A5BCE8B5EC}" type="datetime1">
              <a:rPr lang="es-ES"/>
              <a:pPr>
                <a:defRPr/>
              </a:pPr>
              <a:t>18/07/2022</a:t>
            </a:fld>
            <a:endParaRPr lang="es-ES"/>
          </a:p>
        </p:txBody>
      </p:sp>
      <p:sp>
        <p:nvSpPr>
          <p:cNvPr id="592904" name="Rectangle 8"/>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r>
              <a:rPr lang="es-ES"/>
              <a:t>Grupo Universidad de la S.E.N.</a:t>
            </a:r>
          </a:p>
        </p:txBody>
      </p:sp>
      <p:sp>
        <p:nvSpPr>
          <p:cNvPr id="592905" name="Rectangle 9"/>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panose="020B0600070205080204" pitchFamily="34" charset="-128"/>
              </a:defRPr>
            </a:lvl1pPr>
          </a:lstStyle>
          <a:p>
            <a:fld id="{D15F9E69-E0CB-46B0-86AE-9568AB3957B5}" type="slidenum">
              <a:rPr lang="es-ES" altLang="es-ES"/>
              <a:pPr/>
              <a:t>‹Nº›</a:t>
            </a:fld>
            <a:endParaRPr lang="es-ES" altLang="es-ES"/>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40" r:id="rId3"/>
    <p:sldLayoutId id="2147483841" r:id="rId4"/>
    <p:sldLayoutId id="2147483842" r:id="rId5"/>
    <p:sldLayoutId id="2147483859" r:id="rId6"/>
    <p:sldLayoutId id="2147483860" r:id="rId7"/>
    <p:sldLayoutId id="2147483861" r:id="rId8"/>
    <p:sldLayoutId id="2147483862" r:id="rId9"/>
    <p:sldLayoutId id="2147483843" r:id="rId10"/>
    <p:sldLayoutId id="2147483844" r:id="rId11"/>
    <p:sldLayoutId id="2147483845" r:id="rId12"/>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8.xml"/><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images.google.com/imgres?imgurl=medlib.med.utah.edu/WebPath/jpeg1/LUNG390.jpg&amp;imgrefurl=http://medlib.med.utah.edu/WebPath/HISTHTML/EM/EM040.html&amp;h=378&amp;w=504&amp;prev=/images?q=cilia&amp;start=180&amp;svnum=10&amp;hl=es&amp;lr=&amp;ie=UTF-8&amp;oe=UTF-8&amp;client=lgtech-kb&amp;sa=N"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7.jpeg"/><Relationship Id="rId7" Type="http://schemas.openxmlformats.org/officeDocument/2006/relationships/oleObject" Target="../embeddings/oleObject2.bin"/><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1.emf"/><Relationship Id="rId5" Type="http://schemas.openxmlformats.org/officeDocument/2006/relationships/image" Target="../media/image40.jpeg"/><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3" Type="http://schemas.openxmlformats.org/officeDocument/2006/relationships/hyperlink" Target="http://es.wikipedia.org/wiki/Enfermedad_gen%C3%A9tica"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emf"/><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310 Marcador de número de diapositiva"/>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4FCC2FE-0CFE-4CBA-911E-20BE13A30E24}" type="slidenum">
              <a:rPr lang="es-ES" altLang="es-ES" sz="1200">
                <a:solidFill>
                  <a:schemeClr val="bg1"/>
                </a:solidFill>
              </a:rPr>
              <a:pPr>
                <a:spcBef>
                  <a:spcPct val="0"/>
                </a:spcBef>
                <a:buFontTx/>
                <a:buNone/>
              </a:pPr>
              <a:t>1</a:t>
            </a:fld>
            <a:endParaRPr lang="es-ES" altLang="es-ES" sz="1200">
              <a:solidFill>
                <a:schemeClr val="bg1"/>
              </a:solidFill>
            </a:endParaRPr>
          </a:p>
        </p:txBody>
      </p:sp>
      <p:sp>
        <p:nvSpPr>
          <p:cNvPr id="312" name="311 Marcador de pie de página"/>
          <p:cNvSpPr>
            <a:spLocks noGrp="1"/>
          </p:cNvSpPr>
          <p:nvPr>
            <p:ph type="ftr" sz="quarter" idx="11"/>
          </p:nvPr>
        </p:nvSpPr>
        <p:spPr/>
        <p:txBody>
          <a:bodyPr/>
          <a:lstStyle/>
          <a:p>
            <a:pPr>
              <a:defRPr/>
            </a:pPr>
            <a:endParaRPr lang="es-ES" dirty="0">
              <a:solidFill>
                <a:schemeClr val="bg1"/>
              </a:solidFill>
            </a:endParaRPr>
          </a:p>
        </p:txBody>
      </p:sp>
      <p:pic>
        <p:nvPicPr>
          <p:cNvPr id="7" name="Picture 2">
            <a:extLst>
              <a:ext uri="{FF2B5EF4-FFF2-40B4-BE49-F238E27FC236}">
                <a16:creationId xmlns:a16="http://schemas.microsoft.com/office/drawing/2014/main" id="{2ACAB302-72F6-55C4-B200-3836721F6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175" y="158228"/>
            <a:ext cx="1521716" cy="118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victor\OneDrive\NEFROLOGIA AL DIA\DOMINIO\Dossier\Icono NAD.jpg">
            <a:extLst>
              <a:ext uri="{FF2B5EF4-FFF2-40B4-BE49-F238E27FC236}">
                <a16:creationId xmlns:a16="http://schemas.microsoft.com/office/drawing/2014/main" id="{DBC7271B-8D9D-975D-AFED-E117B7BA3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02" y="404663"/>
            <a:ext cx="1960461" cy="68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a:extLst>
              <a:ext uri="{FF2B5EF4-FFF2-40B4-BE49-F238E27FC236}">
                <a16:creationId xmlns:a16="http://schemas.microsoft.com/office/drawing/2014/main" id="{CBBD3A71-D27D-C390-FEE4-A22F9A043610}"/>
              </a:ext>
            </a:extLst>
          </p:cNvPr>
          <p:cNvSpPr>
            <a:spLocks noChangeArrowheads="1"/>
          </p:cNvSpPr>
          <p:nvPr/>
        </p:nvSpPr>
        <p:spPr bwMode="auto">
          <a:xfrm>
            <a:off x="2537843" y="404664"/>
            <a:ext cx="376234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1650" b="1">
                <a:solidFill>
                  <a:srgbClr val="0000FF"/>
                </a:solidFill>
              </a:rPr>
              <a:t>Grupo Universidad de la SEN para Docencia de Grado</a:t>
            </a:r>
          </a:p>
          <a:p>
            <a:pPr algn="ctr" eaLnBrk="1" hangingPunct="1">
              <a:spcBef>
                <a:spcPct val="0"/>
              </a:spcBef>
              <a:buFontTx/>
              <a:buNone/>
            </a:pPr>
            <a:r>
              <a:rPr lang="es-ES" altLang="es-ES" sz="1200" b="1">
                <a:solidFill>
                  <a:srgbClr val="0000FF"/>
                </a:solidFill>
              </a:rPr>
              <a:t>Coordinador Prof Gabriel de Arriba</a:t>
            </a:r>
          </a:p>
        </p:txBody>
      </p:sp>
      <p:cxnSp>
        <p:nvCxnSpPr>
          <p:cNvPr id="10" name="10 Conector recto">
            <a:extLst>
              <a:ext uri="{FF2B5EF4-FFF2-40B4-BE49-F238E27FC236}">
                <a16:creationId xmlns:a16="http://schemas.microsoft.com/office/drawing/2014/main" id="{617E3BB2-3DD6-4B5D-5F35-46EE088DFECA}"/>
              </a:ext>
            </a:extLst>
          </p:cNvPr>
          <p:cNvCxnSpPr>
            <a:cxnSpLocks/>
          </p:cNvCxnSpPr>
          <p:nvPr/>
        </p:nvCxnSpPr>
        <p:spPr>
          <a:xfrm>
            <a:off x="683568" y="1341239"/>
            <a:ext cx="7290323" cy="445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331903DF-6515-1C53-A3C7-221B9B576D83}"/>
              </a:ext>
            </a:extLst>
          </p:cNvPr>
          <p:cNvSpPr txBox="1"/>
          <p:nvPr/>
        </p:nvSpPr>
        <p:spPr>
          <a:xfrm>
            <a:off x="928297" y="1655695"/>
            <a:ext cx="7408083" cy="646331"/>
          </a:xfrm>
          <a:prstGeom prst="rect">
            <a:avLst/>
          </a:prstGeom>
          <a:noFill/>
        </p:spPr>
        <p:txBody>
          <a:bodyPr wrap="square">
            <a:spAutoFit/>
          </a:bodyPr>
          <a:lstStyle/>
          <a:p>
            <a:pPr eaLnBrk="1" hangingPunct="1">
              <a:spcBef>
                <a:spcPct val="0"/>
              </a:spcBef>
              <a:buFontTx/>
              <a:buNone/>
            </a:pPr>
            <a:r>
              <a:rPr lang="es-ES" altLang="es-ES" sz="3600" b="1">
                <a:solidFill>
                  <a:schemeClr val="bg1"/>
                </a:solidFill>
              </a:rPr>
              <a:t>Enfermedades Renales Hereditarias</a:t>
            </a:r>
            <a:endParaRPr lang="es-ES" altLang="es-ES" sz="1600" b="1">
              <a:solidFill>
                <a:schemeClr val="bg1"/>
              </a:solidFill>
            </a:endParaRPr>
          </a:p>
        </p:txBody>
      </p:sp>
      <p:sp>
        <p:nvSpPr>
          <p:cNvPr id="13" name="Text Box 309">
            <a:extLst>
              <a:ext uri="{FF2B5EF4-FFF2-40B4-BE49-F238E27FC236}">
                <a16:creationId xmlns:a16="http://schemas.microsoft.com/office/drawing/2014/main" id="{01A19A02-5633-28A7-93CF-7BC72FDFB322}"/>
              </a:ext>
            </a:extLst>
          </p:cNvPr>
          <p:cNvSpPr txBox="1">
            <a:spLocks noChangeArrowheads="1"/>
          </p:cNvSpPr>
          <p:nvPr/>
        </p:nvSpPr>
        <p:spPr bwMode="auto">
          <a:xfrm>
            <a:off x="807619" y="2547849"/>
            <a:ext cx="638097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None/>
            </a:pPr>
            <a:r>
              <a:rPr lang="es-ES" altLang="es-ES" sz="2000">
                <a:solidFill>
                  <a:schemeClr val="bg1"/>
                </a:solidFill>
              </a:rPr>
              <a:t>PONENTE: ROSER TORRA</a:t>
            </a:r>
          </a:p>
          <a:p>
            <a:pPr eaLnBrk="1" hangingPunct="1">
              <a:buNone/>
            </a:pPr>
            <a:r>
              <a:rPr lang="es-ES" altLang="es-ES" sz="2000">
                <a:solidFill>
                  <a:schemeClr val="bg1"/>
                </a:solidFill>
              </a:rPr>
              <a:t>HOSPITAL: FUNDACIO PUIGVERT</a:t>
            </a:r>
          </a:p>
          <a:p>
            <a:pPr eaLnBrk="1" hangingPunct="1">
              <a:buNone/>
            </a:pPr>
            <a:r>
              <a:rPr lang="es-ES" altLang="es-ES" sz="2000">
                <a:solidFill>
                  <a:schemeClr val="bg1"/>
                </a:solidFill>
              </a:rPr>
              <a:t>UNIVERSIDAD: UNIVERSIDAD AUTÓNOMA DE BARCELONA.</a:t>
            </a:r>
          </a:p>
        </p:txBody>
      </p:sp>
      <p:sp>
        <p:nvSpPr>
          <p:cNvPr id="11" name="CuadroTexto 9">
            <a:extLst>
              <a:ext uri="{FF2B5EF4-FFF2-40B4-BE49-F238E27FC236}">
                <a16:creationId xmlns:a16="http://schemas.microsoft.com/office/drawing/2014/main" id="{93CBA89C-B6A5-437E-BE93-3134544E67B5}"/>
              </a:ext>
            </a:extLst>
          </p:cNvPr>
          <p:cNvSpPr txBox="1"/>
          <p:nvPr/>
        </p:nvSpPr>
        <p:spPr>
          <a:xfrm>
            <a:off x="486172" y="4077072"/>
            <a:ext cx="8187531" cy="2246769"/>
          </a:xfrm>
          <a:prstGeom prst="rect">
            <a:avLst/>
          </a:prstGeom>
          <a:solidFill>
            <a:schemeClr val="tx1">
              <a:lumMod val="95000"/>
            </a:schemeClr>
          </a:solidFill>
        </p:spPr>
        <p:txBody>
          <a:bodyPr wrap="square">
            <a:spAutoFit/>
          </a:bodyPr>
          <a:ls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12700" marR="5080">
              <a:spcBef>
                <a:spcPts val="105"/>
              </a:spcBef>
              <a:tabLst>
                <a:tab pos="354965" algn="l"/>
                <a:tab pos="355600" algn="l"/>
              </a:tabLst>
            </a:pPr>
            <a:r>
              <a:rPr lang="es-ES" sz="2000" i="1" spc="-10">
                <a:solidFill>
                  <a:schemeClr val="bg1"/>
                </a:solidFill>
                <a:latin typeface="Calibri"/>
                <a:cs typeface="Calibri"/>
              </a:rPr>
              <a:t>En este tema se revisan las enfermedades renales hereditarias más frecuentes. Especialmente relevante es la Poliquistosis Renal Autosómica Dominante, se analizan los patrones de herencia, la heterogeneidad genética, indicaciones de diagnóstico genético y tratamiento específico. A continuación se revisa el Síndrome de Alport, Complejo Esclerosis Tuberosa, Poliquistosis Renal Autosómico Recesiva, Enfermedad de Fabry, Nefropatía Tubulo Intersticial Autosómico Dominante, y la Nefronoptisis</a:t>
            </a:r>
            <a:endParaRPr lang="es-ES" sz="2000" i="1" spc="-10" dirty="0">
              <a:solidFill>
                <a:schemeClr val="bg1"/>
              </a:solidFill>
              <a:latin typeface="Calibri"/>
              <a:cs typeface="Calibri"/>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205038"/>
            <a:ext cx="316865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852738"/>
            <a:ext cx="34559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4"/>
          <p:cNvSpPr>
            <a:spLocks noChangeArrowheads="1"/>
          </p:cNvSpPr>
          <p:nvPr/>
        </p:nvSpPr>
        <p:spPr bwMode="auto">
          <a:xfrm>
            <a:off x="1692275" y="2205038"/>
            <a:ext cx="1693863" cy="400050"/>
          </a:xfrm>
          <a:prstGeom prst="rect">
            <a:avLst/>
          </a:prstGeom>
          <a:noFill/>
          <a:ln>
            <a:noFill/>
          </a:ln>
        </p:spPr>
        <p:txBody>
          <a:bodyPr wrap="none" lIns="92075" tIns="46038" rIns="92075" bIns="46038">
            <a:spAutoFit/>
          </a:bodyPr>
          <a:lstStyle/>
          <a:p>
            <a:pPr>
              <a:defRPr/>
            </a:pPr>
            <a:r>
              <a:rPr lang="es-ES" sz="2000" dirty="0">
                <a:solidFill>
                  <a:srgbClr val="000000"/>
                </a:solidFill>
                <a:latin typeface="+mj-lt"/>
                <a:ea typeface="ＭＳ Ｐゴシック" charset="0"/>
              </a:rPr>
              <a:t>Displasia renal</a:t>
            </a:r>
          </a:p>
        </p:txBody>
      </p:sp>
      <p:sp>
        <p:nvSpPr>
          <p:cNvPr id="30724" name="Text Box 6"/>
          <p:cNvSpPr txBox="1">
            <a:spLocks noChangeArrowheads="1"/>
          </p:cNvSpPr>
          <p:nvPr/>
        </p:nvSpPr>
        <p:spPr bwMode="auto">
          <a:xfrm>
            <a:off x="5003800" y="4508500"/>
            <a:ext cx="3529013" cy="101600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defRPr/>
            </a:pPr>
            <a:r>
              <a:rPr lang="es-ES" sz="2000" dirty="0">
                <a:solidFill>
                  <a:srgbClr val="000000"/>
                </a:solidFill>
                <a:latin typeface="+mj-lt"/>
              </a:rPr>
              <a:t>Recién nacido con riñón único </a:t>
            </a:r>
            <a:r>
              <a:rPr lang="es-ES" sz="2000" dirty="0" err="1">
                <a:solidFill>
                  <a:srgbClr val="000000"/>
                </a:solidFill>
                <a:latin typeface="+mj-lt"/>
              </a:rPr>
              <a:t>funcionante</a:t>
            </a:r>
            <a:r>
              <a:rPr lang="es-ES" sz="2000" dirty="0">
                <a:solidFill>
                  <a:srgbClr val="000000"/>
                </a:solidFill>
                <a:latin typeface="+mj-lt"/>
              </a:rPr>
              <a:t> y el otro riñón con múltiples quistes</a:t>
            </a:r>
          </a:p>
        </p:txBody>
      </p:sp>
      <p:sp>
        <p:nvSpPr>
          <p:cNvPr id="30725" name="5 CuadroTexto"/>
          <p:cNvSpPr txBox="1">
            <a:spLocks noChangeArrowheads="1"/>
          </p:cNvSpPr>
          <p:nvPr/>
        </p:nvSpPr>
        <p:spPr bwMode="auto">
          <a:xfrm>
            <a:off x="2122488" y="747713"/>
            <a:ext cx="4899025" cy="585787"/>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s-ES" sz="3200" b="1" dirty="0">
                <a:solidFill>
                  <a:srgbClr val="006699"/>
                </a:solidFill>
                <a:latin typeface="+mj-lt"/>
              </a:rPr>
              <a:t>DIAGNÓSTICO DIFERENCIAL</a:t>
            </a:r>
          </a:p>
        </p:txBody>
      </p:sp>
      <p:sp>
        <p:nvSpPr>
          <p:cNvPr id="31751" name="6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755F11F-993E-4F36-B5AE-A23173263C3E}" type="slidenum">
              <a:rPr lang="es-ES" altLang="es-ES">
                <a:solidFill>
                  <a:srgbClr val="FFFFFF"/>
                </a:solidFill>
              </a:rPr>
              <a:pPr/>
              <a:t>10</a:t>
            </a:fld>
            <a:endParaRPr lang="es-ES" altLang="es-ES">
              <a:solidFill>
                <a:srgbClr val="FFFFFF"/>
              </a:solidFill>
            </a:endParaRPr>
          </a:p>
        </p:txBody>
      </p:sp>
      <p:sp>
        <p:nvSpPr>
          <p:cNvPr id="31752" name="7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34426"/>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420938"/>
            <a:ext cx="4259262"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3"/>
          <p:cNvSpPr>
            <a:spLocks noChangeArrowheads="1"/>
          </p:cNvSpPr>
          <p:nvPr/>
        </p:nvSpPr>
        <p:spPr bwMode="auto">
          <a:xfrm>
            <a:off x="2871788" y="1916113"/>
            <a:ext cx="3444875" cy="401637"/>
          </a:xfrm>
          <a:prstGeom prst="rect">
            <a:avLst/>
          </a:prstGeom>
          <a:noFill/>
          <a:ln>
            <a:noFill/>
          </a:ln>
        </p:spPr>
        <p:txBody>
          <a:bodyPr wrap="none" lIns="92075" tIns="46038" rIns="92075" bIns="46038">
            <a:spAutoFit/>
          </a:bodyPr>
          <a:lstStyle/>
          <a:p>
            <a:pPr algn="ctr">
              <a:defRPr/>
            </a:pPr>
            <a:r>
              <a:rPr lang="es-ES" sz="2000" b="1" dirty="0">
                <a:solidFill>
                  <a:srgbClr val="000000"/>
                </a:solidFill>
                <a:latin typeface="+mj-lt"/>
                <a:ea typeface="ＭＳ Ｐゴシック" charset="0"/>
              </a:rPr>
              <a:t>Enfermedad quística adquirida</a:t>
            </a:r>
          </a:p>
        </p:txBody>
      </p:sp>
      <p:sp>
        <p:nvSpPr>
          <p:cNvPr id="31747" name="Rectangle 4"/>
          <p:cNvSpPr>
            <a:spLocks noChangeArrowheads="1"/>
          </p:cNvSpPr>
          <p:nvPr/>
        </p:nvSpPr>
        <p:spPr bwMode="auto">
          <a:xfrm>
            <a:off x="577850" y="5013325"/>
            <a:ext cx="8278813" cy="646113"/>
          </a:xfrm>
          <a:prstGeom prst="rect">
            <a:avLst/>
          </a:prstGeom>
          <a:noFill/>
          <a:ln>
            <a:noFill/>
          </a:ln>
        </p:spPr>
        <p:txBody>
          <a:bodyPr lIns="92075" tIns="46038" rIns="92075" bIns="46038">
            <a:spAutoFit/>
          </a:bodyPr>
          <a:lstStyle/>
          <a:p>
            <a:pPr>
              <a:defRPr/>
            </a:pPr>
            <a:r>
              <a:rPr lang="es-ES" dirty="0">
                <a:solidFill>
                  <a:srgbClr val="000000"/>
                </a:solidFill>
                <a:latin typeface="+mj-lt"/>
                <a:ea typeface="ＭＳ Ｐゴシック" charset="0"/>
              </a:rPr>
              <a:t>Paciente de 70 años con antecedentes de GN </a:t>
            </a:r>
            <a:r>
              <a:rPr lang="es-ES" dirty="0" err="1">
                <a:solidFill>
                  <a:srgbClr val="000000"/>
                </a:solidFill>
                <a:latin typeface="+mj-lt"/>
                <a:ea typeface="ＭＳ Ｐゴシック" charset="0"/>
              </a:rPr>
              <a:t>mesangiocapilar</a:t>
            </a:r>
            <a:r>
              <a:rPr lang="es-ES" dirty="0">
                <a:solidFill>
                  <a:srgbClr val="000000"/>
                </a:solidFill>
                <a:latin typeface="+mj-lt"/>
                <a:ea typeface="ＭＳ Ｐゴシック" charset="0"/>
              </a:rPr>
              <a:t> en tratamiento renal sustitutivo desde hace 10 años</a:t>
            </a:r>
          </a:p>
        </p:txBody>
      </p:sp>
      <p:sp>
        <p:nvSpPr>
          <p:cNvPr id="31748" name="4 CuadroTexto"/>
          <p:cNvSpPr txBox="1">
            <a:spLocks noChangeArrowheads="1"/>
          </p:cNvSpPr>
          <p:nvPr/>
        </p:nvSpPr>
        <p:spPr bwMode="auto">
          <a:xfrm>
            <a:off x="2268538" y="781050"/>
            <a:ext cx="4899025" cy="58420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3200" b="1" dirty="0">
                <a:solidFill>
                  <a:srgbClr val="006699"/>
                </a:solidFill>
                <a:latin typeface="+mj-lt"/>
              </a:rPr>
              <a:t>DIAGNÓSTICO DIFERENCIAL</a:t>
            </a:r>
          </a:p>
        </p:txBody>
      </p:sp>
      <p:sp>
        <p:nvSpPr>
          <p:cNvPr id="32774" name="5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BA46F2A-052D-4E44-9F4D-F1FD34E6784E}" type="slidenum">
              <a:rPr lang="es-ES" altLang="es-ES">
                <a:solidFill>
                  <a:srgbClr val="FFFFFF"/>
                </a:solidFill>
              </a:rPr>
              <a:pPr/>
              <a:t>11</a:t>
            </a:fld>
            <a:endParaRPr lang="es-ES" altLang="es-ES">
              <a:solidFill>
                <a:srgbClr val="FFFFFF"/>
              </a:solidFill>
            </a:endParaRPr>
          </a:p>
        </p:txBody>
      </p:sp>
      <p:sp>
        <p:nvSpPr>
          <p:cNvPr id="32775" name="6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46389"/>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3" y="2335213"/>
            <a:ext cx="4259262"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3"/>
          <p:cNvSpPr>
            <a:spLocks noChangeArrowheads="1"/>
          </p:cNvSpPr>
          <p:nvPr/>
        </p:nvSpPr>
        <p:spPr bwMode="auto">
          <a:xfrm>
            <a:off x="2051050" y="1838325"/>
            <a:ext cx="1844675" cy="401638"/>
          </a:xfrm>
          <a:prstGeom prst="rect">
            <a:avLst/>
          </a:prstGeom>
          <a:noFill/>
          <a:ln>
            <a:noFill/>
          </a:ln>
        </p:spPr>
        <p:txBody>
          <a:bodyPr wrap="none" lIns="92075" tIns="46038" rIns="92075" bIns="46038">
            <a:spAutoFit/>
          </a:bodyPr>
          <a:lstStyle/>
          <a:p>
            <a:pPr>
              <a:defRPr/>
            </a:pPr>
            <a:r>
              <a:rPr lang="es-ES" sz="2000" b="1" dirty="0">
                <a:solidFill>
                  <a:srgbClr val="000000"/>
                </a:solidFill>
                <a:latin typeface="+mj-lt"/>
                <a:ea typeface="ＭＳ Ｐゴシック" charset="0"/>
              </a:rPr>
              <a:t>Quistes simples</a:t>
            </a:r>
          </a:p>
        </p:txBody>
      </p:sp>
      <p:sp>
        <p:nvSpPr>
          <p:cNvPr id="32771" name="Rectangle 4"/>
          <p:cNvSpPr>
            <a:spLocks noChangeArrowheads="1"/>
          </p:cNvSpPr>
          <p:nvPr/>
        </p:nvSpPr>
        <p:spPr bwMode="auto">
          <a:xfrm>
            <a:off x="628650" y="4994275"/>
            <a:ext cx="3943350" cy="923925"/>
          </a:xfrm>
          <a:prstGeom prst="rect">
            <a:avLst/>
          </a:prstGeom>
          <a:noFill/>
          <a:ln>
            <a:noFill/>
          </a:ln>
        </p:spPr>
        <p:txBody>
          <a:bodyPr lIns="92075" tIns="46038" rIns="92075" bIns="46038">
            <a:spAutoFit/>
          </a:bodyPr>
          <a:lstStyle/>
          <a:p>
            <a:pPr>
              <a:defRPr/>
            </a:pPr>
            <a:r>
              <a:rPr lang="es-ES" dirty="0">
                <a:solidFill>
                  <a:srgbClr val="000000"/>
                </a:solidFill>
                <a:latin typeface="+mj-lt"/>
                <a:ea typeface="ＭＳ Ｐゴシック" charset="0"/>
              </a:rPr>
              <a:t>Paciente de 52 años con hallazgo casual de quistes renales en una ecografía abdominal</a:t>
            </a:r>
          </a:p>
        </p:txBody>
      </p:sp>
      <p:sp>
        <p:nvSpPr>
          <p:cNvPr id="32772" name="4 CuadroTexto"/>
          <p:cNvSpPr txBox="1">
            <a:spLocks noChangeArrowheads="1"/>
          </p:cNvSpPr>
          <p:nvPr/>
        </p:nvSpPr>
        <p:spPr bwMode="auto">
          <a:xfrm>
            <a:off x="2268538" y="765175"/>
            <a:ext cx="4899025" cy="58420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3200" b="1" dirty="0">
                <a:solidFill>
                  <a:srgbClr val="006699"/>
                </a:solidFill>
                <a:latin typeface="+mj-lt"/>
              </a:rPr>
              <a:t>DIAGNÓSTICO DIFERENCIAL</a:t>
            </a:r>
          </a:p>
        </p:txBody>
      </p:sp>
      <p:pic>
        <p:nvPicPr>
          <p:cNvPr id="33798" name="Image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2106613"/>
            <a:ext cx="2959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6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CD2DF38-9896-471A-84EA-BAB607404413}" type="slidenum">
              <a:rPr lang="es-ES" altLang="es-ES">
                <a:solidFill>
                  <a:srgbClr val="FFFFFF"/>
                </a:solidFill>
              </a:rPr>
              <a:pPr/>
              <a:t>12</a:t>
            </a:fld>
            <a:endParaRPr lang="es-ES" altLang="es-ES">
              <a:solidFill>
                <a:srgbClr val="FFFFFF"/>
              </a:solidFill>
            </a:endParaRPr>
          </a:p>
        </p:txBody>
      </p:sp>
      <p:sp>
        <p:nvSpPr>
          <p:cNvPr id="33800" name="7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25568"/>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2025650"/>
            <a:ext cx="28289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321050"/>
            <a:ext cx="30099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0" name="Group 6"/>
          <p:cNvGrpSpPr>
            <a:grpSpLocks/>
          </p:cNvGrpSpPr>
          <p:nvPr/>
        </p:nvGrpSpPr>
        <p:grpSpPr bwMode="auto">
          <a:xfrm>
            <a:off x="0" y="1863725"/>
            <a:ext cx="3581400" cy="2420938"/>
            <a:chOff x="665" y="256"/>
            <a:chExt cx="2256" cy="2034"/>
          </a:xfrm>
        </p:grpSpPr>
        <p:pic>
          <p:nvPicPr>
            <p:cNvPr id="348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 y="256"/>
              <a:ext cx="2256" cy="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8"/>
            <p:cNvSpPr txBox="1">
              <a:spLocks noChangeArrowheads="1"/>
            </p:cNvSpPr>
            <p:nvPr/>
          </p:nvSpPr>
          <p:spPr bwMode="auto">
            <a:xfrm>
              <a:off x="2367" y="1083"/>
              <a:ext cx="543" cy="491"/>
            </a:xfrm>
            <a:prstGeom prst="rect">
              <a:avLst/>
            </a:prstGeom>
            <a:solidFill>
              <a:schemeClr val="tx1"/>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1600" dirty="0">
                  <a:solidFill>
                    <a:schemeClr val="bg1"/>
                  </a:solidFill>
                  <a:latin typeface="+mj-lt"/>
                </a:rPr>
                <a:t>Túbulo</a:t>
              </a:r>
            </a:p>
            <a:p>
              <a:pPr eaLnBrk="1" hangingPunct="1">
                <a:defRPr/>
              </a:pPr>
              <a:r>
                <a:rPr lang="es-ES" sz="1600" dirty="0">
                  <a:solidFill>
                    <a:schemeClr val="bg1"/>
                  </a:solidFill>
                  <a:latin typeface="+mj-lt"/>
                </a:rPr>
                <a:t>colector</a:t>
              </a:r>
            </a:p>
          </p:txBody>
        </p:sp>
        <p:sp>
          <p:nvSpPr>
            <p:cNvPr id="33802" name="Text Box 9"/>
            <p:cNvSpPr txBox="1">
              <a:spLocks noChangeArrowheads="1"/>
            </p:cNvSpPr>
            <p:nvPr/>
          </p:nvSpPr>
          <p:spPr bwMode="auto">
            <a:xfrm>
              <a:off x="857" y="1793"/>
              <a:ext cx="465" cy="492"/>
            </a:xfrm>
            <a:prstGeom prst="rect">
              <a:avLst/>
            </a:prstGeom>
            <a:solidFill>
              <a:schemeClr val="tx1"/>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1600" dirty="0">
                  <a:solidFill>
                    <a:schemeClr val="bg1"/>
                  </a:solidFill>
                  <a:latin typeface="+mj-lt"/>
                </a:rPr>
                <a:t>Asa de</a:t>
              </a:r>
            </a:p>
            <a:p>
              <a:pPr eaLnBrk="1" hangingPunct="1">
                <a:defRPr/>
              </a:pPr>
              <a:r>
                <a:rPr lang="es-ES" sz="1600" dirty="0" err="1">
                  <a:solidFill>
                    <a:schemeClr val="bg1"/>
                  </a:solidFill>
                  <a:latin typeface="+mj-lt"/>
                </a:rPr>
                <a:t>Henle</a:t>
              </a:r>
              <a:endParaRPr lang="es-ES" sz="1600" dirty="0">
                <a:solidFill>
                  <a:schemeClr val="bg1"/>
                </a:solidFill>
                <a:latin typeface="+mj-lt"/>
              </a:endParaRPr>
            </a:p>
          </p:txBody>
        </p:sp>
        <p:sp>
          <p:nvSpPr>
            <p:cNvPr id="33803" name="Text Box 10"/>
            <p:cNvSpPr txBox="1">
              <a:spLocks noChangeArrowheads="1"/>
            </p:cNvSpPr>
            <p:nvPr/>
          </p:nvSpPr>
          <p:spPr bwMode="auto">
            <a:xfrm>
              <a:off x="708" y="679"/>
              <a:ext cx="572" cy="491"/>
            </a:xfrm>
            <a:prstGeom prst="rect">
              <a:avLst/>
            </a:prstGeom>
            <a:solidFill>
              <a:schemeClr val="tx1"/>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1600" dirty="0">
                  <a:solidFill>
                    <a:schemeClr val="bg1"/>
                  </a:solidFill>
                  <a:latin typeface="+mj-lt"/>
                </a:rPr>
                <a:t>Túbulo</a:t>
              </a:r>
            </a:p>
            <a:p>
              <a:pPr eaLnBrk="1" hangingPunct="1">
                <a:defRPr/>
              </a:pPr>
              <a:r>
                <a:rPr lang="es-ES" sz="1600" dirty="0">
                  <a:solidFill>
                    <a:schemeClr val="bg1"/>
                  </a:solidFill>
                  <a:latin typeface="+mj-lt"/>
                </a:rPr>
                <a:t>proximal</a:t>
              </a:r>
            </a:p>
          </p:txBody>
        </p:sp>
      </p:grpSp>
      <p:sp>
        <p:nvSpPr>
          <p:cNvPr id="33796" name="Text Box 11"/>
          <p:cNvSpPr txBox="1">
            <a:spLocks noChangeArrowheads="1"/>
          </p:cNvSpPr>
          <p:nvPr/>
        </p:nvSpPr>
        <p:spPr bwMode="auto">
          <a:xfrm>
            <a:off x="7381875" y="4537075"/>
            <a:ext cx="936625" cy="401638"/>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s-ES" sz="2000" dirty="0">
                <a:solidFill>
                  <a:srgbClr val="000000"/>
                </a:solidFill>
                <a:latin typeface="+mj-lt"/>
              </a:rPr>
              <a:t>PQRAD</a:t>
            </a:r>
          </a:p>
        </p:txBody>
      </p:sp>
      <p:sp>
        <p:nvSpPr>
          <p:cNvPr id="33797" name="Text Box 12"/>
          <p:cNvSpPr txBox="1">
            <a:spLocks noChangeArrowheads="1"/>
          </p:cNvSpPr>
          <p:nvPr/>
        </p:nvSpPr>
        <p:spPr bwMode="auto">
          <a:xfrm>
            <a:off x="4545013" y="5703888"/>
            <a:ext cx="919162" cy="40005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s-ES" sz="2000" dirty="0">
                <a:solidFill>
                  <a:srgbClr val="000000"/>
                </a:solidFill>
                <a:latin typeface="+mj-lt"/>
              </a:rPr>
              <a:t>PQRAR</a:t>
            </a:r>
          </a:p>
        </p:txBody>
      </p:sp>
      <p:sp>
        <p:nvSpPr>
          <p:cNvPr id="114701" name="Rectangle 13"/>
          <p:cNvSpPr>
            <a:spLocks noChangeArrowheads="1"/>
          </p:cNvSpPr>
          <p:nvPr/>
        </p:nvSpPr>
        <p:spPr bwMode="auto">
          <a:xfrm>
            <a:off x="1943100" y="549275"/>
            <a:ext cx="5503863" cy="584200"/>
          </a:xfrm>
          <a:prstGeom prst="rect">
            <a:avLst/>
          </a:prstGeom>
          <a:noFill/>
          <a:ln>
            <a:noFill/>
          </a:ln>
          <a:effectLst/>
        </p:spPr>
        <p:txBody>
          <a:bodyPr wrap="none">
            <a:spAutoFit/>
          </a:bodyPr>
          <a:lstStyle/>
          <a:p>
            <a:pPr algn="ctr">
              <a:defRPr/>
            </a:pPr>
            <a:r>
              <a:rPr lang="es-ES" sz="3200" b="1" dirty="0">
                <a:solidFill>
                  <a:srgbClr val="006699"/>
                </a:solidFill>
                <a:latin typeface="+mj-lt"/>
                <a:ea typeface="ＭＳ Ｐゴシック" charset="0"/>
              </a:rPr>
              <a:t>LOCALIZACIÓN DE LOS QUISTES</a:t>
            </a:r>
          </a:p>
        </p:txBody>
      </p:sp>
      <p:sp>
        <p:nvSpPr>
          <p:cNvPr id="12" name="11 Elipse"/>
          <p:cNvSpPr/>
          <p:nvPr/>
        </p:nvSpPr>
        <p:spPr>
          <a:xfrm>
            <a:off x="8101013" y="2349500"/>
            <a:ext cx="792162" cy="2214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ndParaRPr>
          </a:p>
        </p:txBody>
      </p:sp>
      <p:sp>
        <p:nvSpPr>
          <p:cNvPr id="34825" name="12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D24345A-AEDC-4401-BD28-19E57E1E809F}" type="slidenum">
              <a:rPr lang="es-ES" altLang="es-ES">
                <a:solidFill>
                  <a:srgbClr val="FFFFFF"/>
                </a:solidFill>
              </a:rPr>
              <a:pPr/>
              <a:t>13</a:t>
            </a:fld>
            <a:fld id="{E4B6E845-B864-41AF-83C3-38BDEBF34478}" type="slidenum">
              <a:rPr lang="es-ES" altLang="es-ES">
                <a:solidFill>
                  <a:srgbClr val="FFFFFF"/>
                </a:solidFill>
              </a:rPr>
              <a:pPr/>
              <a:t>13</a:t>
            </a:fld>
            <a:fld id="{3FE7A029-8789-4DC9-9F8D-208AFC0B7B2B}" type="slidenum">
              <a:rPr lang="es-ES" altLang="es-ES">
                <a:solidFill>
                  <a:srgbClr val="FFFFFF"/>
                </a:solidFill>
              </a:rPr>
              <a:pPr/>
              <a:t>13</a:t>
            </a:fld>
            <a:endParaRPr lang="es-ES" altLang="es-ES">
              <a:solidFill>
                <a:srgbClr val="FFFFFF"/>
              </a:solidFill>
            </a:endParaRPr>
          </a:p>
        </p:txBody>
      </p:sp>
      <p:sp>
        <p:nvSpPr>
          <p:cNvPr id="34826" name="13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4144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1 Imagen" descr="DSC041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2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57DF8D7-8956-48F8-86FC-6502D08615E6}" type="slidenum">
              <a:rPr lang="es-ES" altLang="es-ES">
                <a:solidFill>
                  <a:srgbClr val="FFFFFF"/>
                </a:solidFill>
              </a:rPr>
              <a:pPr/>
              <a:t>14</a:t>
            </a:fld>
            <a:endParaRPr lang="es-ES" altLang="es-ES">
              <a:solidFill>
                <a:srgbClr val="FFFFFF"/>
              </a:solidFill>
            </a:endParaRPr>
          </a:p>
        </p:txBody>
      </p:sp>
      <p:sp>
        <p:nvSpPr>
          <p:cNvPr id="35844" name="3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7653"/>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ChangeArrowheads="1"/>
          </p:cNvSpPr>
          <p:nvPr/>
        </p:nvSpPr>
        <p:spPr bwMode="auto">
          <a:xfrm>
            <a:off x="0" y="525463"/>
            <a:ext cx="8743950" cy="857250"/>
          </a:xfrm>
          <a:prstGeom prst="rect">
            <a:avLst/>
          </a:prstGeom>
          <a:noFill/>
          <a:ln>
            <a:noFill/>
          </a:ln>
          <a:effectLst/>
        </p:spPr>
        <p:txBody>
          <a:bodyPr lIns="92075" tIns="46038" rIns="92075" bIns="46038" anchor="ctr"/>
          <a:lstStyle/>
          <a:p>
            <a:pPr algn="ctr">
              <a:lnSpc>
                <a:spcPct val="90000"/>
              </a:lnSpc>
              <a:defRPr/>
            </a:pPr>
            <a:r>
              <a:rPr lang="en-US" sz="3600" b="1" dirty="0">
                <a:solidFill>
                  <a:srgbClr val="006699"/>
                </a:solidFill>
                <a:latin typeface="+mj-lt"/>
                <a:ea typeface="ＭＳ Ｐゴシック" charset="0"/>
              </a:rPr>
              <a:t>PREVALENCIA</a:t>
            </a:r>
          </a:p>
        </p:txBody>
      </p:sp>
      <p:sp>
        <p:nvSpPr>
          <p:cNvPr id="1028" name="Text Box 5"/>
          <p:cNvSpPr txBox="1">
            <a:spLocks noChangeArrowheads="1"/>
          </p:cNvSpPr>
          <p:nvPr/>
        </p:nvSpPr>
        <p:spPr bwMode="auto">
          <a:xfrm>
            <a:off x="365125" y="532765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_tradnl" altLang="es-ES" sz="2000">
              <a:solidFill>
                <a:srgbClr val="000000"/>
              </a:solidFill>
              <a:latin typeface="Comic Sans MS" panose="030F0702030302020204" pitchFamily="66" charset="0"/>
              <a:ea typeface="ＭＳ Ｐゴシック" panose="020B0600070205080204" pitchFamily="34" charset="-128"/>
            </a:endParaRPr>
          </a:p>
        </p:txBody>
      </p:sp>
      <p:sp>
        <p:nvSpPr>
          <p:cNvPr id="38915" name="Rectangle 6"/>
          <p:cNvSpPr>
            <a:spLocks noChangeArrowheads="1"/>
          </p:cNvSpPr>
          <p:nvPr/>
        </p:nvSpPr>
        <p:spPr bwMode="auto">
          <a:xfrm>
            <a:off x="250825" y="4797425"/>
            <a:ext cx="8642350" cy="769938"/>
          </a:xfrm>
          <a:prstGeom prst="rect">
            <a:avLst/>
          </a:prstGeom>
          <a:noFill/>
          <a:ln>
            <a:noFill/>
          </a:ln>
        </p:spPr>
        <p:txBody>
          <a:bodyPr lIns="92075" tIns="46038" rIns="92075" bIns="46038">
            <a:spAutoFit/>
          </a:bodyPr>
          <a:lstStyle/>
          <a:p>
            <a:pPr>
              <a:buFontTx/>
              <a:buChar char="•"/>
              <a:defRPr/>
            </a:pPr>
            <a:r>
              <a:rPr lang="en-US" sz="2400" dirty="0">
                <a:solidFill>
                  <a:srgbClr val="000000"/>
                </a:solidFill>
                <a:latin typeface="Comic Sans MS" charset="0"/>
                <a:ea typeface="ＭＳ Ｐゴシック" charset="0"/>
              </a:rPr>
              <a:t> </a:t>
            </a:r>
            <a:r>
              <a:rPr lang="es-ES" sz="2000" dirty="0">
                <a:solidFill>
                  <a:srgbClr val="000000"/>
                </a:solidFill>
                <a:latin typeface="+mj-lt"/>
                <a:ea typeface="ＭＳ Ｐゴシック" charset="0"/>
              </a:rPr>
              <a:t>Prevalencia de PQRAD: 1/1000-2000</a:t>
            </a:r>
          </a:p>
          <a:p>
            <a:pPr>
              <a:buFontTx/>
              <a:buChar char="•"/>
              <a:defRPr/>
            </a:pPr>
            <a:r>
              <a:rPr lang="es-ES" sz="2000" dirty="0">
                <a:solidFill>
                  <a:srgbClr val="000000"/>
                </a:solidFill>
                <a:latin typeface="+mj-lt"/>
                <a:ea typeface="ＭＳ Ｐゴシック" charset="0"/>
              </a:rPr>
              <a:t>  Los pacientes con PQRAD constituyen un 6-10% de los sujetos que reciben TRS</a:t>
            </a:r>
          </a:p>
        </p:txBody>
      </p:sp>
      <p:graphicFrame>
        <p:nvGraphicFramePr>
          <p:cNvPr id="1026" name="Object 7"/>
          <p:cNvGraphicFramePr>
            <a:graphicFrameLocks noChangeAspect="1"/>
          </p:cNvGraphicFramePr>
          <p:nvPr/>
        </p:nvGraphicFramePr>
        <p:xfrm>
          <a:off x="1763713" y="1773238"/>
          <a:ext cx="5272087" cy="2592387"/>
        </p:xfrm>
        <a:graphic>
          <a:graphicData uri="http://schemas.openxmlformats.org/presentationml/2006/ole">
            <mc:AlternateContent xmlns:mc="http://schemas.openxmlformats.org/markup-compatibility/2006">
              <mc:Choice xmlns:v="urn:schemas-microsoft-com:vml" Requires="v">
                <p:oleObj name="Foto de Photo Editor" r:id="rId3" imgW="4590476" imgH="3010320" progId="">
                  <p:embed/>
                </p:oleObj>
              </mc:Choice>
              <mc:Fallback>
                <p:oleObj name="Foto de Photo Editor" r:id="rId3" imgW="4590476" imgH="3010320" progId="">
                  <p:embed/>
                  <p:pic>
                    <p:nvPicPr>
                      <p:cNvPr id="1026"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773238"/>
                        <a:ext cx="52720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0" name="5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B676664-0CB6-4548-99D1-8FCCCCBB7666}" type="slidenum">
              <a:rPr lang="es-ES" altLang="es-ES">
                <a:solidFill>
                  <a:srgbClr val="FFFFFF"/>
                </a:solidFill>
              </a:rPr>
              <a:pPr/>
              <a:t>15</a:t>
            </a:fld>
            <a:endParaRPr lang="es-ES" altLang="es-ES">
              <a:solidFill>
                <a:srgbClr val="FFFFFF"/>
              </a:solidFill>
            </a:endParaRPr>
          </a:p>
        </p:txBody>
      </p:sp>
      <p:sp>
        <p:nvSpPr>
          <p:cNvPr id="1031" name="6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23163"/>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4"/>
          <p:cNvSpPr>
            <a:spLocks noChangeArrowheads="1"/>
          </p:cNvSpPr>
          <p:nvPr/>
        </p:nvSpPr>
        <p:spPr bwMode="auto">
          <a:xfrm>
            <a:off x="0" y="1989138"/>
            <a:ext cx="1862138" cy="369887"/>
          </a:xfrm>
          <a:prstGeom prst="rect">
            <a:avLst/>
          </a:prstGeom>
          <a:noFill/>
          <a:ln>
            <a:noFill/>
          </a:ln>
        </p:spPr>
        <p:txBody>
          <a:bodyPr wrap="none" lIns="92075" tIns="46038" rIns="92075" bIns="46038">
            <a:spAutoFit/>
          </a:bodyPr>
          <a:lstStyle/>
          <a:p>
            <a:pPr>
              <a:defRPr/>
            </a:pPr>
            <a:r>
              <a:rPr lang="en-US" dirty="0">
                <a:solidFill>
                  <a:srgbClr val="000000"/>
                </a:solidFill>
                <a:latin typeface="+mj-lt"/>
                <a:ea typeface="ＭＳ Ｐゴシック" charset="0"/>
              </a:rPr>
              <a:t>CROMOSOMA  16</a:t>
            </a:r>
          </a:p>
        </p:txBody>
      </p:sp>
      <p:sp>
        <p:nvSpPr>
          <p:cNvPr id="39938" name="Rectangle 6"/>
          <p:cNvSpPr>
            <a:spLocks noChangeArrowheads="1"/>
          </p:cNvSpPr>
          <p:nvPr/>
        </p:nvSpPr>
        <p:spPr bwMode="auto">
          <a:xfrm>
            <a:off x="2265363" y="2370138"/>
            <a:ext cx="684212" cy="646112"/>
          </a:xfrm>
          <a:prstGeom prst="rect">
            <a:avLst/>
          </a:prstGeom>
          <a:noFill/>
          <a:ln>
            <a:noFill/>
          </a:ln>
        </p:spPr>
        <p:txBody>
          <a:bodyPr wrap="none" lIns="92075" tIns="46038" rIns="92075" bIns="46038">
            <a:spAutoFit/>
          </a:bodyPr>
          <a:lstStyle/>
          <a:p>
            <a:pPr>
              <a:defRPr/>
            </a:pPr>
            <a:r>
              <a:rPr lang="en-US" dirty="0">
                <a:solidFill>
                  <a:schemeClr val="bg1"/>
                </a:solidFill>
                <a:latin typeface="+mj-lt"/>
                <a:ea typeface="ＭＳ Ｐゴシック" charset="0"/>
              </a:rPr>
              <a:t>PKD1</a:t>
            </a:r>
          </a:p>
          <a:p>
            <a:pPr>
              <a:defRPr/>
            </a:pPr>
            <a:endParaRPr lang="en-US" i="1" dirty="0">
              <a:solidFill>
                <a:schemeClr val="bg1"/>
              </a:solidFill>
              <a:latin typeface="Comic Sans MS" charset="0"/>
              <a:ea typeface="ＭＳ Ｐゴシック" charset="0"/>
            </a:endParaRPr>
          </a:p>
        </p:txBody>
      </p:sp>
      <p:sp>
        <p:nvSpPr>
          <p:cNvPr id="39939" name="Rectangle 7"/>
          <p:cNvSpPr>
            <a:spLocks noChangeArrowheads="1"/>
          </p:cNvSpPr>
          <p:nvPr/>
        </p:nvSpPr>
        <p:spPr bwMode="auto">
          <a:xfrm>
            <a:off x="395288" y="2276475"/>
            <a:ext cx="727075" cy="369888"/>
          </a:xfrm>
          <a:prstGeom prst="rect">
            <a:avLst/>
          </a:prstGeom>
          <a:noFill/>
          <a:ln>
            <a:noFill/>
          </a:ln>
        </p:spPr>
        <p:txBody>
          <a:bodyPr wrap="none" lIns="92075" tIns="46038" rIns="92075" bIns="46038">
            <a:spAutoFit/>
          </a:bodyPr>
          <a:lstStyle/>
          <a:p>
            <a:pPr>
              <a:defRPr/>
            </a:pPr>
            <a:r>
              <a:rPr lang="en-US" dirty="0">
                <a:solidFill>
                  <a:srgbClr val="000000"/>
                </a:solidFill>
                <a:latin typeface="+mj-lt"/>
                <a:ea typeface="ＭＳ Ｐゴシック" charset="0"/>
              </a:rPr>
              <a:t>(85%)</a:t>
            </a:r>
          </a:p>
        </p:txBody>
      </p:sp>
      <p:sp>
        <p:nvSpPr>
          <p:cNvPr id="36869" name="Oval 8"/>
          <p:cNvSpPr>
            <a:spLocks noChangeArrowheads="1"/>
          </p:cNvSpPr>
          <p:nvPr/>
        </p:nvSpPr>
        <p:spPr bwMode="auto">
          <a:xfrm>
            <a:off x="1854200" y="2349500"/>
            <a:ext cx="314325" cy="1143000"/>
          </a:xfrm>
          <a:prstGeom prst="ellipse">
            <a:avLst/>
          </a:prstGeom>
          <a:gradFill rotWithShape="0">
            <a:gsLst>
              <a:gs pos="0">
                <a:srgbClr val="FF9933"/>
              </a:gs>
              <a:gs pos="100000">
                <a:srgbClr val="B26B2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6870" name="Oval 9"/>
          <p:cNvSpPr>
            <a:spLocks noChangeArrowheads="1"/>
          </p:cNvSpPr>
          <p:nvPr/>
        </p:nvSpPr>
        <p:spPr bwMode="auto">
          <a:xfrm>
            <a:off x="1768475" y="3511550"/>
            <a:ext cx="457200" cy="1543050"/>
          </a:xfrm>
          <a:prstGeom prst="ellipse">
            <a:avLst/>
          </a:prstGeom>
          <a:gradFill rotWithShape="0">
            <a:gsLst>
              <a:gs pos="0">
                <a:srgbClr val="FF9933"/>
              </a:gs>
              <a:gs pos="100000">
                <a:srgbClr val="B26B2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6871" name="Oval 10"/>
          <p:cNvSpPr>
            <a:spLocks noChangeArrowheads="1"/>
          </p:cNvSpPr>
          <p:nvPr/>
        </p:nvSpPr>
        <p:spPr bwMode="auto">
          <a:xfrm>
            <a:off x="6221413" y="2386013"/>
            <a:ext cx="314325" cy="1143000"/>
          </a:xfrm>
          <a:prstGeom prst="ellipse">
            <a:avLst/>
          </a:prstGeom>
          <a:gradFill rotWithShape="0">
            <a:gsLst>
              <a:gs pos="0">
                <a:srgbClr val="FF9933"/>
              </a:gs>
              <a:gs pos="100000">
                <a:srgbClr val="B26B2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6872" name="Oval 11"/>
          <p:cNvSpPr>
            <a:spLocks noChangeArrowheads="1"/>
          </p:cNvSpPr>
          <p:nvPr/>
        </p:nvSpPr>
        <p:spPr bwMode="auto">
          <a:xfrm>
            <a:off x="6135688" y="3509963"/>
            <a:ext cx="457200" cy="1543050"/>
          </a:xfrm>
          <a:prstGeom prst="ellipse">
            <a:avLst/>
          </a:prstGeom>
          <a:gradFill rotWithShape="0">
            <a:gsLst>
              <a:gs pos="0">
                <a:srgbClr val="FF9933"/>
              </a:gs>
              <a:gs pos="100000">
                <a:srgbClr val="B26B2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9944" name="Rectangle 12"/>
          <p:cNvSpPr>
            <a:spLocks noChangeArrowheads="1"/>
          </p:cNvSpPr>
          <p:nvPr/>
        </p:nvSpPr>
        <p:spPr bwMode="auto">
          <a:xfrm>
            <a:off x="6516688" y="1989138"/>
            <a:ext cx="1744662" cy="369887"/>
          </a:xfrm>
          <a:prstGeom prst="rect">
            <a:avLst/>
          </a:prstGeom>
          <a:noFill/>
          <a:ln>
            <a:noFill/>
          </a:ln>
        </p:spPr>
        <p:txBody>
          <a:bodyPr wrap="none" lIns="92075" tIns="46038" rIns="92075" bIns="46038">
            <a:spAutoFit/>
          </a:bodyPr>
          <a:lstStyle/>
          <a:p>
            <a:pPr>
              <a:defRPr/>
            </a:pPr>
            <a:r>
              <a:rPr lang="en-US" dirty="0">
                <a:solidFill>
                  <a:srgbClr val="000000"/>
                </a:solidFill>
                <a:latin typeface="+mj-lt"/>
                <a:ea typeface="ＭＳ Ｐゴシック" charset="0"/>
              </a:rPr>
              <a:t>CROMOSOMA  4</a:t>
            </a:r>
          </a:p>
        </p:txBody>
      </p:sp>
      <p:sp>
        <p:nvSpPr>
          <p:cNvPr id="39945" name="Rectangle 14"/>
          <p:cNvSpPr>
            <a:spLocks noChangeArrowheads="1"/>
          </p:cNvSpPr>
          <p:nvPr/>
        </p:nvSpPr>
        <p:spPr bwMode="auto">
          <a:xfrm>
            <a:off x="6918325" y="4030663"/>
            <a:ext cx="684213" cy="646112"/>
          </a:xfrm>
          <a:prstGeom prst="rect">
            <a:avLst/>
          </a:prstGeom>
          <a:noFill/>
          <a:ln>
            <a:noFill/>
          </a:ln>
        </p:spPr>
        <p:txBody>
          <a:bodyPr wrap="none" lIns="92075" tIns="46038" rIns="92075" bIns="46038">
            <a:spAutoFit/>
          </a:bodyPr>
          <a:lstStyle/>
          <a:p>
            <a:pPr>
              <a:defRPr/>
            </a:pPr>
            <a:r>
              <a:rPr lang="en-US" dirty="0">
                <a:solidFill>
                  <a:srgbClr val="000000"/>
                </a:solidFill>
                <a:latin typeface="+mj-lt"/>
                <a:ea typeface="ＭＳ Ｐゴシック" charset="0"/>
              </a:rPr>
              <a:t>PKD2</a:t>
            </a:r>
          </a:p>
          <a:p>
            <a:pPr>
              <a:defRPr/>
            </a:pPr>
            <a:endParaRPr lang="en-US" i="1" dirty="0">
              <a:solidFill>
                <a:srgbClr val="000000"/>
              </a:solidFill>
              <a:latin typeface="Comic Sans MS" charset="0"/>
              <a:ea typeface="ＭＳ Ｐゴシック" charset="0"/>
            </a:endParaRPr>
          </a:p>
        </p:txBody>
      </p:sp>
      <p:sp>
        <p:nvSpPr>
          <p:cNvPr id="36875" name="Rectangle 15"/>
          <p:cNvSpPr>
            <a:spLocks noChangeArrowheads="1"/>
          </p:cNvSpPr>
          <p:nvPr/>
        </p:nvSpPr>
        <p:spPr bwMode="auto">
          <a:xfrm>
            <a:off x="6127750" y="4105275"/>
            <a:ext cx="481013" cy="33338"/>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9947" name="Rectangle 16"/>
          <p:cNvSpPr>
            <a:spLocks noChangeArrowheads="1"/>
          </p:cNvSpPr>
          <p:nvPr/>
        </p:nvSpPr>
        <p:spPr bwMode="auto">
          <a:xfrm>
            <a:off x="7019925" y="2349500"/>
            <a:ext cx="727075" cy="369888"/>
          </a:xfrm>
          <a:prstGeom prst="rect">
            <a:avLst/>
          </a:prstGeom>
          <a:noFill/>
          <a:ln>
            <a:noFill/>
          </a:ln>
        </p:spPr>
        <p:txBody>
          <a:bodyPr wrap="none" lIns="92075" tIns="46038" rIns="92075" bIns="46038">
            <a:spAutoFit/>
          </a:bodyPr>
          <a:lstStyle/>
          <a:p>
            <a:pPr>
              <a:defRPr/>
            </a:pPr>
            <a:r>
              <a:rPr lang="en-US" dirty="0">
                <a:solidFill>
                  <a:srgbClr val="000000"/>
                </a:solidFill>
                <a:latin typeface="+mj-lt"/>
                <a:ea typeface="ＭＳ Ｐゴシック" charset="0"/>
              </a:rPr>
              <a:t>(15%)</a:t>
            </a:r>
          </a:p>
        </p:txBody>
      </p:sp>
      <p:sp>
        <p:nvSpPr>
          <p:cNvPr id="36877" name="Rectangle 17"/>
          <p:cNvSpPr>
            <a:spLocks noChangeArrowheads="1"/>
          </p:cNvSpPr>
          <p:nvPr/>
        </p:nvSpPr>
        <p:spPr bwMode="auto">
          <a:xfrm>
            <a:off x="7843838" y="3411538"/>
            <a:ext cx="18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_tradnl" altLang="es-ES" b="1">
              <a:solidFill>
                <a:srgbClr val="FDE3BA"/>
              </a:solidFill>
              <a:latin typeface="Comic Sans MS" panose="030F0702030302020204" pitchFamily="66" charset="0"/>
              <a:ea typeface="ＭＳ Ｐゴシック" panose="020B0600070205080204" pitchFamily="34" charset="-128"/>
            </a:endParaRPr>
          </a:p>
        </p:txBody>
      </p:sp>
      <p:sp>
        <p:nvSpPr>
          <p:cNvPr id="36878" name="Rectangle 18"/>
          <p:cNvSpPr>
            <a:spLocks noChangeArrowheads="1"/>
          </p:cNvSpPr>
          <p:nvPr/>
        </p:nvSpPr>
        <p:spPr bwMode="auto">
          <a:xfrm>
            <a:off x="1917700" y="2468563"/>
            <a:ext cx="187325" cy="66675"/>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124948" name="Rectangle 20"/>
          <p:cNvSpPr>
            <a:spLocks noChangeArrowheads="1"/>
          </p:cNvSpPr>
          <p:nvPr/>
        </p:nvSpPr>
        <p:spPr bwMode="auto">
          <a:xfrm>
            <a:off x="0" y="566738"/>
            <a:ext cx="8743950" cy="857250"/>
          </a:xfrm>
          <a:prstGeom prst="rect">
            <a:avLst/>
          </a:prstGeom>
          <a:noFill/>
          <a:ln>
            <a:noFill/>
          </a:ln>
          <a:effectLst/>
        </p:spPr>
        <p:txBody>
          <a:bodyPr lIns="92075" tIns="46038" rIns="92075" bIns="46038" anchor="ctr"/>
          <a:lstStyle/>
          <a:p>
            <a:pPr algn="ctr">
              <a:lnSpc>
                <a:spcPct val="90000"/>
              </a:lnSpc>
              <a:defRPr/>
            </a:pPr>
            <a:r>
              <a:rPr lang="en-US" sz="3600" b="1" dirty="0">
                <a:solidFill>
                  <a:srgbClr val="006699"/>
                </a:solidFill>
                <a:latin typeface="+mj-lt"/>
                <a:ea typeface="ＭＳ Ｐゴシック" charset="0"/>
              </a:rPr>
              <a:t>GENES DE  LA PQRAD</a:t>
            </a:r>
          </a:p>
        </p:txBody>
      </p:sp>
      <p:sp>
        <p:nvSpPr>
          <p:cNvPr id="36880" name="Line 23"/>
          <p:cNvSpPr>
            <a:spLocks noChangeShapeType="1"/>
          </p:cNvSpPr>
          <p:nvPr/>
        </p:nvSpPr>
        <p:spPr bwMode="auto">
          <a:xfrm flipH="1">
            <a:off x="5580063" y="3752850"/>
            <a:ext cx="333375" cy="1241425"/>
          </a:xfrm>
          <a:prstGeom prst="line">
            <a:avLst/>
          </a:prstGeom>
          <a:noFill/>
          <a:ln w="254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s-ES"/>
          </a:p>
        </p:txBody>
      </p:sp>
      <p:pic>
        <p:nvPicPr>
          <p:cNvPr id="368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038" y="4683125"/>
            <a:ext cx="39020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2" name="18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C218764-947E-4FE8-B259-F5BDC834919D}" type="slidenum">
              <a:rPr lang="es-ES" altLang="es-ES">
                <a:solidFill>
                  <a:srgbClr val="FFFFFF"/>
                </a:solidFill>
              </a:rPr>
              <a:pPr/>
              <a:t>16</a:t>
            </a:fld>
            <a:endParaRPr lang="es-ES" altLang="es-ES">
              <a:solidFill>
                <a:srgbClr val="FFFFFF"/>
              </a:solidFill>
            </a:endParaRPr>
          </a:p>
        </p:txBody>
      </p:sp>
      <p:sp>
        <p:nvSpPr>
          <p:cNvPr id="36883" name="19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24933"/>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439738" y="676275"/>
            <a:ext cx="7761287" cy="857250"/>
          </a:xfrm>
          <a:prstGeom prst="rect">
            <a:avLst/>
          </a:prstGeom>
          <a:noFill/>
          <a:ln>
            <a:noFill/>
          </a:ln>
          <a:effectLst/>
        </p:spPr>
        <p:txBody>
          <a:bodyPr lIns="92075" tIns="46038" rIns="92075" bIns="46038" anchor="ctr"/>
          <a:lstStyle/>
          <a:p>
            <a:pPr algn="ctr">
              <a:defRPr/>
            </a:pPr>
            <a:r>
              <a:rPr lang="en-US" sz="2400" b="1" dirty="0">
                <a:solidFill>
                  <a:srgbClr val="006699"/>
                </a:solidFill>
                <a:latin typeface="+mj-lt"/>
                <a:ea typeface="ＭＳ Ｐゴシック" charset="0"/>
              </a:rPr>
              <a:t>SUPERVIVENCIA DE LOS PACIENTES CON PQRAD HASTA LA ERCT O LA MUERTE, SEGÚN GENOTIPO</a:t>
            </a:r>
          </a:p>
        </p:txBody>
      </p:sp>
      <p:pic>
        <p:nvPicPr>
          <p:cNvPr id="37891" name="Picture 7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2222500"/>
            <a:ext cx="741045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712 CuadroTexto"/>
          <p:cNvSpPr txBox="1">
            <a:spLocks noChangeArrowheads="1"/>
          </p:cNvSpPr>
          <p:nvPr/>
        </p:nvSpPr>
        <p:spPr bwMode="auto">
          <a:xfrm>
            <a:off x="4786313" y="4176713"/>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a:solidFill>
                  <a:srgbClr val="000000"/>
                </a:solidFill>
                <a:latin typeface="Arial" panose="020B0604020202020204" pitchFamily="34" charset="0"/>
                <a:ea typeface="ＭＳ Ｐゴシック" panose="020B0600070205080204" pitchFamily="34" charset="-128"/>
              </a:rPr>
              <a:t>55</a:t>
            </a:r>
          </a:p>
        </p:txBody>
      </p:sp>
      <p:sp>
        <p:nvSpPr>
          <p:cNvPr id="37893" name="714 CuadroTexto"/>
          <p:cNvSpPr txBox="1">
            <a:spLocks noChangeArrowheads="1"/>
          </p:cNvSpPr>
          <p:nvPr/>
        </p:nvSpPr>
        <p:spPr bwMode="auto">
          <a:xfrm>
            <a:off x="5292725" y="3808413"/>
            <a:ext cx="44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a:solidFill>
                  <a:srgbClr val="000000"/>
                </a:solidFill>
                <a:latin typeface="Arial" panose="020B0604020202020204" pitchFamily="34" charset="0"/>
                <a:ea typeface="ＭＳ Ｐゴシック" panose="020B0600070205080204" pitchFamily="34" charset="-128"/>
              </a:rPr>
              <a:t>67</a:t>
            </a:r>
          </a:p>
        </p:txBody>
      </p:sp>
      <p:sp>
        <p:nvSpPr>
          <p:cNvPr id="37894" name="715 CuadroTexto"/>
          <p:cNvSpPr txBox="1">
            <a:spLocks noChangeArrowheads="1"/>
          </p:cNvSpPr>
          <p:nvPr/>
        </p:nvSpPr>
        <p:spPr bwMode="auto">
          <a:xfrm>
            <a:off x="5940425" y="3267075"/>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a:solidFill>
                  <a:srgbClr val="000000"/>
                </a:solidFill>
                <a:latin typeface="Arial" panose="020B0604020202020204" pitchFamily="34" charset="0"/>
                <a:ea typeface="ＭＳ Ｐゴシック" panose="020B0600070205080204" pitchFamily="34" charset="-128"/>
              </a:rPr>
              <a:t>79</a:t>
            </a:r>
          </a:p>
        </p:txBody>
      </p:sp>
      <p:sp>
        <p:nvSpPr>
          <p:cNvPr id="37895" name="716 CuadroTexto"/>
          <p:cNvSpPr txBox="1">
            <a:spLocks noChangeArrowheads="1"/>
          </p:cNvSpPr>
          <p:nvPr/>
        </p:nvSpPr>
        <p:spPr bwMode="auto">
          <a:xfrm>
            <a:off x="179388" y="5722938"/>
            <a:ext cx="2287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i="1">
                <a:solidFill>
                  <a:srgbClr val="FFFFFF"/>
                </a:solidFill>
                <a:latin typeface="Arial" panose="020B0604020202020204" pitchFamily="34" charset="0"/>
                <a:ea typeface="ＭＳ Ｐゴシック" panose="020B0600070205080204" pitchFamily="34" charset="-128"/>
              </a:rPr>
              <a:t>Cornec le Gall 2013 </a:t>
            </a:r>
          </a:p>
        </p:txBody>
      </p:sp>
      <p:sp>
        <p:nvSpPr>
          <p:cNvPr id="37896" name="7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9A0D33-33E1-48F1-8532-C20780116BCA}" type="slidenum">
              <a:rPr lang="es-ES" altLang="es-ES">
                <a:solidFill>
                  <a:srgbClr val="FFFFFF"/>
                </a:solidFill>
              </a:rPr>
              <a:pPr/>
              <a:t>17</a:t>
            </a:fld>
            <a:endParaRPr lang="es-ES" altLang="es-ES">
              <a:solidFill>
                <a:srgbClr val="FFFFFF"/>
              </a:solidFill>
            </a:endParaRPr>
          </a:p>
        </p:txBody>
      </p:sp>
      <p:sp>
        <p:nvSpPr>
          <p:cNvPr id="37897" name="8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50791"/>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92088" y="2640013"/>
            <a:ext cx="1587500" cy="2622550"/>
            <a:chOff x="-58" y="1197"/>
            <a:chExt cx="1000" cy="2203"/>
          </a:xfrm>
        </p:grpSpPr>
        <p:grpSp>
          <p:nvGrpSpPr>
            <p:cNvPr id="38923" name="Group 5"/>
            <p:cNvGrpSpPr>
              <a:grpSpLocks/>
            </p:cNvGrpSpPr>
            <p:nvPr/>
          </p:nvGrpSpPr>
          <p:grpSpPr bwMode="auto">
            <a:xfrm>
              <a:off x="137" y="2390"/>
              <a:ext cx="597" cy="575"/>
              <a:chOff x="427" y="2390"/>
              <a:chExt cx="597" cy="575"/>
            </a:xfrm>
          </p:grpSpPr>
          <p:sp>
            <p:nvSpPr>
              <p:cNvPr id="38936" name="Oval 6"/>
              <p:cNvSpPr>
                <a:spLocks noChangeArrowheads="1"/>
              </p:cNvSpPr>
              <p:nvPr/>
            </p:nvSpPr>
            <p:spPr bwMode="auto">
              <a:xfrm>
                <a:off x="658" y="2624"/>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nvGrpSpPr>
              <p:cNvPr id="38937" name="Group 7"/>
              <p:cNvGrpSpPr>
                <a:grpSpLocks/>
              </p:cNvGrpSpPr>
              <p:nvPr/>
            </p:nvGrpSpPr>
            <p:grpSpPr bwMode="auto">
              <a:xfrm>
                <a:off x="427" y="2390"/>
                <a:ext cx="597" cy="575"/>
                <a:chOff x="5683" y="818"/>
                <a:chExt cx="597" cy="575"/>
              </a:xfrm>
            </p:grpSpPr>
            <p:sp>
              <p:nvSpPr>
                <p:cNvPr id="38939" name="Oval 8"/>
                <p:cNvSpPr>
                  <a:spLocks noChangeArrowheads="1"/>
                </p:cNvSpPr>
                <p:nvPr/>
              </p:nvSpPr>
              <p:spPr bwMode="auto">
                <a:xfrm>
                  <a:off x="5733" y="905"/>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40" name="Oval 9"/>
                <p:cNvSpPr>
                  <a:spLocks noChangeArrowheads="1"/>
                </p:cNvSpPr>
                <p:nvPr/>
              </p:nvSpPr>
              <p:spPr bwMode="auto">
                <a:xfrm>
                  <a:off x="5683" y="1093"/>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41" name="Oval 10"/>
                <p:cNvSpPr>
                  <a:spLocks noChangeArrowheads="1"/>
                </p:cNvSpPr>
                <p:nvPr/>
              </p:nvSpPr>
              <p:spPr bwMode="auto">
                <a:xfrm>
                  <a:off x="5806" y="1262"/>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42" name="Oval 11"/>
                <p:cNvSpPr>
                  <a:spLocks noChangeArrowheads="1"/>
                </p:cNvSpPr>
                <p:nvPr/>
              </p:nvSpPr>
              <p:spPr bwMode="auto">
                <a:xfrm>
                  <a:off x="5985" y="1311"/>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43" name="Oval 12"/>
                <p:cNvSpPr>
                  <a:spLocks noChangeArrowheads="1"/>
                </p:cNvSpPr>
                <p:nvPr/>
              </p:nvSpPr>
              <p:spPr bwMode="auto">
                <a:xfrm>
                  <a:off x="6145" y="1279"/>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44" name="Oval 13"/>
                <p:cNvSpPr>
                  <a:spLocks noChangeArrowheads="1"/>
                </p:cNvSpPr>
                <p:nvPr/>
              </p:nvSpPr>
              <p:spPr bwMode="auto">
                <a:xfrm>
                  <a:off x="5893" y="818"/>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45" name="Oval 14"/>
                <p:cNvSpPr>
                  <a:spLocks noChangeArrowheads="1"/>
                </p:cNvSpPr>
                <p:nvPr/>
              </p:nvSpPr>
              <p:spPr bwMode="auto">
                <a:xfrm>
                  <a:off x="6062" y="831"/>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46" name="Oval 15"/>
                <p:cNvSpPr>
                  <a:spLocks noChangeArrowheads="1"/>
                </p:cNvSpPr>
                <p:nvPr/>
              </p:nvSpPr>
              <p:spPr bwMode="auto">
                <a:xfrm>
                  <a:off x="6186" y="965"/>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47" name="Oval 16"/>
                <p:cNvSpPr>
                  <a:spLocks noChangeArrowheads="1"/>
                </p:cNvSpPr>
                <p:nvPr/>
              </p:nvSpPr>
              <p:spPr bwMode="auto">
                <a:xfrm>
                  <a:off x="6207" y="1142"/>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sp>
            <p:nvSpPr>
              <p:cNvPr id="38938" name="Oval 17"/>
              <p:cNvSpPr>
                <a:spLocks noChangeArrowheads="1"/>
              </p:cNvSpPr>
              <p:nvPr/>
            </p:nvSpPr>
            <p:spPr bwMode="auto">
              <a:xfrm>
                <a:off x="777" y="2629"/>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38924" name="Group 18"/>
            <p:cNvGrpSpPr>
              <a:grpSpLocks/>
            </p:cNvGrpSpPr>
            <p:nvPr/>
          </p:nvGrpSpPr>
          <p:grpSpPr bwMode="auto">
            <a:xfrm>
              <a:off x="137" y="1197"/>
              <a:ext cx="597" cy="575"/>
              <a:chOff x="5683" y="818"/>
              <a:chExt cx="597" cy="575"/>
            </a:xfrm>
          </p:grpSpPr>
          <p:sp>
            <p:nvSpPr>
              <p:cNvPr id="38927" name="Oval 19"/>
              <p:cNvSpPr>
                <a:spLocks noChangeArrowheads="1"/>
              </p:cNvSpPr>
              <p:nvPr/>
            </p:nvSpPr>
            <p:spPr bwMode="auto">
              <a:xfrm>
                <a:off x="5733" y="905"/>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28" name="Oval 20"/>
              <p:cNvSpPr>
                <a:spLocks noChangeArrowheads="1"/>
              </p:cNvSpPr>
              <p:nvPr/>
            </p:nvSpPr>
            <p:spPr bwMode="auto">
              <a:xfrm>
                <a:off x="5683" y="1093"/>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29" name="Oval 21"/>
              <p:cNvSpPr>
                <a:spLocks noChangeArrowheads="1"/>
              </p:cNvSpPr>
              <p:nvPr/>
            </p:nvSpPr>
            <p:spPr bwMode="auto">
              <a:xfrm>
                <a:off x="5806" y="1262"/>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30" name="Oval 22"/>
              <p:cNvSpPr>
                <a:spLocks noChangeArrowheads="1"/>
              </p:cNvSpPr>
              <p:nvPr/>
            </p:nvSpPr>
            <p:spPr bwMode="auto">
              <a:xfrm>
                <a:off x="5985" y="1311"/>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31" name="Oval 23"/>
              <p:cNvSpPr>
                <a:spLocks noChangeArrowheads="1"/>
              </p:cNvSpPr>
              <p:nvPr/>
            </p:nvSpPr>
            <p:spPr bwMode="auto">
              <a:xfrm>
                <a:off x="6145" y="1279"/>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32" name="Oval 24"/>
              <p:cNvSpPr>
                <a:spLocks noChangeArrowheads="1"/>
              </p:cNvSpPr>
              <p:nvPr/>
            </p:nvSpPr>
            <p:spPr bwMode="auto">
              <a:xfrm>
                <a:off x="5893" y="818"/>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33" name="Oval 25"/>
              <p:cNvSpPr>
                <a:spLocks noChangeArrowheads="1"/>
              </p:cNvSpPr>
              <p:nvPr/>
            </p:nvSpPr>
            <p:spPr bwMode="auto">
              <a:xfrm>
                <a:off x="6062" y="831"/>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34" name="Oval 26"/>
              <p:cNvSpPr>
                <a:spLocks noChangeArrowheads="1"/>
              </p:cNvSpPr>
              <p:nvPr/>
            </p:nvSpPr>
            <p:spPr bwMode="auto">
              <a:xfrm>
                <a:off x="6186" y="965"/>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38935" name="Oval 27"/>
              <p:cNvSpPr>
                <a:spLocks noChangeArrowheads="1"/>
              </p:cNvSpPr>
              <p:nvPr/>
            </p:nvSpPr>
            <p:spPr bwMode="auto">
              <a:xfrm>
                <a:off x="6207" y="1142"/>
                <a:ext cx="73" cy="82"/>
              </a:xfrm>
              <a:prstGeom prst="ellipse">
                <a:avLst/>
              </a:prstGeom>
              <a:solidFill>
                <a:schemeClr val="folHlink"/>
              </a:solidFill>
              <a:ln w="25400">
                <a:solidFill>
                  <a:schemeClr val="tx1"/>
                </a:solidFill>
                <a:round/>
                <a:headEnd type="none" w="sm" len="sm"/>
                <a:tailEnd type="none" w="sm" len="sm"/>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sp>
          <p:nvSpPr>
            <p:cNvPr id="41995" name="Text Box 28"/>
            <p:cNvSpPr txBox="1">
              <a:spLocks noChangeArrowheads="1"/>
            </p:cNvSpPr>
            <p:nvPr/>
          </p:nvSpPr>
          <p:spPr bwMode="auto">
            <a:xfrm>
              <a:off x="-58" y="1825"/>
              <a:ext cx="1000" cy="336"/>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s-ES" sz="2000" dirty="0">
                  <a:solidFill>
                    <a:srgbClr val="000000"/>
                  </a:solidFill>
                  <a:latin typeface="+mj-lt"/>
                </a:rPr>
                <a:t>Cilio primario</a:t>
              </a:r>
            </a:p>
          </p:txBody>
        </p:sp>
        <p:sp>
          <p:nvSpPr>
            <p:cNvPr id="41996" name="Text Box 29"/>
            <p:cNvSpPr txBox="1">
              <a:spLocks noChangeArrowheads="1"/>
            </p:cNvSpPr>
            <p:nvPr/>
          </p:nvSpPr>
          <p:spPr bwMode="auto">
            <a:xfrm>
              <a:off x="0" y="3064"/>
              <a:ext cx="796" cy="336"/>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s-ES" sz="2000" dirty="0">
                  <a:solidFill>
                    <a:srgbClr val="000000"/>
                  </a:solidFill>
                  <a:latin typeface="+mj-lt"/>
                </a:rPr>
                <a:t>Cilio móvil</a:t>
              </a:r>
            </a:p>
          </p:txBody>
        </p:sp>
      </p:grpSp>
      <p:sp>
        <p:nvSpPr>
          <p:cNvPr id="41987" name="Text Box 30"/>
          <p:cNvSpPr txBox="1">
            <a:spLocks noChangeArrowheads="1"/>
          </p:cNvSpPr>
          <p:nvPr/>
        </p:nvSpPr>
        <p:spPr bwMode="auto">
          <a:xfrm>
            <a:off x="-579438" y="360363"/>
            <a:ext cx="9540876" cy="646112"/>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s-ES" sz="3600" b="1" dirty="0">
                <a:solidFill>
                  <a:srgbClr val="006699"/>
                </a:solidFill>
                <a:latin typeface="+mj-lt"/>
              </a:rPr>
              <a:t>ES UNA CILIOPATÍA</a:t>
            </a:r>
          </a:p>
        </p:txBody>
      </p:sp>
      <p:pic>
        <p:nvPicPr>
          <p:cNvPr id="38916" name="Picture 32" descr="LUNG39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0113" y="4427538"/>
            <a:ext cx="2014537" cy="1131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7" name="Picture 33" descr="ciliumf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4088" y="2060575"/>
            <a:ext cx="5715000" cy="168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8" name="Picture 34" descr="cil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1663" y="3814763"/>
            <a:ext cx="2822575" cy="2185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9"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1413" y="1420813"/>
            <a:ext cx="2771775" cy="885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92" name="Text Box 36"/>
          <p:cNvSpPr txBox="1">
            <a:spLocks noChangeArrowheads="1"/>
          </p:cNvSpPr>
          <p:nvPr/>
        </p:nvSpPr>
        <p:spPr bwMode="auto">
          <a:xfrm>
            <a:off x="7897813" y="2311400"/>
            <a:ext cx="1096962" cy="338138"/>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s-ES" sz="1600" dirty="0" err="1">
                <a:solidFill>
                  <a:srgbClr val="000000"/>
                </a:solidFill>
                <a:latin typeface="+mj-lt"/>
              </a:rPr>
              <a:t>Cel</a:t>
            </a:r>
            <a:r>
              <a:rPr lang="es-ES" sz="1600" dirty="0">
                <a:solidFill>
                  <a:srgbClr val="000000"/>
                </a:solidFill>
                <a:latin typeface="+mj-lt"/>
              </a:rPr>
              <a:t> tubular</a:t>
            </a:r>
          </a:p>
        </p:txBody>
      </p:sp>
      <p:sp>
        <p:nvSpPr>
          <p:cNvPr id="38921" name="33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1906112-7C53-4D60-8018-DDEDEDA89D18}" type="slidenum">
              <a:rPr lang="es-ES" altLang="es-ES">
                <a:solidFill>
                  <a:srgbClr val="FFFFFF"/>
                </a:solidFill>
              </a:rPr>
              <a:pPr/>
              <a:t>18</a:t>
            </a:fld>
            <a:fld id="{FB3973D6-6E64-4421-BF07-356E94FB0253}" type="slidenum">
              <a:rPr lang="es-ES" altLang="es-ES">
                <a:solidFill>
                  <a:srgbClr val="FFFFFF"/>
                </a:solidFill>
              </a:rPr>
              <a:pPr/>
              <a:t>18</a:t>
            </a:fld>
            <a:fld id="{DA5D6D64-12EC-4504-B68E-C6979577081C}" type="slidenum">
              <a:rPr lang="es-ES" altLang="es-ES">
                <a:solidFill>
                  <a:srgbClr val="FFFFFF"/>
                </a:solidFill>
              </a:rPr>
              <a:pPr/>
              <a:t>18</a:t>
            </a:fld>
            <a:endParaRPr lang="es-ES" altLang="es-ES">
              <a:solidFill>
                <a:srgbClr val="FFFFFF"/>
              </a:solidFill>
            </a:endParaRPr>
          </a:p>
        </p:txBody>
      </p:sp>
      <p:sp>
        <p:nvSpPr>
          <p:cNvPr id="38922" name="34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ustDataLst>
      <p:tags r:id="rId1"/>
    </p:custDataLst>
  </p:cSld>
  <p:clrMapOvr>
    <a:masterClrMapping/>
  </p:clrMapOvr>
  <p:transition spd="slow" advTm="462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ChangeArrowheads="1"/>
          </p:cNvSpPr>
          <p:nvPr/>
        </p:nvSpPr>
        <p:spPr bwMode="auto">
          <a:xfrm>
            <a:off x="2916238" y="461963"/>
            <a:ext cx="3235325" cy="647700"/>
          </a:xfrm>
          <a:prstGeom prst="rect">
            <a:avLst/>
          </a:prstGeom>
          <a:noFill/>
          <a:ln>
            <a:noFill/>
          </a:ln>
          <a:effectLst/>
        </p:spPr>
        <p:txBody>
          <a:bodyPr wrap="none" lIns="92075" tIns="46038" rIns="92075" bIns="46038">
            <a:spAutoFit/>
          </a:bodyPr>
          <a:lstStyle/>
          <a:p>
            <a:pPr>
              <a:defRPr/>
            </a:pPr>
            <a:r>
              <a:rPr lang="en-US" sz="3600" b="1" dirty="0">
                <a:solidFill>
                  <a:srgbClr val="006699"/>
                </a:solidFill>
                <a:latin typeface="+mj-lt"/>
                <a:ea typeface="ＭＳ Ｐゴシック" charset="0"/>
              </a:rPr>
              <a:t>PQRAD-CLÍNICA</a:t>
            </a:r>
          </a:p>
        </p:txBody>
      </p:sp>
      <p:sp>
        <p:nvSpPr>
          <p:cNvPr id="44034" name="Rectangle 5"/>
          <p:cNvSpPr>
            <a:spLocks noChangeArrowheads="1"/>
          </p:cNvSpPr>
          <p:nvPr/>
        </p:nvSpPr>
        <p:spPr bwMode="auto">
          <a:xfrm>
            <a:off x="820738" y="3227388"/>
            <a:ext cx="1293812" cy="709612"/>
          </a:xfrm>
          <a:prstGeom prst="rect">
            <a:avLst/>
          </a:prstGeom>
          <a:noFill/>
          <a:ln>
            <a:noFill/>
          </a:ln>
        </p:spPr>
        <p:txBody>
          <a:bodyPr wrap="none" lIns="92075" tIns="46038" rIns="92075" bIns="46038">
            <a:spAutoFit/>
          </a:bodyPr>
          <a:lstStyle/>
          <a:p>
            <a:pPr>
              <a:defRPr/>
            </a:pPr>
            <a:r>
              <a:rPr lang="es-ES" sz="2000" dirty="0">
                <a:solidFill>
                  <a:srgbClr val="000000"/>
                </a:solidFill>
                <a:latin typeface="+mj-lt"/>
                <a:ea typeface="ＭＳ Ｐゴシック" charset="0"/>
              </a:rPr>
              <a:t>Hematuria</a:t>
            </a:r>
          </a:p>
          <a:p>
            <a:pPr>
              <a:defRPr/>
            </a:pPr>
            <a:r>
              <a:rPr lang="es-ES" sz="2000" dirty="0">
                <a:solidFill>
                  <a:srgbClr val="000000"/>
                </a:solidFill>
                <a:latin typeface="+mj-lt"/>
                <a:ea typeface="ＭＳ Ｐゴシック" charset="0"/>
              </a:rPr>
              <a:t>macro</a:t>
            </a:r>
          </a:p>
        </p:txBody>
      </p:sp>
      <p:sp>
        <p:nvSpPr>
          <p:cNvPr id="44036" name="Rectangle 7"/>
          <p:cNvSpPr>
            <a:spLocks noChangeArrowheads="1"/>
          </p:cNvSpPr>
          <p:nvPr/>
        </p:nvSpPr>
        <p:spPr bwMode="auto">
          <a:xfrm>
            <a:off x="4427538" y="2997200"/>
            <a:ext cx="1566862" cy="400050"/>
          </a:xfrm>
          <a:prstGeom prst="rect">
            <a:avLst/>
          </a:prstGeom>
          <a:noFill/>
          <a:ln>
            <a:noFill/>
          </a:ln>
        </p:spPr>
        <p:txBody>
          <a:bodyPr wrap="none" lIns="92075" tIns="46038" rIns="92075" bIns="46038">
            <a:spAutoFit/>
          </a:bodyPr>
          <a:lstStyle/>
          <a:p>
            <a:pPr>
              <a:defRPr/>
            </a:pPr>
            <a:r>
              <a:rPr lang="en-US" sz="2000" dirty="0">
                <a:solidFill>
                  <a:srgbClr val="000000"/>
                </a:solidFill>
                <a:latin typeface="+mj-lt"/>
                <a:ea typeface="ＭＳ Ｐゴシック" charset="0"/>
              </a:rPr>
              <a:t>Dolor lumbar</a:t>
            </a:r>
          </a:p>
        </p:txBody>
      </p:sp>
      <p:pic>
        <p:nvPicPr>
          <p:cNvPr id="2054"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1863725"/>
            <a:ext cx="14779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9"/>
          <p:cNvSpPr>
            <a:spLocks noChangeArrowheads="1"/>
          </p:cNvSpPr>
          <p:nvPr/>
        </p:nvSpPr>
        <p:spPr bwMode="auto">
          <a:xfrm>
            <a:off x="231775" y="2274888"/>
            <a:ext cx="1535113" cy="401637"/>
          </a:xfrm>
          <a:prstGeom prst="rect">
            <a:avLst/>
          </a:prstGeom>
          <a:noFill/>
          <a:ln>
            <a:noFill/>
          </a:ln>
        </p:spPr>
        <p:txBody>
          <a:bodyPr wrap="none" lIns="92075" tIns="46038" rIns="92075" bIns="46038">
            <a:spAutoFit/>
          </a:bodyPr>
          <a:lstStyle/>
          <a:p>
            <a:pPr>
              <a:defRPr/>
            </a:pPr>
            <a:r>
              <a:rPr lang="es-ES" sz="2000" dirty="0">
                <a:solidFill>
                  <a:srgbClr val="000000"/>
                </a:solidFill>
                <a:latin typeface="+mj-lt"/>
                <a:ea typeface="ＭＳ Ｐゴシック" charset="0"/>
              </a:rPr>
              <a:t>Hipertensión</a:t>
            </a:r>
          </a:p>
        </p:txBody>
      </p:sp>
      <p:sp>
        <p:nvSpPr>
          <p:cNvPr id="44039" name="Rectangle 10"/>
          <p:cNvSpPr>
            <a:spLocks noChangeArrowheads="1"/>
          </p:cNvSpPr>
          <p:nvPr/>
        </p:nvSpPr>
        <p:spPr bwMode="auto">
          <a:xfrm>
            <a:off x="3924300" y="1970088"/>
            <a:ext cx="2070100" cy="401637"/>
          </a:xfrm>
          <a:prstGeom prst="rect">
            <a:avLst/>
          </a:prstGeom>
          <a:noFill/>
          <a:ln>
            <a:noFill/>
          </a:ln>
        </p:spPr>
        <p:txBody>
          <a:bodyPr wrap="none" lIns="92075" tIns="46038" rIns="92075" bIns="46038">
            <a:spAutoFit/>
          </a:bodyPr>
          <a:lstStyle/>
          <a:p>
            <a:pPr>
              <a:defRPr/>
            </a:pPr>
            <a:r>
              <a:rPr lang="es-ES" sz="2000" dirty="0">
                <a:solidFill>
                  <a:srgbClr val="000000"/>
                </a:solidFill>
                <a:latin typeface="+mj-lt"/>
                <a:ea typeface="ＭＳ Ｐゴシック" charset="0"/>
              </a:rPr>
              <a:t>Insuficiencia renal</a:t>
            </a:r>
          </a:p>
        </p:txBody>
      </p:sp>
      <p:pic>
        <p:nvPicPr>
          <p:cNvPr id="2057" name="Picture 1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0150" y="1624013"/>
            <a:ext cx="264477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75" y="5580063"/>
            <a:ext cx="122396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Rectangle 13"/>
          <p:cNvSpPr>
            <a:spLocks noChangeArrowheads="1"/>
          </p:cNvSpPr>
          <p:nvPr/>
        </p:nvSpPr>
        <p:spPr bwMode="auto">
          <a:xfrm>
            <a:off x="217488" y="5580063"/>
            <a:ext cx="2590800" cy="708025"/>
          </a:xfrm>
          <a:prstGeom prst="rect">
            <a:avLst/>
          </a:prstGeom>
          <a:noFill/>
          <a:ln>
            <a:noFill/>
          </a:ln>
        </p:spPr>
        <p:txBody>
          <a:bodyPr lIns="92075" tIns="46038" rIns="92075" bIns="46038">
            <a:spAutoFit/>
          </a:bodyPr>
          <a:lstStyle/>
          <a:p>
            <a:pPr>
              <a:defRPr/>
            </a:pPr>
            <a:r>
              <a:rPr lang="es-ES" sz="2000" dirty="0">
                <a:solidFill>
                  <a:srgbClr val="000000"/>
                </a:solidFill>
                <a:latin typeface="+mj-lt"/>
                <a:ea typeface="ＭＳ Ｐゴシック" charset="0"/>
              </a:rPr>
              <a:t>Infecciones del tracto urinario</a:t>
            </a:r>
          </a:p>
        </p:txBody>
      </p:sp>
      <p:pic>
        <p:nvPicPr>
          <p:cNvPr id="2060" name="Picture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8663" y="3411538"/>
            <a:ext cx="1439862"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6788" y="5226050"/>
            <a:ext cx="164782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Rectangle 16"/>
          <p:cNvSpPr>
            <a:spLocks noChangeArrowheads="1"/>
          </p:cNvSpPr>
          <p:nvPr/>
        </p:nvSpPr>
        <p:spPr bwMode="auto">
          <a:xfrm>
            <a:off x="5343525" y="3905250"/>
            <a:ext cx="1425575" cy="400050"/>
          </a:xfrm>
          <a:prstGeom prst="rect">
            <a:avLst/>
          </a:prstGeom>
          <a:noFill/>
          <a:ln>
            <a:noFill/>
          </a:ln>
        </p:spPr>
        <p:txBody>
          <a:bodyPr wrap="none" lIns="92075" tIns="46038" rIns="92075" bIns="46038">
            <a:spAutoFit/>
          </a:bodyPr>
          <a:lstStyle/>
          <a:p>
            <a:pPr>
              <a:defRPr/>
            </a:pPr>
            <a:r>
              <a:rPr lang="es-ES" sz="2000" dirty="0">
                <a:solidFill>
                  <a:srgbClr val="000000"/>
                </a:solidFill>
                <a:latin typeface="+mj-lt"/>
                <a:ea typeface="ＭＳ Ｐゴシック" charset="0"/>
              </a:rPr>
              <a:t>Nefrolitiasis</a:t>
            </a:r>
          </a:p>
        </p:txBody>
      </p:sp>
      <p:sp>
        <p:nvSpPr>
          <p:cNvPr id="44046" name="Rectangle 17"/>
          <p:cNvSpPr>
            <a:spLocks noChangeArrowheads="1"/>
          </p:cNvSpPr>
          <p:nvPr/>
        </p:nvSpPr>
        <p:spPr bwMode="auto">
          <a:xfrm>
            <a:off x="4144963" y="5343525"/>
            <a:ext cx="2947987" cy="400050"/>
          </a:xfrm>
          <a:prstGeom prst="rect">
            <a:avLst/>
          </a:prstGeom>
          <a:noFill/>
          <a:ln>
            <a:noFill/>
          </a:ln>
        </p:spPr>
        <p:txBody>
          <a:bodyPr wrap="none" lIns="92075" tIns="46038" rIns="92075" bIns="46038">
            <a:spAutoFit/>
          </a:bodyPr>
          <a:lstStyle/>
          <a:p>
            <a:pPr>
              <a:defRPr/>
            </a:pPr>
            <a:r>
              <a:rPr lang="es-ES" sz="2000" dirty="0">
                <a:solidFill>
                  <a:srgbClr val="000000"/>
                </a:solidFill>
                <a:latin typeface="+mj-lt"/>
                <a:ea typeface="ＭＳ Ｐゴシック" charset="0"/>
              </a:rPr>
              <a:t>Aneurismas intracraneales</a:t>
            </a:r>
          </a:p>
        </p:txBody>
      </p:sp>
      <p:sp>
        <p:nvSpPr>
          <p:cNvPr id="2064" name="Rectangle 18"/>
          <p:cNvSpPr>
            <a:spLocks noChangeArrowheads="1"/>
          </p:cNvSpPr>
          <p:nvPr/>
        </p:nvSpPr>
        <p:spPr bwMode="auto">
          <a:xfrm>
            <a:off x="1322388" y="1900238"/>
            <a:ext cx="8350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2065" name="Rectangle 19"/>
          <p:cNvSpPr>
            <a:spLocks noChangeArrowheads="1"/>
          </p:cNvSpPr>
          <p:nvPr/>
        </p:nvSpPr>
        <p:spPr bwMode="auto">
          <a:xfrm>
            <a:off x="1450975" y="1971675"/>
            <a:ext cx="620713" cy="2428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aphicFrame>
        <p:nvGraphicFramePr>
          <p:cNvPr id="2050" name="Object 20"/>
          <p:cNvGraphicFramePr>
            <a:graphicFrameLocks/>
          </p:cNvGraphicFramePr>
          <p:nvPr/>
        </p:nvGraphicFramePr>
        <p:xfrm>
          <a:off x="2863850" y="4094163"/>
          <a:ext cx="1422400" cy="814387"/>
        </p:xfrm>
        <a:graphic>
          <a:graphicData uri="http://schemas.openxmlformats.org/presentationml/2006/ole">
            <mc:AlternateContent xmlns:mc="http://schemas.openxmlformats.org/markup-compatibility/2006">
              <mc:Choice xmlns:v="urn:schemas-microsoft-com:vml" Requires="v">
                <p:oleObj name="Documento de imagen" r:id="rId7" imgW="0" imgH="0" progId="">
                  <p:embed/>
                </p:oleObj>
              </mc:Choice>
              <mc:Fallback>
                <p:oleObj name="Documento de imagen" r:id="rId7" imgW="0" imgH="0" progId="">
                  <p:embed/>
                  <p:pic>
                    <p:nvPicPr>
                      <p:cNvPr id="2050" name="Object 2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3850" y="4094163"/>
                        <a:ext cx="1422400" cy="81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44050" name="Rectangle 21"/>
          <p:cNvSpPr>
            <a:spLocks noChangeArrowheads="1"/>
          </p:cNvSpPr>
          <p:nvPr/>
        </p:nvSpPr>
        <p:spPr bwMode="auto">
          <a:xfrm>
            <a:off x="625475" y="4249738"/>
            <a:ext cx="2022475" cy="400050"/>
          </a:xfrm>
          <a:prstGeom prst="rect">
            <a:avLst/>
          </a:prstGeom>
          <a:noFill/>
          <a:ln>
            <a:noFill/>
          </a:ln>
        </p:spPr>
        <p:txBody>
          <a:bodyPr wrap="none" lIns="92075" tIns="46038" rIns="92075" bIns="46038">
            <a:spAutoFit/>
          </a:bodyPr>
          <a:lstStyle/>
          <a:p>
            <a:pPr>
              <a:defRPr/>
            </a:pPr>
            <a:r>
              <a:rPr lang="es-ES" sz="2000" dirty="0">
                <a:solidFill>
                  <a:srgbClr val="000000"/>
                </a:solidFill>
                <a:latin typeface="+mj-lt"/>
                <a:ea typeface="ＭＳ Ｐゴシック" charset="0"/>
              </a:rPr>
              <a:t>Quistes hepáticos</a:t>
            </a:r>
          </a:p>
        </p:txBody>
      </p:sp>
      <p:pic>
        <p:nvPicPr>
          <p:cNvPr id="2067" name="Picture 3" descr="Posibles causas de hematuria o sangre en la orina | Servicio de Urología  Hospital San Rafael (Madrid)"/>
          <p:cNvPicPr>
            <a:picLocks noChangeAspect="1" noChangeArrowheads="1"/>
          </p:cNvPicPr>
          <p:nvPr/>
        </p:nvPicPr>
        <p:blipFill>
          <a:blip r:embed="rId9" cstate="print">
            <a:extLst>
              <a:ext uri="{28A0092B-C50C-407E-A947-70E740481C1C}">
                <a14:useLocalDpi xmlns:a14="http://schemas.microsoft.com/office/drawing/2010/main" val="0"/>
              </a:ext>
            </a:extLst>
          </a:blip>
          <a:srcRect l="47144" t="13623" r="8017" b="10535"/>
          <a:stretch>
            <a:fillRect/>
          </a:stretch>
        </p:blipFill>
        <p:spPr bwMode="auto">
          <a:xfrm>
            <a:off x="2293938" y="3003550"/>
            <a:ext cx="72072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 name="19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7E0604D-FE7F-4948-A205-99B69AE422BC}" type="slidenum">
              <a:rPr lang="es-ES" altLang="es-ES">
                <a:solidFill>
                  <a:srgbClr val="FFFFFF"/>
                </a:solidFill>
              </a:rPr>
              <a:pPr/>
              <a:t>19</a:t>
            </a:fld>
            <a:endParaRPr lang="es-ES" altLang="es-ES">
              <a:solidFill>
                <a:srgbClr val="FFFFFF"/>
              </a:solidFill>
            </a:endParaRPr>
          </a:p>
        </p:txBody>
      </p:sp>
      <p:sp>
        <p:nvSpPr>
          <p:cNvPr id="2069" name="20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9863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a:xfrm>
            <a:off x="457200" y="274638"/>
            <a:ext cx="8229600" cy="850106"/>
          </a:xfrm>
        </p:spPr>
        <p:txBody>
          <a:bodyPr/>
          <a:lstStyle/>
          <a:p>
            <a:r>
              <a:rPr lang="es-ES" altLang="es-ES" sz="3600" dirty="0">
                <a:solidFill>
                  <a:schemeClr val="bg1"/>
                </a:solidFill>
                <a:latin typeface="Arial" panose="020B0604020202020204" pitchFamily="34" charset="0"/>
                <a:cs typeface="Arial" panose="020B0604020202020204" pitchFamily="34" charset="0"/>
              </a:rPr>
              <a:t>INDICE</a:t>
            </a:r>
          </a:p>
        </p:txBody>
      </p:sp>
      <p:sp>
        <p:nvSpPr>
          <p:cNvPr id="23555" name="Marcador de contenido 2"/>
          <p:cNvSpPr>
            <a:spLocks noGrp="1"/>
          </p:cNvSpPr>
          <p:nvPr>
            <p:ph idx="1"/>
          </p:nvPr>
        </p:nvSpPr>
        <p:spPr>
          <a:xfrm>
            <a:off x="457200" y="1258887"/>
            <a:ext cx="8229600" cy="4525963"/>
          </a:xfrm>
        </p:spPr>
        <p:txBody>
          <a:bodyPr/>
          <a:lstStyle/>
          <a:p>
            <a:r>
              <a:rPr lang="es-ES" altLang="es-ES" sz="2800" dirty="0">
                <a:solidFill>
                  <a:schemeClr val="bg1"/>
                </a:solidFill>
              </a:rPr>
              <a:t>Introducción</a:t>
            </a:r>
          </a:p>
          <a:p>
            <a:r>
              <a:rPr lang="es-ES" altLang="es-ES" sz="2800" dirty="0" err="1">
                <a:solidFill>
                  <a:schemeClr val="bg1"/>
                </a:solidFill>
              </a:rPr>
              <a:t>Poliquistosis</a:t>
            </a:r>
            <a:r>
              <a:rPr lang="es-ES" altLang="es-ES" sz="2800" dirty="0">
                <a:solidFill>
                  <a:schemeClr val="bg1"/>
                </a:solidFill>
              </a:rPr>
              <a:t> renal autosómica dominante</a:t>
            </a:r>
          </a:p>
          <a:p>
            <a:r>
              <a:rPr lang="es-ES" altLang="es-ES" sz="2800" dirty="0">
                <a:solidFill>
                  <a:schemeClr val="bg1"/>
                </a:solidFill>
              </a:rPr>
              <a:t>Síndrome de </a:t>
            </a:r>
            <a:r>
              <a:rPr lang="es-ES" altLang="es-ES" sz="2800" dirty="0" err="1">
                <a:solidFill>
                  <a:schemeClr val="bg1"/>
                </a:solidFill>
              </a:rPr>
              <a:t>Alport</a:t>
            </a:r>
            <a:endParaRPr lang="es-ES" altLang="es-ES" sz="2800" dirty="0">
              <a:solidFill>
                <a:schemeClr val="bg1"/>
              </a:solidFill>
            </a:endParaRPr>
          </a:p>
          <a:p>
            <a:r>
              <a:rPr lang="es-ES" altLang="es-ES" sz="2800" dirty="0">
                <a:solidFill>
                  <a:schemeClr val="bg1"/>
                </a:solidFill>
              </a:rPr>
              <a:t>Esclerosis Tuberosa</a:t>
            </a:r>
          </a:p>
          <a:p>
            <a:r>
              <a:rPr lang="es-ES" altLang="es-ES" sz="2800" dirty="0" err="1">
                <a:solidFill>
                  <a:schemeClr val="bg1"/>
                </a:solidFill>
              </a:rPr>
              <a:t>Poliquistosis</a:t>
            </a:r>
            <a:r>
              <a:rPr lang="es-ES" altLang="es-ES" sz="2800" dirty="0">
                <a:solidFill>
                  <a:schemeClr val="bg1"/>
                </a:solidFill>
              </a:rPr>
              <a:t> renal autosómica recesiva</a:t>
            </a:r>
          </a:p>
          <a:p>
            <a:r>
              <a:rPr lang="es-ES" altLang="es-ES" sz="2800" dirty="0">
                <a:solidFill>
                  <a:schemeClr val="bg1"/>
                </a:solidFill>
              </a:rPr>
              <a:t>Enfermedad de </a:t>
            </a:r>
            <a:r>
              <a:rPr lang="es-ES" altLang="es-ES" sz="2800" dirty="0" err="1">
                <a:solidFill>
                  <a:schemeClr val="bg1"/>
                </a:solidFill>
              </a:rPr>
              <a:t>Fabry</a:t>
            </a:r>
            <a:endParaRPr lang="es-ES" altLang="es-ES" sz="2800" dirty="0">
              <a:solidFill>
                <a:schemeClr val="bg1"/>
              </a:solidFill>
            </a:endParaRPr>
          </a:p>
          <a:p>
            <a:r>
              <a:rPr lang="es-ES" altLang="es-ES" sz="2800" dirty="0">
                <a:solidFill>
                  <a:schemeClr val="bg1"/>
                </a:solidFill>
              </a:rPr>
              <a:t>Nefropatía intersticial autosómica dominante</a:t>
            </a:r>
          </a:p>
          <a:p>
            <a:r>
              <a:rPr lang="es-ES" altLang="es-ES" sz="2800">
                <a:solidFill>
                  <a:schemeClr val="bg1"/>
                </a:solidFill>
              </a:rPr>
              <a:t>Nefronoptisis</a:t>
            </a:r>
            <a:endParaRPr lang="es-ES" altLang="es-ES" sz="2800" dirty="0">
              <a:solidFill>
                <a:schemeClr val="bg1"/>
              </a:solidFill>
            </a:endParaRPr>
          </a:p>
        </p:txBody>
      </p:sp>
      <p:sp>
        <p:nvSpPr>
          <p:cNvPr id="23556" name="Marcador de número de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18217D1-A4ED-446D-AF16-6D57A702A3A1}" type="slidenum">
              <a:rPr lang="es-ES" altLang="es-ES">
                <a:solidFill>
                  <a:schemeClr val="bg1"/>
                </a:solidFill>
              </a:rPr>
              <a:pPr/>
              <a:t>2</a:t>
            </a:fld>
            <a:endParaRPr lang="es-ES" altLang="es-ES">
              <a:solidFill>
                <a:schemeClr val="bg1"/>
              </a:solidFill>
            </a:endParaRPr>
          </a:p>
        </p:txBody>
      </p:sp>
      <p:pic>
        <p:nvPicPr>
          <p:cNvPr id="23557" name="Picture 12" descr="S.E.N. Nefrología (@SENefrologia) |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63" y="165100"/>
            <a:ext cx="67945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133600"/>
            <a:ext cx="37274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142"/>
          <p:cNvSpPr>
            <a:spLocks noChangeArrowheads="1"/>
          </p:cNvSpPr>
          <p:nvPr/>
        </p:nvSpPr>
        <p:spPr bwMode="auto">
          <a:xfrm>
            <a:off x="4500563" y="2060575"/>
            <a:ext cx="4411662" cy="1939925"/>
          </a:xfrm>
          <a:prstGeom prst="rect">
            <a:avLst/>
          </a:prstGeom>
          <a:noFill/>
          <a:ln>
            <a:noFill/>
          </a:ln>
        </p:spPr>
        <p:txBody>
          <a:bodyPr lIns="92075" tIns="46038" rIns="92075" bIns="46038">
            <a:spAutoFit/>
          </a:bodyPr>
          <a:lstStyle/>
          <a:p>
            <a:pPr>
              <a:defRPr/>
            </a:pPr>
            <a:r>
              <a:rPr lang="es-ES" sz="2000" b="1" dirty="0">
                <a:solidFill>
                  <a:srgbClr val="000000"/>
                </a:solidFill>
                <a:latin typeface="+mj-lt"/>
                <a:ea typeface="ＭＳ Ｐゴシック" charset="0"/>
              </a:rPr>
              <a:t>ECOGRAFIA</a:t>
            </a:r>
          </a:p>
          <a:p>
            <a:pPr>
              <a:defRPr/>
            </a:pPr>
            <a:r>
              <a:rPr lang="es-ES" sz="2000" b="1" dirty="0">
                <a:solidFill>
                  <a:srgbClr val="000000"/>
                </a:solidFill>
                <a:latin typeface="+mj-lt"/>
                <a:ea typeface="ＭＳ Ｐゴシック" charset="0"/>
              </a:rPr>
              <a:t>	</a:t>
            </a:r>
          </a:p>
          <a:p>
            <a:pPr>
              <a:defRPr/>
            </a:pPr>
            <a:r>
              <a:rPr lang="es-ES" sz="2000" dirty="0">
                <a:solidFill>
                  <a:srgbClr val="000000"/>
                </a:solidFill>
                <a:latin typeface="+mj-lt"/>
                <a:ea typeface="ＭＳ Ｐゴシック" charset="0"/>
              </a:rPr>
              <a:t>95% de sensibilidad tanto para </a:t>
            </a:r>
            <a:r>
              <a:rPr lang="es-ES" sz="2000" i="1" dirty="0">
                <a:solidFill>
                  <a:srgbClr val="000000"/>
                </a:solidFill>
                <a:latin typeface="+mj-lt"/>
                <a:ea typeface="ＭＳ Ｐゴシック" charset="0"/>
              </a:rPr>
              <a:t>PKD1 </a:t>
            </a:r>
          </a:p>
          <a:p>
            <a:pPr>
              <a:defRPr/>
            </a:pPr>
            <a:r>
              <a:rPr lang="es-ES" sz="2000" dirty="0">
                <a:solidFill>
                  <a:srgbClr val="000000"/>
                </a:solidFill>
                <a:latin typeface="+mj-lt"/>
                <a:ea typeface="ＭＳ Ｐゴシック" charset="0"/>
              </a:rPr>
              <a:t>como </a:t>
            </a:r>
            <a:r>
              <a:rPr lang="es-ES" sz="2000" i="1" dirty="0">
                <a:solidFill>
                  <a:srgbClr val="000000"/>
                </a:solidFill>
                <a:latin typeface="+mj-lt"/>
                <a:ea typeface="ＭＳ Ｐゴシック" charset="0"/>
              </a:rPr>
              <a:t>PKD2</a:t>
            </a:r>
            <a:r>
              <a:rPr lang="es-ES" sz="2000" dirty="0">
                <a:solidFill>
                  <a:srgbClr val="000000"/>
                </a:solidFill>
                <a:latin typeface="+mj-lt"/>
                <a:ea typeface="ＭＳ Ｐゴシック" charset="0"/>
              </a:rPr>
              <a:t> a partir de los 20 años</a:t>
            </a:r>
            <a:endParaRPr lang="es-ES" sz="2000" b="1" dirty="0">
              <a:solidFill>
                <a:srgbClr val="000000"/>
              </a:solidFill>
              <a:latin typeface="+mj-lt"/>
              <a:ea typeface="ＭＳ Ｐゴシック" charset="0"/>
            </a:endParaRPr>
          </a:p>
          <a:p>
            <a:pPr>
              <a:defRPr/>
            </a:pPr>
            <a:endParaRPr lang="en-US" sz="2000" b="1" dirty="0">
              <a:solidFill>
                <a:srgbClr val="000000"/>
              </a:solidFill>
              <a:latin typeface="Comic Sans MS" charset="0"/>
              <a:ea typeface="ＭＳ Ｐゴシック" charset="0"/>
            </a:endParaRPr>
          </a:p>
          <a:p>
            <a:pPr>
              <a:defRPr/>
            </a:pPr>
            <a:endParaRPr lang="en-US" sz="2000" dirty="0">
              <a:solidFill>
                <a:srgbClr val="000000"/>
              </a:solidFill>
              <a:latin typeface="Comic Sans MS" charset="0"/>
              <a:ea typeface="ＭＳ Ｐゴシック" charset="0"/>
            </a:endParaRPr>
          </a:p>
        </p:txBody>
      </p:sp>
      <p:sp>
        <p:nvSpPr>
          <p:cNvPr id="45059" name="Rectangle 143"/>
          <p:cNvSpPr>
            <a:spLocks noChangeArrowheads="1"/>
          </p:cNvSpPr>
          <p:nvPr/>
        </p:nvSpPr>
        <p:spPr bwMode="auto">
          <a:xfrm>
            <a:off x="1357313" y="4965700"/>
            <a:ext cx="2838450" cy="709613"/>
          </a:xfrm>
          <a:prstGeom prst="rect">
            <a:avLst/>
          </a:prstGeom>
          <a:noFill/>
          <a:ln>
            <a:noFill/>
          </a:ln>
        </p:spPr>
        <p:txBody>
          <a:bodyPr wrap="none" lIns="92075" tIns="46038" rIns="92075" bIns="46038">
            <a:spAutoFit/>
          </a:bodyPr>
          <a:lstStyle/>
          <a:p>
            <a:pPr>
              <a:defRPr/>
            </a:pPr>
            <a:r>
              <a:rPr lang="en-US" sz="2000" b="1" dirty="0">
                <a:solidFill>
                  <a:srgbClr val="000000"/>
                </a:solidFill>
                <a:latin typeface="+mj-lt"/>
                <a:ea typeface="ＭＳ Ｐゴシック" charset="0"/>
              </a:rPr>
              <a:t>DIAGNÓSTICO GENÉTICO</a:t>
            </a:r>
          </a:p>
          <a:p>
            <a:pPr>
              <a:defRPr/>
            </a:pPr>
            <a:endParaRPr lang="en-US" sz="2000" b="1" dirty="0">
              <a:solidFill>
                <a:srgbClr val="000000"/>
              </a:solidFill>
              <a:latin typeface="Comic Sans MS" charset="0"/>
              <a:ea typeface="ＭＳ Ｐゴシック" charset="0"/>
            </a:endParaRPr>
          </a:p>
        </p:txBody>
      </p:sp>
      <p:sp>
        <p:nvSpPr>
          <p:cNvPr id="126096" name="Rectangle 144"/>
          <p:cNvSpPr>
            <a:spLocks noChangeArrowheads="1"/>
          </p:cNvSpPr>
          <p:nvPr/>
        </p:nvSpPr>
        <p:spPr bwMode="auto">
          <a:xfrm>
            <a:off x="1835150" y="620713"/>
            <a:ext cx="5607050" cy="647700"/>
          </a:xfrm>
          <a:prstGeom prst="rect">
            <a:avLst/>
          </a:prstGeom>
          <a:noFill/>
          <a:ln>
            <a:noFill/>
          </a:ln>
          <a:effectLst/>
        </p:spPr>
        <p:txBody>
          <a:bodyPr wrap="none" lIns="92075" tIns="46038" rIns="92075" bIns="46038">
            <a:spAutoFit/>
          </a:bodyPr>
          <a:lstStyle/>
          <a:p>
            <a:pPr>
              <a:defRPr/>
            </a:pPr>
            <a:r>
              <a:rPr lang="en-US" sz="3600" b="1" dirty="0">
                <a:solidFill>
                  <a:srgbClr val="006699"/>
                </a:solidFill>
                <a:latin typeface="+mj-lt"/>
                <a:ea typeface="ＭＳ Ｐゴシック" charset="0"/>
              </a:rPr>
              <a:t>DIAGNÓSTICO DE LA PQRAD</a:t>
            </a:r>
          </a:p>
        </p:txBody>
      </p:sp>
      <p:grpSp>
        <p:nvGrpSpPr>
          <p:cNvPr id="39942" name="Group 88"/>
          <p:cNvGrpSpPr>
            <a:grpSpLocks/>
          </p:cNvGrpSpPr>
          <p:nvPr/>
        </p:nvGrpSpPr>
        <p:grpSpPr bwMode="auto">
          <a:xfrm>
            <a:off x="4932363" y="4679950"/>
            <a:ext cx="3195637" cy="1030288"/>
            <a:chOff x="1275" y="3108"/>
            <a:chExt cx="2013" cy="866"/>
          </a:xfrm>
        </p:grpSpPr>
        <p:pic>
          <p:nvPicPr>
            <p:cNvPr id="39945" name="Picture 16"/>
            <p:cNvPicPr>
              <a:picLocks noChangeAspect="1" noChangeArrowheads="1"/>
            </p:cNvPicPr>
            <p:nvPr/>
          </p:nvPicPr>
          <p:blipFill>
            <a:blip r:embed="rId4">
              <a:extLst>
                <a:ext uri="{28A0092B-C50C-407E-A947-70E740481C1C}">
                  <a14:useLocalDpi xmlns:a14="http://schemas.microsoft.com/office/drawing/2010/main" val="0"/>
                </a:ext>
              </a:extLst>
            </a:blip>
            <a:srcRect t="3691" r="47156" b="52942"/>
            <a:stretch>
              <a:fillRect/>
            </a:stretch>
          </p:blipFill>
          <p:spPr bwMode="auto">
            <a:xfrm>
              <a:off x="1275" y="3108"/>
              <a:ext cx="2013" cy="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Rectangle 87"/>
            <p:cNvSpPr>
              <a:spLocks noChangeArrowheads="1"/>
            </p:cNvSpPr>
            <p:nvPr/>
          </p:nvSpPr>
          <p:spPr bwMode="auto">
            <a:xfrm>
              <a:off x="1283" y="3110"/>
              <a:ext cx="1996" cy="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a:solidFill>
                  <a:srgbClr val="000000"/>
                </a:solidFill>
                <a:ea typeface="ＭＳ Ｐゴシック" panose="020B0600070205080204" pitchFamily="34" charset="-128"/>
              </a:endParaRPr>
            </a:p>
          </p:txBody>
        </p:sp>
      </p:grpSp>
      <p:sp>
        <p:nvSpPr>
          <p:cNvPr id="39943" name="8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0DDC0AA-4FF4-40D8-B36A-FF8D683EDC1C}" type="slidenum">
              <a:rPr lang="es-ES" altLang="es-ES">
                <a:solidFill>
                  <a:srgbClr val="FFFFFF"/>
                </a:solidFill>
              </a:rPr>
              <a:pPr/>
              <a:t>20</a:t>
            </a:fld>
            <a:endParaRPr lang="es-ES" altLang="es-ES">
              <a:solidFill>
                <a:srgbClr val="FFFFFF"/>
              </a:solidFill>
            </a:endParaRPr>
          </a:p>
        </p:txBody>
      </p:sp>
      <p:sp>
        <p:nvSpPr>
          <p:cNvPr id="39944" name="9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30708"/>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4"/>
          <p:cNvSpPr txBox="1">
            <a:spLocks noChangeArrowheads="1"/>
          </p:cNvSpPr>
          <p:nvPr/>
        </p:nvSpPr>
        <p:spPr bwMode="auto">
          <a:xfrm>
            <a:off x="882650" y="260350"/>
            <a:ext cx="8261350" cy="52387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s-ES" sz="2800" b="1" dirty="0">
                <a:solidFill>
                  <a:srgbClr val="006699"/>
                </a:solidFill>
                <a:latin typeface="+mj-lt"/>
              </a:rPr>
              <a:t>INDICACIONES DIAGNÓSTICO GENÉTICO EN LA PQRAD</a:t>
            </a:r>
          </a:p>
        </p:txBody>
      </p:sp>
      <p:sp>
        <p:nvSpPr>
          <p:cNvPr id="2" name="Rectángulo 1"/>
          <p:cNvSpPr/>
          <p:nvPr/>
        </p:nvSpPr>
        <p:spPr>
          <a:xfrm>
            <a:off x="250825" y="981075"/>
            <a:ext cx="8642350" cy="4800600"/>
          </a:xfrm>
          <a:prstGeom prst="rect">
            <a:avLst/>
          </a:prstGeom>
        </p:spPr>
        <p:txBody>
          <a:bodyPr>
            <a:spAutoFit/>
          </a:bodyPr>
          <a:lstStyle/>
          <a:p>
            <a:pPr>
              <a:defRPr/>
            </a:pPr>
            <a:endParaRPr lang="es-ES_tradnl" dirty="0">
              <a:solidFill>
                <a:schemeClr val="bg1"/>
              </a:solidFill>
            </a:endParaRPr>
          </a:p>
          <a:p>
            <a:pPr>
              <a:defRPr/>
            </a:pPr>
            <a:r>
              <a:rPr lang="es-ES_tradnl" dirty="0">
                <a:solidFill>
                  <a:schemeClr val="bg1"/>
                </a:solidFill>
              </a:rPr>
              <a:t>a) </a:t>
            </a:r>
            <a:r>
              <a:rPr lang="es-ES_tradnl" dirty="0">
                <a:solidFill>
                  <a:srgbClr val="C00000"/>
                </a:solidFill>
              </a:rPr>
              <a:t>Características individuales</a:t>
            </a:r>
          </a:p>
          <a:p>
            <a:pPr>
              <a:defRPr/>
            </a:pPr>
            <a:r>
              <a:rPr lang="es-ES_tradnl" b="1" dirty="0">
                <a:solidFill>
                  <a:schemeClr val="bg1"/>
                </a:solidFill>
              </a:rPr>
              <a:t>Donante vivo potencial</a:t>
            </a:r>
            <a:r>
              <a:rPr lang="es-ES_tradnl" dirty="0">
                <a:solidFill>
                  <a:schemeClr val="bg1"/>
                </a:solidFill>
              </a:rPr>
              <a:t>: valorar cada caso de forma individualizada</a:t>
            </a:r>
          </a:p>
          <a:p>
            <a:pPr>
              <a:defRPr/>
            </a:pPr>
            <a:r>
              <a:rPr lang="es-ES_tradnl" b="1" dirty="0">
                <a:solidFill>
                  <a:schemeClr val="bg1"/>
                </a:solidFill>
              </a:rPr>
              <a:t>Pacientes sin antecedentes familiares de PQRAD</a:t>
            </a:r>
            <a:r>
              <a:rPr lang="es-ES_tradnl" dirty="0">
                <a:solidFill>
                  <a:schemeClr val="bg1"/>
                </a:solidFill>
              </a:rPr>
              <a:t>. </a:t>
            </a:r>
          </a:p>
          <a:p>
            <a:pPr marL="285750" indent="-285750">
              <a:buFontTx/>
              <a:buChar char="-"/>
              <a:defRPr/>
            </a:pPr>
            <a:r>
              <a:rPr lang="es-ES_tradnl" dirty="0">
                <a:solidFill>
                  <a:schemeClr val="bg1"/>
                </a:solidFill>
              </a:rPr>
              <a:t>Cuando los hallazgos radiológicos son atípicos </a:t>
            </a:r>
          </a:p>
          <a:p>
            <a:pPr marL="285750" indent="-285750">
              <a:buFontTx/>
              <a:buChar char="-"/>
              <a:defRPr/>
            </a:pPr>
            <a:r>
              <a:rPr lang="es-ES_tradnl" dirty="0">
                <a:solidFill>
                  <a:schemeClr val="bg1"/>
                </a:solidFill>
              </a:rPr>
              <a:t>En pacientes con una afectación muy leve.</a:t>
            </a:r>
          </a:p>
          <a:p>
            <a:pPr marL="285750" indent="-285750">
              <a:buFontTx/>
              <a:buChar char="-"/>
              <a:defRPr/>
            </a:pPr>
            <a:r>
              <a:rPr lang="es-ES_tradnl" dirty="0">
                <a:solidFill>
                  <a:schemeClr val="bg1"/>
                </a:solidFill>
              </a:rPr>
              <a:t>En pacientes con manifestaciones </a:t>
            </a:r>
            <a:r>
              <a:rPr lang="es-ES_tradnl" dirty="0" err="1">
                <a:solidFill>
                  <a:schemeClr val="bg1"/>
                </a:solidFill>
              </a:rPr>
              <a:t>extrarrenales</a:t>
            </a:r>
            <a:r>
              <a:rPr lang="es-ES_tradnl" dirty="0">
                <a:solidFill>
                  <a:schemeClr val="bg1"/>
                </a:solidFill>
              </a:rPr>
              <a:t> atípicas de PQRAD.</a:t>
            </a:r>
          </a:p>
          <a:p>
            <a:pPr marL="285750" indent="-285750">
              <a:buFontTx/>
              <a:buChar char="-"/>
              <a:defRPr/>
            </a:pPr>
            <a:r>
              <a:rPr lang="es-ES_tradnl" dirty="0">
                <a:solidFill>
                  <a:schemeClr val="bg1"/>
                </a:solidFill>
              </a:rPr>
              <a:t>Cuando se requiere una relativa información </a:t>
            </a:r>
            <a:r>
              <a:rPr lang="es-ES_tradnl" dirty="0" err="1">
                <a:solidFill>
                  <a:schemeClr val="bg1"/>
                </a:solidFill>
              </a:rPr>
              <a:t>pronóstica</a:t>
            </a:r>
            <a:endParaRPr lang="es-ES_tradnl" dirty="0">
              <a:solidFill>
                <a:schemeClr val="bg1"/>
              </a:solidFill>
            </a:endParaRPr>
          </a:p>
          <a:p>
            <a:pPr marL="285750" indent="-285750">
              <a:buFontTx/>
              <a:buChar char="-"/>
              <a:defRPr/>
            </a:pPr>
            <a:endParaRPr lang="es-ES_tradnl" dirty="0">
              <a:solidFill>
                <a:schemeClr val="bg1"/>
              </a:solidFill>
            </a:endParaRPr>
          </a:p>
          <a:p>
            <a:pPr>
              <a:defRPr/>
            </a:pPr>
            <a:r>
              <a:rPr lang="es-ES_tradnl" b="1" dirty="0">
                <a:solidFill>
                  <a:schemeClr val="bg1"/>
                </a:solidFill>
              </a:rPr>
              <a:t>Pacientes con un inicio muy precoz de la enfermedad.</a:t>
            </a:r>
          </a:p>
          <a:p>
            <a:pPr>
              <a:defRPr/>
            </a:pPr>
            <a:endParaRPr lang="es-ES_tradnl" dirty="0">
              <a:solidFill>
                <a:schemeClr val="bg1"/>
              </a:solidFill>
            </a:endParaRPr>
          </a:p>
          <a:p>
            <a:pPr>
              <a:defRPr/>
            </a:pPr>
            <a:r>
              <a:rPr lang="es-ES_tradnl" dirty="0">
                <a:solidFill>
                  <a:schemeClr val="bg1"/>
                </a:solidFill>
              </a:rPr>
              <a:t>Pacientes con o sin antecedentes familiares que desean un futuro </a:t>
            </a:r>
            <a:r>
              <a:rPr lang="es-ES_tradnl" b="1" dirty="0">
                <a:solidFill>
                  <a:schemeClr val="bg1"/>
                </a:solidFill>
              </a:rPr>
              <a:t>diagnóstico genético preimplantacional o prenatal.</a:t>
            </a:r>
          </a:p>
          <a:p>
            <a:pPr>
              <a:defRPr/>
            </a:pPr>
            <a:endParaRPr lang="es-ES_tradnl" dirty="0">
              <a:solidFill>
                <a:schemeClr val="bg1"/>
              </a:solidFill>
            </a:endParaRPr>
          </a:p>
          <a:p>
            <a:pPr>
              <a:defRPr/>
            </a:pPr>
            <a:r>
              <a:rPr lang="es-ES_tradnl" dirty="0">
                <a:solidFill>
                  <a:schemeClr val="bg1"/>
                </a:solidFill>
              </a:rPr>
              <a:t>b) </a:t>
            </a:r>
            <a:r>
              <a:rPr lang="es-ES_tradnl" dirty="0">
                <a:solidFill>
                  <a:srgbClr val="C00000"/>
                </a:solidFill>
              </a:rPr>
              <a:t>Características familiares</a:t>
            </a:r>
          </a:p>
          <a:p>
            <a:pPr>
              <a:defRPr/>
            </a:pPr>
            <a:r>
              <a:rPr lang="es-ES_tradnl" dirty="0">
                <a:solidFill>
                  <a:schemeClr val="bg1"/>
                </a:solidFill>
              </a:rPr>
              <a:t>Familias con múltiples familiares con quistes renales con patrón radiológico atípico de PQRAD, candidatos a un diagnóstico diferencial de otras enfermedades renales quísticas.</a:t>
            </a:r>
          </a:p>
        </p:txBody>
      </p:sp>
      <p:sp>
        <p:nvSpPr>
          <p:cNvPr id="40964" name="3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8B1523B-D5D8-4D6E-9BBD-1D9482F04D85}" type="slidenum">
              <a:rPr lang="es-ES" altLang="es-ES">
                <a:solidFill>
                  <a:srgbClr val="FFFFFF"/>
                </a:solidFill>
              </a:rPr>
              <a:pPr/>
              <a:t>21</a:t>
            </a:fld>
            <a:endParaRPr lang="es-ES" altLang="es-ES">
              <a:solidFill>
                <a:srgbClr val="FFFFFF"/>
              </a:solidFill>
            </a:endParaRPr>
          </a:p>
        </p:txBody>
      </p:sp>
      <p:sp>
        <p:nvSpPr>
          <p:cNvPr id="40965" name="4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138979"/>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684213" y="404813"/>
            <a:ext cx="77041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nl-NL" altLang="es-ES" sz="2800" b="1">
                <a:solidFill>
                  <a:srgbClr val="006699"/>
                </a:solidFill>
                <a:latin typeface="Arial" panose="020B0604020202020204" pitchFamily="34" charset="0"/>
                <a:ea typeface="ＭＳ Ｐゴシック" panose="020B0600070205080204" pitchFamily="34" charset="-128"/>
              </a:rPr>
              <a:t>CRECIMIENTO RENAL Y PÉRDIDA DE FUNCIÓN</a:t>
            </a:r>
            <a:endParaRPr lang="en-US" altLang="es-ES" sz="2800" b="1">
              <a:solidFill>
                <a:srgbClr val="006699"/>
              </a:solidFill>
              <a:latin typeface="Arial" panose="020B0604020202020204" pitchFamily="34" charset="0"/>
              <a:ea typeface="ＭＳ Ｐゴシック" panose="020B0600070205080204" pitchFamily="34" charset="-128"/>
            </a:endParaRPr>
          </a:p>
        </p:txBody>
      </p:sp>
      <p:sp>
        <p:nvSpPr>
          <p:cNvPr id="41987" name="Tekstboks 3"/>
          <p:cNvSpPr txBox="1">
            <a:spLocks noChangeArrowheads="1"/>
          </p:cNvSpPr>
          <p:nvPr/>
        </p:nvSpPr>
        <p:spPr bwMode="auto">
          <a:xfrm>
            <a:off x="5435600" y="5229225"/>
            <a:ext cx="3708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cs typeface="Arial" panose="020B0604020202020204" pitchFamily="34" charset="0"/>
              </a:defRPr>
            </a:lvl1pPr>
            <a:lvl2pPr marL="742950" indent="-285750" defTabSz="457200">
              <a:defRPr>
                <a:solidFill>
                  <a:schemeClr val="tx1"/>
                </a:solidFill>
                <a:latin typeface="Calibri" panose="020F0502020204030204" pitchFamily="34" charset="0"/>
                <a:cs typeface="Arial" panose="020B0604020202020204" pitchFamily="34" charset="0"/>
              </a:defRPr>
            </a:lvl2pPr>
            <a:lvl3pPr marL="1143000" indent="-228600" defTabSz="457200">
              <a:defRPr>
                <a:solidFill>
                  <a:schemeClr val="tx1"/>
                </a:solidFill>
                <a:latin typeface="Calibri" panose="020F0502020204030204" pitchFamily="34" charset="0"/>
                <a:cs typeface="Arial" panose="020B0604020202020204" pitchFamily="34" charset="0"/>
              </a:defRPr>
            </a:lvl3pPr>
            <a:lvl4pPr marL="1600200" indent="-228600" defTabSz="457200">
              <a:defRPr>
                <a:solidFill>
                  <a:schemeClr val="tx1"/>
                </a:solidFill>
                <a:latin typeface="Calibri" panose="020F0502020204030204" pitchFamily="34" charset="0"/>
                <a:cs typeface="Arial" panose="020B0604020202020204" pitchFamily="34" charset="0"/>
              </a:defRPr>
            </a:lvl4pPr>
            <a:lvl5pPr marL="2057400" indent="-228600" defTabSz="4572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r>
              <a:rPr lang="da-DK" altLang="es-ES" sz="1100">
                <a:latin typeface="Arial" panose="020B0604020202020204" pitchFamily="34" charset="0"/>
                <a:ea typeface="ＭＳ Ｐゴシック" panose="020B0600070205080204" pitchFamily="34" charset="-128"/>
              </a:rPr>
              <a:t>Modified from Grantham et al </a:t>
            </a:r>
            <a:r>
              <a:rPr lang="en-US" altLang="es-ES" sz="1100">
                <a:latin typeface="Arial" panose="020B0604020202020204" pitchFamily="34" charset="0"/>
                <a:ea typeface="ＭＳ Ｐゴシック" panose="020B0600070205080204" pitchFamily="34" charset="-128"/>
              </a:rPr>
              <a:t>Nature Reviews Nephrology 2011 </a:t>
            </a:r>
          </a:p>
        </p:txBody>
      </p:sp>
      <p:pic>
        <p:nvPicPr>
          <p:cNvPr id="41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13" y="1916113"/>
            <a:ext cx="7978775"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4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8DAEADB-8200-4DFD-91AA-29E68F7F9D70}" type="slidenum">
              <a:rPr lang="es-ES" altLang="es-ES">
                <a:solidFill>
                  <a:srgbClr val="FFFFFF"/>
                </a:solidFill>
              </a:rPr>
              <a:pPr/>
              <a:t>22</a:t>
            </a:fld>
            <a:endParaRPr lang="es-ES" altLang="es-ES">
              <a:solidFill>
                <a:srgbClr val="FFFFFF"/>
              </a:solidFill>
            </a:endParaRPr>
          </a:p>
        </p:txBody>
      </p:sp>
      <p:sp>
        <p:nvSpPr>
          <p:cNvPr id="41990" name="5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26964"/>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Título"/>
          <p:cNvSpPr>
            <a:spLocks noGrp="1"/>
          </p:cNvSpPr>
          <p:nvPr>
            <p:ph type="title"/>
          </p:nvPr>
        </p:nvSpPr>
        <p:spPr>
          <a:xfrm>
            <a:off x="179388" y="317500"/>
            <a:ext cx="8229600" cy="857250"/>
          </a:xfrm>
        </p:spPr>
        <p:txBody>
          <a:bodyPr/>
          <a:lstStyle/>
          <a:p>
            <a:r>
              <a:rPr lang="es-ES" altLang="es-ES" sz="3600" b="1">
                <a:solidFill>
                  <a:srgbClr val="006699"/>
                </a:solidFill>
              </a:rPr>
              <a:t>TRATAMIENTO ESPECÍFICO</a:t>
            </a:r>
          </a:p>
        </p:txBody>
      </p:sp>
      <p:pic>
        <p:nvPicPr>
          <p:cNvPr id="43011"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9388" y="1343025"/>
            <a:ext cx="1060450" cy="735013"/>
          </a:xfrm>
        </p:spPr>
      </p:pic>
      <p:pic>
        <p:nvPicPr>
          <p:cNvPr id="43012" name="Imagen 1"/>
          <p:cNvPicPr>
            <a:picLocks noChangeAspect="1" noChangeArrowheads="1"/>
          </p:cNvPicPr>
          <p:nvPr/>
        </p:nvPicPr>
        <p:blipFill>
          <a:blip r:embed="rId4">
            <a:extLst>
              <a:ext uri="{28A0092B-C50C-407E-A947-70E740481C1C}">
                <a14:useLocalDpi xmlns:a14="http://schemas.microsoft.com/office/drawing/2010/main" val="0"/>
              </a:ext>
            </a:extLst>
          </a:blip>
          <a:srcRect l="7939" t="21246" r="27863" b="10625"/>
          <a:stretch>
            <a:fillRect/>
          </a:stretch>
        </p:blipFill>
        <p:spPr bwMode="auto">
          <a:xfrm>
            <a:off x="1377950" y="2443163"/>
            <a:ext cx="61468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7 Rectángulo"/>
          <p:cNvSpPr>
            <a:spLocks noChangeArrowheads="1"/>
          </p:cNvSpPr>
          <p:nvPr/>
        </p:nvSpPr>
        <p:spPr bwMode="auto">
          <a:xfrm>
            <a:off x="250825" y="5589588"/>
            <a:ext cx="4572000" cy="646112"/>
          </a:xfrm>
          <a:prstGeom prst="rect">
            <a:avLst/>
          </a:prstGeom>
          <a:noFill/>
          <a:ln>
            <a:noFill/>
          </a:ln>
        </p:spPr>
        <p:txBody>
          <a:bodyPr>
            <a:spAutoFit/>
          </a:bodyPr>
          <a:lstStyle/>
          <a:p>
            <a:pPr>
              <a:defRPr/>
            </a:pPr>
            <a:r>
              <a:rPr lang="es-ES_tradnl" dirty="0">
                <a:solidFill>
                  <a:srgbClr val="000000"/>
                </a:solidFill>
                <a:latin typeface="+mj-lt"/>
                <a:ea typeface="ＭＳ Ｐゴシック" charset="0"/>
                <a:cs typeface="Arial" charset="0"/>
              </a:rPr>
              <a:t>↓ </a:t>
            </a:r>
            <a:r>
              <a:rPr lang="es-ES_tradnl" dirty="0" err="1">
                <a:solidFill>
                  <a:srgbClr val="000000"/>
                </a:solidFill>
                <a:latin typeface="+mj-lt"/>
                <a:ea typeface="ＭＳ Ｐゴシック" charset="0"/>
                <a:cs typeface="Arial" charset="0"/>
              </a:rPr>
              <a:t>Vol</a:t>
            </a:r>
            <a:r>
              <a:rPr lang="es-ES_tradnl" dirty="0">
                <a:solidFill>
                  <a:srgbClr val="000000"/>
                </a:solidFill>
                <a:latin typeface="+mj-lt"/>
                <a:ea typeface="ＭＳ Ｐゴシック" charset="0"/>
                <a:cs typeface="Arial" charset="0"/>
              </a:rPr>
              <a:t> 12 meses por efecto </a:t>
            </a:r>
            <a:r>
              <a:rPr lang="es-ES_tradnl" dirty="0" err="1">
                <a:solidFill>
                  <a:srgbClr val="000000"/>
                </a:solidFill>
                <a:latin typeface="+mj-lt"/>
                <a:ea typeface="ＭＳ Ｐゴシック" charset="0"/>
                <a:cs typeface="Arial" charset="0"/>
              </a:rPr>
              <a:t>antisecretor</a:t>
            </a:r>
            <a:endParaRPr lang="es-ES_tradnl" dirty="0">
              <a:solidFill>
                <a:srgbClr val="000000"/>
              </a:solidFill>
              <a:latin typeface="+mj-lt"/>
              <a:ea typeface="ＭＳ Ｐゴシック" charset="0"/>
              <a:cs typeface="Arial" charset="0"/>
            </a:endParaRPr>
          </a:p>
          <a:p>
            <a:pPr>
              <a:defRPr/>
            </a:pPr>
            <a:r>
              <a:rPr lang="es-ES_tradnl" dirty="0">
                <a:solidFill>
                  <a:srgbClr val="000000"/>
                </a:solidFill>
                <a:latin typeface="+mj-lt"/>
                <a:ea typeface="ＭＳ Ｐゴシック" charset="0"/>
                <a:cs typeface="Arial" charset="0"/>
              </a:rPr>
              <a:t>↓  </a:t>
            </a:r>
            <a:r>
              <a:rPr lang="es-ES_tradnl" dirty="0" err="1">
                <a:solidFill>
                  <a:srgbClr val="000000"/>
                </a:solidFill>
                <a:latin typeface="+mj-lt"/>
                <a:ea typeface="ＭＳ Ｐゴシック" charset="0"/>
                <a:cs typeface="Arial" charset="0"/>
              </a:rPr>
              <a:t>Vol</a:t>
            </a:r>
            <a:r>
              <a:rPr lang="es-ES_tradnl" dirty="0">
                <a:solidFill>
                  <a:srgbClr val="000000"/>
                </a:solidFill>
                <a:latin typeface="+mj-lt"/>
                <a:ea typeface="ＭＳ Ｐゴシック" charset="0"/>
                <a:cs typeface="Arial" charset="0"/>
              </a:rPr>
              <a:t> 12-36 meses por efecto </a:t>
            </a:r>
            <a:r>
              <a:rPr lang="es-ES_tradnl" dirty="0" err="1">
                <a:solidFill>
                  <a:srgbClr val="000000"/>
                </a:solidFill>
                <a:latin typeface="+mj-lt"/>
                <a:ea typeface="ＭＳ Ｐゴシック" charset="0"/>
                <a:cs typeface="Arial" charset="0"/>
              </a:rPr>
              <a:t>antiproliferativo</a:t>
            </a:r>
            <a:endParaRPr lang="ca-ES" dirty="0">
              <a:solidFill>
                <a:srgbClr val="000000"/>
              </a:solidFill>
              <a:latin typeface="+mj-lt"/>
              <a:ea typeface="ＭＳ Ｐゴシック" charset="0"/>
            </a:endParaRPr>
          </a:p>
        </p:txBody>
      </p:sp>
      <p:sp>
        <p:nvSpPr>
          <p:cNvPr id="43014" name="3 CuadroTexto"/>
          <p:cNvSpPr txBox="1">
            <a:spLocks noChangeArrowheads="1"/>
          </p:cNvSpPr>
          <p:nvPr/>
        </p:nvSpPr>
        <p:spPr bwMode="auto">
          <a:xfrm>
            <a:off x="6230938" y="5689600"/>
            <a:ext cx="2678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_tradnl" altLang="es-ES" i="1">
                <a:solidFill>
                  <a:srgbClr val="FFFFFF"/>
                </a:solidFill>
                <a:ea typeface="ＭＳ Ｐゴシック" panose="020B0600070205080204" pitchFamily="34" charset="-128"/>
              </a:rPr>
              <a:t>Torres VE et al, NEJM 2012</a:t>
            </a:r>
          </a:p>
        </p:txBody>
      </p:sp>
      <p:sp>
        <p:nvSpPr>
          <p:cNvPr id="43015" name="9 CuadroTexto"/>
          <p:cNvSpPr txBox="1">
            <a:spLocks noChangeArrowheads="1"/>
          </p:cNvSpPr>
          <p:nvPr/>
        </p:nvSpPr>
        <p:spPr bwMode="auto">
          <a:xfrm>
            <a:off x="1403350" y="1431925"/>
            <a:ext cx="6759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b="1">
                <a:solidFill>
                  <a:srgbClr val="000000"/>
                </a:solidFill>
                <a:latin typeface="Arial" panose="020B0604020202020204" pitchFamily="34" charset="0"/>
                <a:ea typeface="ＭＳ Ｐゴシック" panose="020B0600070205080204" pitchFamily="34" charset="-128"/>
              </a:rPr>
              <a:t>Tolvaptan</a:t>
            </a:r>
            <a:r>
              <a:rPr lang="es-ES" altLang="es-ES">
                <a:solidFill>
                  <a:srgbClr val="000000"/>
                </a:solidFill>
                <a:latin typeface="Arial" panose="020B0604020202020204" pitchFamily="34" charset="0"/>
                <a:ea typeface="ＭＳ Ｐゴシック" panose="020B0600070205080204" pitchFamily="34" charset="-128"/>
              </a:rPr>
              <a:t>: antagonista del receptor de la vasopresina</a:t>
            </a:r>
          </a:p>
          <a:p>
            <a:pPr eaLnBrk="1" hangingPunct="1"/>
            <a:r>
              <a:rPr lang="es-ES" altLang="es-ES">
                <a:solidFill>
                  <a:srgbClr val="C00000"/>
                </a:solidFill>
                <a:latin typeface="Arial" panose="020B0604020202020204" pitchFamily="34" charset="0"/>
                <a:ea typeface="ＭＳ Ｐゴシック" panose="020B0600070205080204" pitchFamily="34" charset="-128"/>
              </a:rPr>
              <a:t>SOLO PARA RÁPIDOS PROGRESADORES </a:t>
            </a:r>
            <a:r>
              <a:rPr lang="es-ES" altLang="es-ES">
                <a:solidFill>
                  <a:srgbClr val="000000"/>
                </a:solidFill>
                <a:latin typeface="Arial" panose="020B0604020202020204" pitchFamily="34" charset="0"/>
                <a:ea typeface="ＭＳ Ｐゴシック" panose="020B0600070205080204" pitchFamily="34" charset="-128"/>
              </a:rPr>
              <a:t>&lt;55 años y FG&gt;30</a:t>
            </a:r>
          </a:p>
        </p:txBody>
      </p:sp>
    </p:spTree>
  </p:cSld>
  <p:clrMapOvr>
    <a:masterClrMapping/>
  </p:clrMapOvr>
  <p:transition spd="slow" advTm="86809"/>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3 CuadroTexto"/>
          <p:cNvSpPr txBox="1">
            <a:spLocks noChangeArrowheads="1"/>
          </p:cNvSpPr>
          <p:nvPr/>
        </p:nvSpPr>
        <p:spPr bwMode="auto">
          <a:xfrm>
            <a:off x="6084888" y="5300663"/>
            <a:ext cx="1847850" cy="277812"/>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_tradnl" sz="1200" i="1" dirty="0">
                <a:latin typeface="+mj-lt"/>
                <a:cs typeface="Arial" charset="0"/>
              </a:rPr>
              <a:t>Torres VE et al, NEJM 2012</a:t>
            </a:r>
          </a:p>
        </p:txBody>
      </p:sp>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557338"/>
            <a:ext cx="3671888"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13 CuadroTexto"/>
          <p:cNvSpPr txBox="1">
            <a:spLocks noChangeArrowheads="1"/>
          </p:cNvSpPr>
          <p:nvPr/>
        </p:nvSpPr>
        <p:spPr bwMode="auto">
          <a:xfrm>
            <a:off x="4067175" y="1773238"/>
            <a:ext cx="4537075" cy="2308225"/>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_tradnl" sz="1800" u="sng" dirty="0">
                <a:solidFill>
                  <a:srgbClr val="000000"/>
                </a:solidFill>
                <a:latin typeface="+mj-lt"/>
                <a:cs typeface="Arial" charset="0"/>
              </a:rPr>
              <a:t>Deterioro de la función renal</a:t>
            </a:r>
            <a:r>
              <a:rPr lang="es-ES_tradnl" sz="1800" dirty="0">
                <a:solidFill>
                  <a:srgbClr val="000000"/>
                </a:solidFill>
                <a:latin typeface="+mj-lt"/>
                <a:cs typeface="Arial" charset="0"/>
              </a:rPr>
              <a:t>: (P &lt; 0.001) </a:t>
            </a:r>
          </a:p>
          <a:p>
            <a:pPr eaLnBrk="1" hangingPunct="1">
              <a:defRPr/>
            </a:pPr>
            <a:r>
              <a:rPr lang="es-ES_tradnl" sz="1800" dirty="0">
                <a:solidFill>
                  <a:srgbClr val="000000"/>
                </a:solidFill>
                <a:latin typeface="+mj-lt"/>
                <a:cs typeface="Arial" charset="0"/>
              </a:rPr>
              <a:t>	</a:t>
            </a:r>
            <a:r>
              <a:rPr lang="es-ES_tradnl" sz="1800" dirty="0" err="1">
                <a:solidFill>
                  <a:srgbClr val="000000"/>
                </a:solidFill>
                <a:latin typeface="+mj-lt"/>
                <a:cs typeface="Arial" charset="0"/>
              </a:rPr>
              <a:t>Tolvaptán</a:t>
            </a:r>
            <a:r>
              <a:rPr lang="es-ES_tradnl" sz="1800" dirty="0">
                <a:solidFill>
                  <a:srgbClr val="000000"/>
                </a:solidFill>
                <a:latin typeface="+mj-lt"/>
                <a:cs typeface="Arial" charset="0"/>
              </a:rPr>
              <a:t>  -2.61 mg/ml/año</a:t>
            </a:r>
          </a:p>
          <a:p>
            <a:pPr eaLnBrk="1" hangingPunct="1">
              <a:defRPr/>
            </a:pPr>
            <a:r>
              <a:rPr lang="es-ES_tradnl" sz="1800" dirty="0">
                <a:solidFill>
                  <a:srgbClr val="000000"/>
                </a:solidFill>
                <a:latin typeface="+mj-lt"/>
                <a:cs typeface="Arial" charset="0"/>
              </a:rPr>
              <a:t>	Placebo     -3,81 mg/ml/año</a:t>
            </a:r>
          </a:p>
          <a:p>
            <a:pPr eaLnBrk="1" hangingPunct="1">
              <a:defRPr/>
            </a:pPr>
            <a:r>
              <a:rPr lang="es-ES_tradnl" sz="1800" dirty="0">
                <a:solidFill>
                  <a:srgbClr val="000000"/>
                </a:solidFill>
                <a:latin typeface="+mj-lt"/>
                <a:cs typeface="Arial" charset="0"/>
              </a:rPr>
              <a:t>	</a:t>
            </a:r>
          </a:p>
          <a:p>
            <a:pPr eaLnBrk="1" hangingPunct="1">
              <a:defRPr/>
            </a:pPr>
            <a:r>
              <a:rPr lang="es-ES_tradnl" sz="1800" dirty="0">
                <a:solidFill>
                  <a:srgbClr val="000000"/>
                </a:solidFill>
                <a:latin typeface="+mj-lt"/>
                <a:cs typeface="Arial" charset="0"/>
              </a:rPr>
              <a:t>Mayor efecto en:</a:t>
            </a:r>
          </a:p>
          <a:p>
            <a:pPr eaLnBrk="1" hangingPunct="1">
              <a:defRPr/>
            </a:pPr>
            <a:r>
              <a:rPr lang="es-ES_tradnl" sz="1800" dirty="0">
                <a:solidFill>
                  <a:srgbClr val="000000"/>
                </a:solidFill>
                <a:latin typeface="+mj-lt"/>
                <a:cs typeface="Arial" charset="0"/>
              </a:rPr>
              <a:t>	&gt;35 años</a:t>
            </a:r>
          </a:p>
          <a:p>
            <a:pPr eaLnBrk="1" hangingPunct="1">
              <a:defRPr/>
            </a:pPr>
            <a:r>
              <a:rPr lang="es-ES_tradnl" sz="1800" dirty="0">
                <a:solidFill>
                  <a:srgbClr val="000000"/>
                </a:solidFill>
                <a:latin typeface="+mj-lt"/>
                <a:cs typeface="Arial" charset="0"/>
              </a:rPr>
              <a:t>	HTA</a:t>
            </a:r>
          </a:p>
          <a:p>
            <a:pPr eaLnBrk="1" hangingPunct="1">
              <a:defRPr/>
            </a:pPr>
            <a:r>
              <a:rPr lang="es-ES_tradnl" sz="1800" dirty="0">
                <a:solidFill>
                  <a:srgbClr val="000000"/>
                </a:solidFill>
                <a:latin typeface="+mj-lt"/>
                <a:cs typeface="Arial" charset="0"/>
              </a:rPr>
              <a:t>	Volumen renal &gt;1500cc</a:t>
            </a:r>
          </a:p>
        </p:txBody>
      </p:sp>
      <p:graphicFrame>
        <p:nvGraphicFramePr>
          <p:cNvPr id="5" name="4 Tabla"/>
          <p:cNvGraphicFramePr>
            <a:graphicFrameLocks noGrp="1"/>
          </p:cNvGraphicFramePr>
          <p:nvPr/>
        </p:nvGraphicFramePr>
        <p:xfrm>
          <a:off x="390525" y="4814888"/>
          <a:ext cx="6697663" cy="971550"/>
        </p:xfrm>
        <a:graphic>
          <a:graphicData uri="http://schemas.openxmlformats.org/drawingml/2006/table">
            <a:tbl>
              <a:tblPr/>
              <a:tblGrid>
                <a:gridCol w="4536505">
                  <a:extLst>
                    <a:ext uri="{9D8B030D-6E8A-4147-A177-3AD203B41FA5}">
                      <a16:colId xmlns:a16="http://schemas.microsoft.com/office/drawing/2014/main" val="20000"/>
                    </a:ext>
                  </a:extLst>
                </a:gridCol>
                <a:gridCol w="2161158">
                  <a:extLst>
                    <a:ext uri="{9D8B030D-6E8A-4147-A177-3AD203B41FA5}">
                      <a16:colId xmlns:a16="http://schemas.microsoft.com/office/drawing/2014/main" val="20001"/>
                    </a:ext>
                  </a:extLst>
                </a:gridCol>
              </a:tblGrid>
              <a:tr h="485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500" b="0" i="0" u="none" strike="noStrike" cap="none" normalizeH="0" baseline="0" dirty="0">
                          <a:ln>
                            <a:noFill/>
                          </a:ln>
                          <a:solidFill>
                            <a:schemeClr val="bg1"/>
                          </a:solidFill>
                          <a:effectLst/>
                          <a:latin typeface="+mj-lt"/>
                          <a:ea typeface="ＭＳ Ｐゴシック" charset="0"/>
                          <a:cs typeface="Arial" charset="0"/>
                        </a:rPr>
                        <a:t>Hipertensión (</a:t>
                      </a:r>
                      <a:r>
                        <a:rPr kumimoji="0" lang="es-ES_tradnl" sz="1500" b="0" i="0" u="none" strike="noStrike" cap="none" normalizeH="0" baseline="0" dirty="0" err="1">
                          <a:ln>
                            <a:noFill/>
                          </a:ln>
                          <a:solidFill>
                            <a:schemeClr val="bg1"/>
                          </a:solidFill>
                          <a:effectLst/>
                          <a:latin typeface="+mj-lt"/>
                          <a:ea typeface="ＭＳ Ｐゴシック" charset="0"/>
                          <a:cs typeface="Arial" charset="0"/>
                        </a:rPr>
                        <a:t>Tolvaptán</a:t>
                      </a:r>
                      <a:r>
                        <a:rPr kumimoji="0" lang="es-ES_tradnl" sz="1500" b="0" i="0" u="none" strike="noStrike" cap="none" normalizeH="0" baseline="0" dirty="0">
                          <a:ln>
                            <a:noFill/>
                          </a:ln>
                          <a:solidFill>
                            <a:schemeClr val="bg1"/>
                          </a:solidFill>
                          <a:effectLst/>
                          <a:latin typeface="+mj-lt"/>
                          <a:ea typeface="ＭＳ Ｐゴシック" charset="0"/>
                          <a:cs typeface="Arial" charset="0"/>
                        </a:rPr>
                        <a:t>/Placebo)</a:t>
                      </a:r>
                    </a:p>
                  </a:txBody>
                  <a:tcPr marL="91453" marR="91453" marT="34271" marB="34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1B6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500" b="1" i="0" u="none" strike="noStrike" cap="none" normalizeH="0" baseline="0">
                          <a:ln>
                            <a:noFill/>
                          </a:ln>
                          <a:solidFill>
                            <a:schemeClr val="bg1"/>
                          </a:solidFill>
                          <a:effectLst/>
                          <a:latin typeface="+mj-lt"/>
                          <a:ea typeface="ＭＳ Ｐゴシック" charset="0"/>
                          <a:cs typeface="Arial" charset="0"/>
                        </a:rPr>
                        <a:t> </a:t>
                      </a:r>
                      <a:r>
                        <a:rPr kumimoji="0" lang="es-ES_tradnl" sz="1500" b="0" i="0" u="none" strike="noStrike" cap="none" normalizeH="0" baseline="0">
                          <a:ln>
                            <a:noFill/>
                          </a:ln>
                          <a:solidFill>
                            <a:schemeClr val="bg1"/>
                          </a:solidFill>
                          <a:effectLst/>
                          <a:latin typeface="+mj-lt"/>
                          <a:ea typeface="ＭＳ Ｐゴシック" charset="0"/>
                          <a:cs typeface="Arial" charset="0"/>
                        </a:rPr>
                        <a:t>P = 0.42</a:t>
                      </a:r>
                    </a:p>
                  </a:txBody>
                  <a:tcPr marL="91453" marR="91453" marT="34271" marB="34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1B6FF"/>
                    </a:solidFill>
                  </a:tcPr>
                </a:tc>
                <a:extLst>
                  <a:ext uri="{0D108BD9-81ED-4DB2-BD59-A6C34878D82A}">
                    <a16:rowId xmlns:a16="http://schemas.microsoft.com/office/drawing/2014/main" val="10000"/>
                  </a:ext>
                </a:extLst>
              </a:tr>
              <a:tr h="485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500" b="0" i="0" u="none" strike="noStrike" cap="none" normalizeH="0" baseline="0" dirty="0">
                          <a:ln>
                            <a:noFill/>
                          </a:ln>
                          <a:solidFill>
                            <a:schemeClr val="bg1"/>
                          </a:solidFill>
                          <a:effectLst/>
                          <a:latin typeface="+mj-lt"/>
                          <a:ea typeface="ＭＳ Ｐゴシック" charset="0"/>
                          <a:cs typeface="Arial" charset="0"/>
                        </a:rPr>
                        <a:t>Albuminuria (</a:t>
                      </a:r>
                      <a:r>
                        <a:rPr kumimoji="0" lang="es-ES_tradnl" sz="1500" b="0" i="0" u="none" strike="noStrike" cap="none" normalizeH="0" baseline="0" dirty="0" err="1">
                          <a:ln>
                            <a:noFill/>
                          </a:ln>
                          <a:solidFill>
                            <a:schemeClr val="bg1"/>
                          </a:solidFill>
                          <a:effectLst/>
                          <a:latin typeface="+mj-lt"/>
                          <a:ea typeface="ＭＳ Ｐゴシック" charset="0"/>
                          <a:cs typeface="Arial" charset="0"/>
                        </a:rPr>
                        <a:t>Tolvaptán</a:t>
                      </a:r>
                      <a:r>
                        <a:rPr kumimoji="0" lang="es-ES_tradnl" sz="1500" b="0" i="0" u="none" strike="noStrike" cap="none" normalizeH="0" baseline="0" dirty="0">
                          <a:ln>
                            <a:noFill/>
                          </a:ln>
                          <a:solidFill>
                            <a:schemeClr val="bg1"/>
                          </a:solidFill>
                          <a:effectLst/>
                          <a:latin typeface="+mj-lt"/>
                          <a:ea typeface="ＭＳ Ｐゴシック" charset="0"/>
                          <a:cs typeface="Arial" charset="0"/>
                        </a:rPr>
                        <a:t>/Placebo)</a:t>
                      </a:r>
                    </a:p>
                  </a:txBody>
                  <a:tcPr marL="91453" marR="91453" marT="34271" marB="34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1B6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_tradnl" sz="1500" b="0" i="0" u="none" strike="noStrike" cap="none" normalizeH="0" baseline="0" dirty="0">
                          <a:ln>
                            <a:noFill/>
                          </a:ln>
                          <a:solidFill>
                            <a:schemeClr val="bg1"/>
                          </a:solidFill>
                          <a:effectLst/>
                          <a:latin typeface="+mj-lt"/>
                          <a:ea typeface="ＭＳ Ｐゴシック" charset="0"/>
                          <a:cs typeface="Arial" charset="0"/>
                        </a:rPr>
                        <a:t> P = 0.74</a:t>
                      </a:r>
                    </a:p>
                  </a:txBody>
                  <a:tcPr marL="91453" marR="91453" marT="34271" marB="3427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1B6FF"/>
                    </a:solidFill>
                  </a:tcPr>
                </a:tc>
                <a:extLst>
                  <a:ext uri="{0D108BD9-81ED-4DB2-BD59-A6C34878D82A}">
                    <a16:rowId xmlns:a16="http://schemas.microsoft.com/office/drawing/2014/main" val="10001"/>
                  </a:ext>
                </a:extLst>
              </a:tr>
            </a:tbl>
          </a:graphicData>
        </a:graphic>
      </p:graphicFrame>
      <p:grpSp>
        <p:nvGrpSpPr>
          <p:cNvPr id="2" name="5 Grupo"/>
          <p:cNvGrpSpPr>
            <a:grpSpLocks/>
          </p:cNvGrpSpPr>
          <p:nvPr/>
        </p:nvGrpSpPr>
        <p:grpSpPr bwMode="auto">
          <a:xfrm>
            <a:off x="7292975" y="4716463"/>
            <a:ext cx="1657350" cy="1069975"/>
            <a:chOff x="7307511" y="4869160"/>
            <a:chExt cx="1657350" cy="1427400"/>
          </a:xfrm>
        </p:grpSpPr>
        <p:sp>
          <p:nvSpPr>
            <p:cNvPr id="44053" name="Text Box 19"/>
            <p:cNvSpPr txBox="1">
              <a:spLocks noChangeArrowheads="1"/>
            </p:cNvSpPr>
            <p:nvPr/>
          </p:nvSpPr>
          <p:spPr bwMode="auto">
            <a:xfrm>
              <a:off x="7307511" y="4869160"/>
              <a:ext cx="1476375" cy="7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sz="1600">
                  <a:solidFill>
                    <a:srgbClr val="000000"/>
                  </a:solidFill>
                  <a:latin typeface="Arial" panose="020B0604020202020204" pitchFamily="34" charset="0"/>
                  <a:ea typeface="ＭＳ Ｐゴシック" panose="020B0600070205080204" pitchFamily="34" charset="-128"/>
                </a:rPr>
                <a:t>Casi todos HTA basal</a:t>
              </a:r>
            </a:p>
          </p:txBody>
        </p:sp>
        <p:sp>
          <p:nvSpPr>
            <p:cNvPr id="44054" name="Text Box 20"/>
            <p:cNvSpPr txBox="1">
              <a:spLocks noChangeArrowheads="1"/>
            </p:cNvSpPr>
            <p:nvPr/>
          </p:nvSpPr>
          <p:spPr bwMode="auto">
            <a:xfrm>
              <a:off x="7307511" y="5516860"/>
              <a:ext cx="1657350" cy="7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sz="1600">
                  <a:solidFill>
                    <a:srgbClr val="000000"/>
                  </a:solidFill>
                  <a:latin typeface="Arial" panose="020B0604020202020204" pitchFamily="34" charset="0"/>
                  <a:ea typeface="ＭＳ Ｐゴシック" panose="020B0600070205080204" pitchFamily="34" charset="-128"/>
                </a:rPr>
                <a:t>Enf no proteinurica</a:t>
              </a:r>
            </a:p>
          </p:txBody>
        </p:sp>
      </p:grpSp>
      <p:sp>
        <p:nvSpPr>
          <p:cNvPr id="44049" name="8 CuadroTexto"/>
          <p:cNvSpPr txBox="1">
            <a:spLocks noChangeArrowheads="1"/>
          </p:cNvSpPr>
          <p:nvPr/>
        </p:nvSpPr>
        <p:spPr bwMode="auto">
          <a:xfrm>
            <a:off x="7104063" y="3267075"/>
            <a:ext cx="1017587" cy="338138"/>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sz="1600" b="1">
                <a:solidFill>
                  <a:srgbClr val="FF0000"/>
                </a:solidFill>
                <a:latin typeface="Arial" panose="020B0604020202020204" pitchFamily="34" charset="0"/>
                <a:ea typeface="ＭＳ Ｐゴシック" panose="020B0600070205080204" pitchFamily="34" charset="-128"/>
              </a:rPr>
              <a:t>1 ml/año</a:t>
            </a:r>
          </a:p>
        </p:txBody>
      </p:sp>
      <p:sp>
        <p:nvSpPr>
          <p:cNvPr id="44050" name="1 Título"/>
          <p:cNvSpPr txBox="1">
            <a:spLocks noChangeArrowheads="1"/>
          </p:cNvSpPr>
          <p:nvPr/>
        </p:nvSpPr>
        <p:spPr bwMode="auto">
          <a:xfrm>
            <a:off x="179388" y="3175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s-ES" altLang="es-ES" sz="3600" b="1">
                <a:solidFill>
                  <a:srgbClr val="006699"/>
                </a:solidFill>
              </a:rPr>
              <a:t>TRATAMIENTO ESPECÍFICO</a:t>
            </a:r>
          </a:p>
        </p:txBody>
      </p:sp>
      <p:sp>
        <p:nvSpPr>
          <p:cNvPr id="44051" name="CuadroTexto 2"/>
          <p:cNvSpPr txBox="1">
            <a:spLocks noChangeArrowheads="1"/>
          </p:cNvSpPr>
          <p:nvPr/>
        </p:nvSpPr>
        <p:spPr bwMode="auto">
          <a:xfrm>
            <a:off x="1042988" y="5949950"/>
            <a:ext cx="3529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_tradnl" altLang="es-ES">
                <a:solidFill>
                  <a:schemeClr val="bg1"/>
                </a:solidFill>
              </a:rPr>
              <a:t>OTROS TRATAMIENTOS EN ESTUDIO</a:t>
            </a:r>
          </a:p>
        </p:txBody>
      </p:sp>
      <p:sp>
        <p:nvSpPr>
          <p:cNvPr id="44052" name="11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CFF3DF-F55F-4F38-8EE4-BE37E9F2213E}" type="slidenum">
              <a:rPr lang="es-ES" altLang="es-ES">
                <a:solidFill>
                  <a:srgbClr val="FFFFFF"/>
                </a:solidFill>
              </a:rPr>
              <a:pPr/>
              <a:t>24</a:t>
            </a:fld>
            <a:endParaRPr lang="es-ES" altLang="es-ES">
              <a:solidFill>
                <a:srgbClr val="FFFFFF"/>
              </a:solidFill>
            </a:endParaRPr>
          </a:p>
        </p:txBody>
      </p:sp>
    </p:spTree>
    <p:custDataLst>
      <p:tags r:id="rId1"/>
    </p:custDataLst>
  </p:cSld>
  <p:clrMapOvr>
    <a:masterClrMapping/>
  </p:clrMapOvr>
  <p:transition spd="slow" advTm="364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txBox="1">
            <a:spLocks noChangeArrowheads="1"/>
          </p:cNvSpPr>
          <p:nvPr/>
        </p:nvSpPr>
        <p:spPr>
          <a:xfrm>
            <a:off x="611188" y="2901950"/>
            <a:ext cx="7772400" cy="1103313"/>
          </a:xfrm>
          <a:prstGeom prst="rect">
            <a:avLst/>
          </a:prstGeom>
        </p:spPr>
        <p:txBody>
          <a:bodyPr/>
          <a:lstStyle/>
          <a:p>
            <a:pPr algn="ctr">
              <a:defRPr/>
            </a:pPr>
            <a:r>
              <a:rPr lang="es-ES" sz="4800" b="1" kern="0" dirty="0" err="1">
                <a:solidFill>
                  <a:srgbClr val="006699"/>
                </a:solidFill>
                <a:latin typeface="+mj-lt"/>
                <a:ea typeface="ＭＳ Ｐゴシック" charset="0"/>
                <a:cs typeface="ＭＳ Ｐゴシック" charset="0"/>
              </a:rPr>
              <a:t>Sd</a:t>
            </a:r>
            <a:r>
              <a:rPr lang="es-ES" sz="4800" b="1" kern="0" dirty="0">
                <a:solidFill>
                  <a:srgbClr val="006699"/>
                </a:solidFill>
                <a:latin typeface="+mj-lt"/>
                <a:ea typeface="ＭＳ Ｐゴシック" charset="0"/>
                <a:cs typeface="ＭＳ Ｐゴシック" charset="0"/>
              </a:rPr>
              <a:t> DE ALPORT</a:t>
            </a:r>
          </a:p>
        </p:txBody>
      </p:sp>
      <p:sp>
        <p:nvSpPr>
          <p:cNvPr id="45059" name="2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CB7F5AD-7B71-4767-8DFB-3D48203174D5}" type="slidenum">
              <a:rPr lang="es-ES" altLang="es-ES">
                <a:solidFill>
                  <a:srgbClr val="FFFFFF"/>
                </a:solidFill>
              </a:rPr>
              <a:pPr/>
              <a:t>25</a:t>
            </a:fld>
            <a:endParaRPr lang="es-ES" altLang="es-ES">
              <a:solidFill>
                <a:srgbClr val="FFFFFF"/>
              </a:solidFill>
            </a:endParaRPr>
          </a:p>
        </p:txBody>
      </p:sp>
      <p:sp>
        <p:nvSpPr>
          <p:cNvPr id="45060" name="3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67089"/>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Marcador de pie de página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
        <p:nvSpPr>
          <p:cNvPr id="46083" name="Marcador de número de diapositiva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74F26A4-B64D-4B32-9DA7-76FA3F17D7D2}" type="slidenum">
              <a:rPr lang="es-ES" altLang="es-ES">
                <a:solidFill>
                  <a:srgbClr val="FFFFFF"/>
                </a:solidFill>
              </a:rPr>
              <a:pPr/>
              <a:t>26</a:t>
            </a:fld>
            <a:endParaRPr lang="es-ES" altLang="es-ES">
              <a:solidFill>
                <a:srgbClr val="FFFFFF"/>
              </a:solidFill>
            </a:endParaRPr>
          </a:p>
        </p:txBody>
      </p:sp>
      <p:pic>
        <p:nvPicPr>
          <p:cNvPr id="46084" name="Imagen 3"/>
          <p:cNvPicPr>
            <a:picLocks noChangeAspect="1" noChangeArrowheads="1"/>
          </p:cNvPicPr>
          <p:nvPr/>
        </p:nvPicPr>
        <p:blipFill>
          <a:blip r:embed="rId3">
            <a:extLst>
              <a:ext uri="{28A0092B-C50C-407E-A947-70E740481C1C}">
                <a14:useLocalDpi xmlns:a14="http://schemas.microsoft.com/office/drawing/2010/main" val="0"/>
              </a:ext>
            </a:extLst>
          </a:blip>
          <a:srcRect b="31392"/>
          <a:stretch>
            <a:fillRect/>
          </a:stretch>
        </p:blipFill>
        <p:spPr bwMode="auto">
          <a:xfrm>
            <a:off x="-1588" y="1570038"/>
            <a:ext cx="9105901"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CuadroTexto 4"/>
          <p:cNvSpPr txBox="1">
            <a:spLocks noChangeArrowheads="1"/>
          </p:cNvSpPr>
          <p:nvPr/>
        </p:nvSpPr>
        <p:spPr bwMode="auto">
          <a:xfrm>
            <a:off x="6553200" y="5657850"/>
            <a:ext cx="1987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_tradnl" altLang="es-ES">
                <a:solidFill>
                  <a:schemeClr val="bg1"/>
                </a:solidFill>
              </a:rPr>
              <a:t>EL MÁS CONOCIDO</a:t>
            </a:r>
          </a:p>
        </p:txBody>
      </p:sp>
      <p:sp>
        <p:nvSpPr>
          <p:cNvPr id="46086" name="CuadroTexto 5"/>
          <p:cNvSpPr txBox="1">
            <a:spLocks noChangeArrowheads="1"/>
          </p:cNvSpPr>
          <p:nvPr/>
        </p:nvSpPr>
        <p:spPr bwMode="auto">
          <a:xfrm>
            <a:off x="3708400" y="5657850"/>
            <a:ext cx="2312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_tradnl" altLang="es-ES">
                <a:solidFill>
                  <a:schemeClr val="bg1"/>
                </a:solidFill>
              </a:rPr>
              <a:t>EL MENOS FRECUENTE</a:t>
            </a:r>
          </a:p>
        </p:txBody>
      </p:sp>
      <p:sp>
        <p:nvSpPr>
          <p:cNvPr id="46087" name="CuadroTexto 6"/>
          <p:cNvSpPr txBox="1">
            <a:spLocks noChangeArrowheads="1"/>
          </p:cNvSpPr>
          <p:nvPr/>
        </p:nvSpPr>
        <p:spPr bwMode="auto">
          <a:xfrm>
            <a:off x="330200" y="5657850"/>
            <a:ext cx="311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_tradnl" altLang="es-ES">
                <a:solidFill>
                  <a:schemeClr val="bg1"/>
                </a:solidFill>
              </a:rPr>
              <a:t>EL MÁS INFRADIAGNOSTICADO</a:t>
            </a:r>
          </a:p>
        </p:txBody>
      </p:sp>
      <p:sp>
        <p:nvSpPr>
          <p:cNvPr id="46088" name="Rectangle 2"/>
          <p:cNvSpPr txBox="1">
            <a:spLocks noChangeArrowheads="1"/>
          </p:cNvSpPr>
          <p:nvPr/>
        </p:nvSpPr>
        <p:spPr bwMode="auto">
          <a:xfrm>
            <a:off x="900113" y="293688"/>
            <a:ext cx="7272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ES_tradnl" altLang="es-ES" sz="3600" b="1">
                <a:solidFill>
                  <a:srgbClr val="006699"/>
                </a:solidFill>
                <a:latin typeface="Arial" panose="020B0604020202020204" pitchFamily="34" charset="0"/>
              </a:rPr>
              <a:t>PATRONES DE HERENCIA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23"/>
          <p:cNvSpPr txBox="1">
            <a:spLocks noChangeArrowheads="1"/>
          </p:cNvSpPr>
          <p:nvPr/>
        </p:nvSpPr>
        <p:spPr bwMode="auto">
          <a:xfrm>
            <a:off x="558800" y="419100"/>
            <a:ext cx="7705725" cy="585788"/>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s-ES" sz="3200" b="1" dirty="0">
                <a:solidFill>
                  <a:srgbClr val="006699"/>
                </a:solidFill>
                <a:latin typeface="+mj-lt"/>
              </a:rPr>
              <a:t>CLÍNICA DEL SÍNDROME DE ALPORT (SA)</a:t>
            </a:r>
          </a:p>
        </p:txBody>
      </p:sp>
      <p:pic>
        <p:nvPicPr>
          <p:cNvPr id="47107"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525" y="2293938"/>
            <a:ext cx="25209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26"/>
          <p:cNvSpPr txBox="1">
            <a:spLocks noChangeArrowheads="1"/>
          </p:cNvSpPr>
          <p:nvPr/>
        </p:nvSpPr>
        <p:spPr bwMode="auto">
          <a:xfrm>
            <a:off x="5867400" y="1935163"/>
            <a:ext cx="1381125" cy="40005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2000" b="1" dirty="0">
                <a:solidFill>
                  <a:srgbClr val="336699"/>
                </a:solidFill>
                <a:latin typeface="+mj-lt"/>
              </a:rPr>
              <a:t>Proteinuria</a:t>
            </a:r>
            <a:endParaRPr lang="ca-ES" sz="2000" b="1" dirty="0">
              <a:solidFill>
                <a:srgbClr val="336699"/>
              </a:solidFill>
              <a:latin typeface="+mj-lt"/>
            </a:endParaRPr>
          </a:p>
        </p:txBody>
      </p:sp>
      <p:sp>
        <p:nvSpPr>
          <p:cNvPr id="65540" name="Text Box 27"/>
          <p:cNvSpPr txBox="1">
            <a:spLocks noChangeArrowheads="1"/>
          </p:cNvSpPr>
          <p:nvPr/>
        </p:nvSpPr>
        <p:spPr bwMode="auto">
          <a:xfrm>
            <a:off x="5367338" y="2547938"/>
            <a:ext cx="2654300" cy="101600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s-ES" sz="2000" b="1" dirty="0">
                <a:solidFill>
                  <a:srgbClr val="336699"/>
                </a:solidFill>
                <a:latin typeface="+mj-lt"/>
              </a:rPr>
              <a:t>Insuficiencia Renal </a:t>
            </a:r>
          </a:p>
          <a:p>
            <a:pPr algn="ctr" eaLnBrk="1" hangingPunct="1">
              <a:defRPr/>
            </a:pPr>
            <a:r>
              <a:rPr lang="es-ES" sz="2000" b="1" dirty="0">
                <a:solidFill>
                  <a:srgbClr val="336699"/>
                </a:solidFill>
                <a:latin typeface="+mj-lt"/>
              </a:rPr>
              <a:t>Crónica Terminal (IRCT)</a:t>
            </a:r>
          </a:p>
          <a:p>
            <a:pPr algn="ctr" eaLnBrk="1" hangingPunct="1">
              <a:defRPr/>
            </a:pPr>
            <a:r>
              <a:rPr lang="es-ES" sz="2000" b="1" dirty="0">
                <a:solidFill>
                  <a:srgbClr val="336699"/>
                </a:solidFill>
                <a:latin typeface="+mj-lt"/>
              </a:rPr>
              <a:t>20-30 años</a:t>
            </a:r>
          </a:p>
        </p:txBody>
      </p:sp>
      <p:sp>
        <p:nvSpPr>
          <p:cNvPr id="65541" name="Text Box 28"/>
          <p:cNvSpPr txBox="1">
            <a:spLocks noChangeArrowheads="1"/>
          </p:cNvSpPr>
          <p:nvPr/>
        </p:nvSpPr>
        <p:spPr bwMode="auto">
          <a:xfrm>
            <a:off x="1320800" y="1901825"/>
            <a:ext cx="1316038" cy="40005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2000" b="1" dirty="0">
                <a:solidFill>
                  <a:srgbClr val="336699"/>
                </a:solidFill>
                <a:latin typeface="+mj-lt"/>
              </a:rPr>
              <a:t>Hematuria</a:t>
            </a:r>
            <a:endParaRPr lang="ca-ES" sz="2000" b="1" dirty="0">
              <a:solidFill>
                <a:srgbClr val="336699"/>
              </a:solidFill>
              <a:latin typeface="+mj-lt"/>
            </a:endParaRPr>
          </a:p>
        </p:txBody>
      </p:sp>
      <p:grpSp>
        <p:nvGrpSpPr>
          <p:cNvPr id="2" name="Group 29"/>
          <p:cNvGrpSpPr>
            <a:grpSpLocks/>
          </p:cNvGrpSpPr>
          <p:nvPr/>
        </p:nvGrpSpPr>
        <p:grpSpPr bwMode="auto">
          <a:xfrm>
            <a:off x="4427538" y="3927475"/>
            <a:ext cx="4433887" cy="2308225"/>
            <a:chOff x="2789" y="2281"/>
            <a:chExt cx="2793" cy="1939"/>
          </a:xfrm>
        </p:grpSpPr>
        <p:sp>
          <p:nvSpPr>
            <p:cNvPr id="65549" name="Text Box 30"/>
            <p:cNvSpPr txBox="1">
              <a:spLocks noChangeArrowheads="1"/>
            </p:cNvSpPr>
            <p:nvPr/>
          </p:nvSpPr>
          <p:spPr bwMode="auto">
            <a:xfrm>
              <a:off x="3263" y="2281"/>
              <a:ext cx="1549" cy="336"/>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2000" b="1" dirty="0">
                  <a:solidFill>
                    <a:srgbClr val="336699"/>
                  </a:solidFill>
                  <a:latin typeface="+mj-lt"/>
                </a:rPr>
                <a:t>Alteraciones oculares</a:t>
              </a:r>
              <a:endParaRPr lang="ca-ES" sz="2000" b="1" dirty="0">
                <a:solidFill>
                  <a:srgbClr val="336699"/>
                </a:solidFill>
                <a:latin typeface="+mj-lt"/>
              </a:endParaRPr>
            </a:p>
          </p:txBody>
        </p:sp>
        <p:grpSp>
          <p:nvGrpSpPr>
            <p:cNvPr id="47121" name="Group 31"/>
            <p:cNvGrpSpPr>
              <a:grpSpLocks/>
            </p:cNvGrpSpPr>
            <p:nvPr/>
          </p:nvGrpSpPr>
          <p:grpSpPr bwMode="auto">
            <a:xfrm>
              <a:off x="2789" y="2583"/>
              <a:ext cx="2793" cy="1637"/>
              <a:chOff x="2789" y="2637"/>
              <a:chExt cx="2793" cy="1637"/>
            </a:xfrm>
          </p:grpSpPr>
          <p:pic>
            <p:nvPicPr>
              <p:cNvPr id="47122" name="Picture 32" descr="ull sense 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 y="2637"/>
                <a:ext cx="2347" cy="144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23" name="Line 33"/>
              <p:cNvSpPr>
                <a:spLocks noChangeShapeType="1"/>
              </p:cNvSpPr>
              <p:nvPr/>
            </p:nvSpPr>
            <p:spPr bwMode="auto">
              <a:xfrm flipH="1" flipV="1">
                <a:off x="3125" y="3085"/>
                <a:ext cx="38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7124" name="Line 34"/>
              <p:cNvSpPr>
                <a:spLocks noChangeShapeType="1"/>
              </p:cNvSpPr>
              <p:nvPr/>
            </p:nvSpPr>
            <p:spPr bwMode="auto">
              <a:xfrm flipH="1" flipV="1">
                <a:off x="3863" y="3847"/>
                <a:ext cx="144"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7125" name="Text Box 35"/>
              <p:cNvSpPr txBox="1">
                <a:spLocks noChangeArrowheads="1"/>
              </p:cNvSpPr>
              <p:nvPr/>
            </p:nvSpPr>
            <p:spPr bwMode="auto">
              <a:xfrm>
                <a:off x="4505" y="3933"/>
                <a:ext cx="769"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sz="1000" b="1">
                    <a:solidFill>
                      <a:srgbClr val="000000"/>
                    </a:solidFill>
                    <a:latin typeface="Arial" panose="020B0604020202020204" pitchFamily="34" charset="0"/>
                    <a:ea typeface="ＭＳ Ｐゴシック" panose="020B0600070205080204" pitchFamily="34" charset="-128"/>
                  </a:rPr>
                  <a:t>cámara posterior</a:t>
                </a:r>
                <a:endParaRPr lang="ca-ES" altLang="es-ES" sz="1000" b="1">
                  <a:solidFill>
                    <a:srgbClr val="000000"/>
                  </a:solidFill>
                  <a:latin typeface="Arial" panose="020B0604020202020204" pitchFamily="34" charset="0"/>
                  <a:ea typeface="ＭＳ Ｐゴシック" panose="020B0600070205080204" pitchFamily="34" charset="-128"/>
                </a:endParaRPr>
              </a:p>
            </p:txBody>
          </p:sp>
          <p:sp>
            <p:nvSpPr>
              <p:cNvPr id="47126" name="Line 36"/>
              <p:cNvSpPr>
                <a:spLocks noChangeShapeType="1"/>
              </p:cNvSpPr>
              <p:nvPr/>
            </p:nvSpPr>
            <p:spPr bwMode="auto">
              <a:xfrm>
                <a:off x="4481" y="3553"/>
                <a:ext cx="24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7127" name="Line 37"/>
              <p:cNvSpPr>
                <a:spLocks noChangeShapeType="1"/>
              </p:cNvSpPr>
              <p:nvPr/>
            </p:nvSpPr>
            <p:spPr bwMode="auto">
              <a:xfrm flipH="1" flipV="1">
                <a:off x="4469" y="3241"/>
                <a:ext cx="38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7128" name="Text Box 38"/>
              <p:cNvSpPr txBox="1">
                <a:spLocks noChangeArrowheads="1"/>
              </p:cNvSpPr>
              <p:nvPr/>
            </p:nvSpPr>
            <p:spPr bwMode="auto">
              <a:xfrm>
                <a:off x="4817" y="2993"/>
                <a:ext cx="380" cy="207"/>
              </a:xfrm>
              <a:prstGeom prst="rect">
                <a:avLst/>
              </a:prstGeom>
              <a:solidFill>
                <a:schemeClr val="tx1"/>
              </a:solidFill>
              <a:ln w="28575">
                <a:solidFill>
                  <a:srgbClr val="CC3300"/>
                </a:solidFill>
                <a:miter lim="800000"/>
                <a:headEnd/>
                <a:tailEnd/>
              </a:ln>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sz="1000" b="1">
                    <a:solidFill>
                      <a:srgbClr val="000000"/>
                    </a:solidFill>
                    <a:latin typeface="Arial" panose="020B0604020202020204" pitchFamily="34" charset="0"/>
                    <a:ea typeface="ＭＳ Ｐゴシック" panose="020B0600070205080204" pitchFamily="34" charset="-128"/>
                  </a:rPr>
                  <a:t>córnea</a:t>
                </a:r>
                <a:endParaRPr lang="ca-ES" altLang="es-ES" sz="1000" b="1">
                  <a:solidFill>
                    <a:srgbClr val="000000"/>
                  </a:solidFill>
                  <a:latin typeface="Arial" panose="020B0604020202020204" pitchFamily="34" charset="0"/>
                  <a:ea typeface="ＭＳ Ｐゴシック" panose="020B0600070205080204" pitchFamily="34" charset="-128"/>
                </a:endParaRPr>
              </a:p>
            </p:txBody>
          </p:sp>
          <p:sp>
            <p:nvSpPr>
              <p:cNvPr id="47129" name="Line 39"/>
              <p:cNvSpPr>
                <a:spLocks noChangeShapeType="1"/>
              </p:cNvSpPr>
              <p:nvPr/>
            </p:nvSpPr>
            <p:spPr bwMode="auto">
              <a:xfrm flipH="1">
                <a:off x="4673" y="3073"/>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7130" name="Line 40"/>
              <p:cNvSpPr>
                <a:spLocks noChangeShapeType="1"/>
              </p:cNvSpPr>
              <p:nvPr/>
            </p:nvSpPr>
            <p:spPr bwMode="auto">
              <a:xfrm flipV="1">
                <a:off x="4625" y="2929"/>
                <a:ext cx="144"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7131" name="Text Box 41"/>
              <p:cNvSpPr txBox="1">
                <a:spLocks noChangeArrowheads="1"/>
              </p:cNvSpPr>
              <p:nvPr/>
            </p:nvSpPr>
            <p:spPr bwMode="auto">
              <a:xfrm>
                <a:off x="4721" y="2757"/>
                <a:ext cx="719" cy="2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sz="1000" b="1">
                    <a:solidFill>
                      <a:srgbClr val="000000"/>
                    </a:solidFill>
                    <a:latin typeface="Arial" panose="020B0604020202020204" pitchFamily="34" charset="0"/>
                    <a:ea typeface="ＭＳ Ｐゴシック" panose="020B0600070205080204" pitchFamily="34" charset="-128"/>
                  </a:rPr>
                  <a:t>cámara anterior</a:t>
                </a:r>
                <a:endParaRPr lang="ca-ES" altLang="es-ES" sz="1000" b="1">
                  <a:solidFill>
                    <a:srgbClr val="000000"/>
                  </a:solidFill>
                  <a:latin typeface="Arial" panose="020B0604020202020204" pitchFamily="34" charset="0"/>
                  <a:ea typeface="ＭＳ Ｐゴシック" panose="020B0600070205080204" pitchFamily="34" charset="-128"/>
                </a:endParaRPr>
              </a:p>
            </p:txBody>
          </p:sp>
          <p:sp>
            <p:nvSpPr>
              <p:cNvPr id="47132" name="Text Box 42"/>
              <p:cNvSpPr txBox="1">
                <a:spLocks noChangeArrowheads="1"/>
              </p:cNvSpPr>
              <p:nvPr/>
            </p:nvSpPr>
            <p:spPr bwMode="auto">
              <a:xfrm>
                <a:off x="4829" y="3311"/>
                <a:ext cx="753" cy="207"/>
              </a:xfrm>
              <a:prstGeom prst="rect">
                <a:avLst/>
              </a:prstGeom>
              <a:solidFill>
                <a:schemeClr val="tx1"/>
              </a:solidFill>
              <a:ln w="28575">
                <a:solidFill>
                  <a:srgbClr val="CC3300"/>
                </a:solidFill>
                <a:miter lim="800000"/>
                <a:headEnd/>
                <a:tailEnd/>
              </a:ln>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sz="1000" b="1">
                    <a:solidFill>
                      <a:srgbClr val="000000"/>
                    </a:solidFill>
                    <a:latin typeface="Arial" panose="020B0604020202020204" pitchFamily="34" charset="0"/>
                    <a:ea typeface="ＭＳ Ｐゴシック" panose="020B0600070205080204" pitchFamily="34" charset="-128"/>
                  </a:rPr>
                  <a:t>lente = cristalino</a:t>
                </a:r>
                <a:endParaRPr lang="ca-ES" altLang="es-ES" sz="1000" b="1">
                  <a:solidFill>
                    <a:srgbClr val="000000"/>
                  </a:solidFill>
                  <a:latin typeface="Arial" panose="020B0604020202020204" pitchFamily="34" charset="0"/>
                  <a:ea typeface="ＭＳ Ｐゴシック" panose="020B0600070205080204" pitchFamily="34" charset="-128"/>
                </a:endParaRPr>
              </a:p>
            </p:txBody>
          </p:sp>
          <p:sp>
            <p:nvSpPr>
              <p:cNvPr id="47133" name="Text Box 43"/>
              <p:cNvSpPr txBox="1">
                <a:spLocks noChangeArrowheads="1"/>
              </p:cNvSpPr>
              <p:nvPr/>
            </p:nvSpPr>
            <p:spPr bwMode="auto">
              <a:xfrm>
                <a:off x="3827" y="4067"/>
                <a:ext cx="335" cy="207"/>
              </a:xfrm>
              <a:prstGeom prst="rect">
                <a:avLst/>
              </a:prstGeom>
              <a:solidFill>
                <a:schemeClr val="tx1"/>
              </a:solidFill>
              <a:ln w="28575">
                <a:solidFill>
                  <a:srgbClr val="CC3300"/>
                </a:solidFill>
                <a:miter lim="800000"/>
                <a:headEnd/>
                <a:tailEnd/>
              </a:ln>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sz="1000" b="1">
                    <a:solidFill>
                      <a:srgbClr val="000000"/>
                    </a:solidFill>
                    <a:latin typeface="Arial" panose="020B0604020202020204" pitchFamily="34" charset="0"/>
                    <a:ea typeface="ＭＳ Ｐゴシック" panose="020B0600070205080204" pitchFamily="34" charset="-128"/>
                  </a:rPr>
                  <a:t>retina</a:t>
                </a:r>
                <a:endParaRPr lang="ca-ES" altLang="es-ES" sz="1000" b="1">
                  <a:solidFill>
                    <a:srgbClr val="000000"/>
                  </a:solidFill>
                  <a:latin typeface="Arial" panose="020B0604020202020204" pitchFamily="34" charset="0"/>
                  <a:ea typeface="ＭＳ Ｐゴシック" panose="020B0600070205080204" pitchFamily="34" charset="-128"/>
                </a:endParaRPr>
              </a:p>
            </p:txBody>
          </p:sp>
          <p:sp>
            <p:nvSpPr>
              <p:cNvPr id="47134" name="Text Box 44"/>
              <p:cNvSpPr txBox="1">
                <a:spLocks noChangeArrowheads="1"/>
              </p:cNvSpPr>
              <p:nvPr/>
            </p:nvSpPr>
            <p:spPr bwMode="auto">
              <a:xfrm>
                <a:off x="2789" y="2969"/>
                <a:ext cx="393" cy="207"/>
              </a:xfrm>
              <a:prstGeom prst="rect">
                <a:avLst/>
              </a:prstGeom>
              <a:solidFill>
                <a:schemeClr val="tx1"/>
              </a:solidFill>
              <a:ln w="28575">
                <a:solidFill>
                  <a:srgbClr val="CC3300"/>
                </a:solidFill>
                <a:miter lim="800000"/>
                <a:headEnd/>
                <a:tailEnd/>
              </a:ln>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sz="1000" b="1">
                    <a:solidFill>
                      <a:srgbClr val="000000"/>
                    </a:solidFill>
                    <a:latin typeface="Arial" panose="020B0604020202020204" pitchFamily="34" charset="0"/>
                    <a:ea typeface="ＭＳ Ｐゴシック" panose="020B0600070205080204" pitchFamily="34" charset="-128"/>
                  </a:rPr>
                  <a:t>mácula</a:t>
                </a:r>
                <a:endParaRPr lang="ca-ES" altLang="es-ES" sz="1000" b="1">
                  <a:solidFill>
                    <a:srgbClr val="000000"/>
                  </a:solidFill>
                  <a:latin typeface="Arial" panose="020B0604020202020204" pitchFamily="34" charset="0"/>
                  <a:ea typeface="ＭＳ Ｐゴシック" panose="020B0600070205080204" pitchFamily="34" charset="-128"/>
                </a:endParaRPr>
              </a:p>
            </p:txBody>
          </p:sp>
        </p:grpSp>
      </p:grpSp>
      <p:grpSp>
        <p:nvGrpSpPr>
          <p:cNvPr id="4" name="Group 45"/>
          <p:cNvGrpSpPr>
            <a:grpSpLocks/>
          </p:cNvGrpSpPr>
          <p:nvPr/>
        </p:nvGrpSpPr>
        <p:grpSpPr bwMode="auto">
          <a:xfrm>
            <a:off x="468313" y="3998913"/>
            <a:ext cx="3457575" cy="2063750"/>
            <a:chOff x="295" y="2388"/>
            <a:chExt cx="2178" cy="1733"/>
          </a:xfrm>
        </p:grpSpPr>
        <p:sp>
          <p:nvSpPr>
            <p:cNvPr id="65545" name="Text Box 46"/>
            <p:cNvSpPr txBox="1">
              <a:spLocks noChangeArrowheads="1"/>
            </p:cNvSpPr>
            <p:nvPr/>
          </p:nvSpPr>
          <p:spPr bwMode="auto">
            <a:xfrm>
              <a:off x="295" y="2388"/>
              <a:ext cx="1884" cy="336"/>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2000" b="1" dirty="0">
                  <a:solidFill>
                    <a:srgbClr val="336699"/>
                  </a:solidFill>
                  <a:latin typeface="+mj-lt"/>
                </a:rPr>
                <a:t>Hipoacusia </a:t>
              </a:r>
              <a:r>
                <a:rPr lang="es-ES" sz="2000" b="1" dirty="0" err="1">
                  <a:solidFill>
                    <a:srgbClr val="336699"/>
                  </a:solidFill>
                  <a:latin typeface="+mj-lt"/>
                </a:rPr>
                <a:t>neurosensorial</a:t>
              </a:r>
              <a:endParaRPr lang="ca-ES" sz="2000" b="1" dirty="0">
                <a:solidFill>
                  <a:srgbClr val="336699"/>
                </a:solidFill>
                <a:latin typeface="+mj-lt"/>
              </a:endParaRPr>
            </a:p>
          </p:txBody>
        </p:sp>
        <p:grpSp>
          <p:nvGrpSpPr>
            <p:cNvPr id="47117" name="Group 47"/>
            <p:cNvGrpSpPr>
              <a:grpSpLocks/>
            </p:cNvGrpSpPr>
            <p:nvPr/>
          </p:nvGrpSpPr>
          <p:grpSpPr bwMode="auto">
            <a:xfrm>
              <a:off x="387" y="2659"/>
              <a:ext cx="2086" cy="1462"/>
              <a:chOff x="431" y="2739"/>
              <a:chExt cx="2086" cy="1462"/>
            </a:xfrm>
          </p:grpSpPr>
          <p:pic>
            <p:nvPicPr>
              <p:cNvPr id="47118" name="Picture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 y="2739"/>
                <a:ext cx="2086" cy="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9" name="Text Box 49"/>
              <p:cNvSpPr txBox="1">
                <a:spLocks noChangeArrowheads="1"/>
              </p:cNvSpPr>
              <p:nvPr/>
            </p:nvSpPr>
            <p:spPr bwMode="auto">
              <a:xfrm>
                <a:off x="1223" y="2941"/>
                <a:ext cx="380" cy="207"/>
              </a:xfrm>
              <a:prstGeom prst="rect">
                <a:avLst/>
              </a:prstGeom>
              <a:noFill/>
              <a:ln w="2857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ES_tradnl" altLang="es-ES" sz="1000" b="1">
                    <a:solidFill>
                      <a:srgbClr val="000000"/>
                    </a:solidFill>
                    <a:latin typeface="Arial" panose="020B0604020202020204" pitchFamily="34" charset="0"/>
                    <a:ea typeface="ＭＳ Ｐゴシック" panose="020B0600070205080204" pitchFamily="34" charset="-128"/>
                  </a:rPr>
                  <a:t>Cóclea</a:t>
                </a:r>
                <a:endParaRPr lang="es-ES" altLang="es-ES" sz="1000" b="1">
                  <a:solidFill>
                    <a:srgbClr val="000000"/>
                  </a:solidFill>
                  <a:latin typeface="Arial" panose="020B0604020202020204" pitchFamily="34" charset="0"/>
                  <a:ea typeface="ＭＳ Ｐゴシック" panose="020B0600070205080204" pitchFamily="34" charset="-128"/>
                </a:endParaRPr>
              </a:p>
            </p:txBody>
          </p:sp>
        </p:grpSp>
      </p:grpSp>
      <p:sp>
        <p:nvSpPr>
          <p:cNvPr id="41010" name="Rectangle 50"/>
          <p:cNvSpPr>
            <a:spLocks noChangeArrowheads="1"/>
          </p:cNvSpPr>
          <p:nvPr/>
        </p:nvSpPr>
        <p:spPr bwMode="auto">
          <a:xfrm>
            <a:off x="179388" y="1863725"/>
            <a:ext cx="8785225" cy="1727200"/>
          </a:xfrm>
          <a:prstGeom prst="rect">
            <a:avLst/>
          </a:prstGeom>
          <a:noFill/>
          <a:ln w="28575">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ca-ES" altLang="es-ES" sz="2400">
              <a:solidFill>
                <a:srgbClr val="FF3300"/>
              </a:solidFill>
              <a:latin typeface="Times New Roman" panose="02020603050405020304" pitchFamily="18" charset="0"/>
              <a:ea typeface="ＭＳ Ｐゴシック" panose="020B0600070205080204" pitchFamily="34" charset="-128"/>
            </a:endParaRPr>
          </a:p>
        </p:txBody>
      </p:sp>
      <p:sp>
        <p:nvSpPr>
          <p:cNvPr id="47114" name="28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165D397-D809-4EA5-A2FC-586BF7F4A350}" type="slidenum">
              <a:rPr lang="es-ES" altLang="es-ES">
                <a:solidFill>
                  <a:srgbClr val="FFFFFF"/>
                </a:solidFill>
              </a:rPr>
              <a:pPr/>
              <a:t>27</a:t>
            </a:fld>
            <a:endParaRPr lang="es-ES" altLang="es-ES">
              <a:solidFill>
                <a:srgbClr val="FFFFFF"/>
              </a:solidFill>
            </a:endParaRPr>
          </a:p>
        </p:txBody>
      </p:sp>
      <p:sp>
        <p:nvSpPr>
          <p:cNvPr id="47115" name="29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ustDataLst>
      <p:tags r:id="rId1"/>
    </p:custDataLst>
  </p:cSld>
  <p:clrMapOvr>
    <a:masterClrMapping/>
  </p:clrMapOvr>
  <p:transition spd="slow" advTm="672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3"/>
          <p:cNvSpPr txBox="1">
            <a:spLocks noChangeArrowheads="1"/>
          </p:cNvSpPr>
          <p:nvPr/>
        </p:nvSpPr>
        <p:spPr bwMode="auto">
          <a:xfrm>
            <a:off x="1590675" y="538163"/>
            <a:ext cx="5689600" cy="646112"/>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s-ES" sz="3600" b="1" dirty="0">
                <a:solidFill>
                  <a:srgbClr val="336699"/>
                </a:solidFill>
                <a:latin typeface="+mj-lt"/>
              </a:rPr>
              <a:t>BASES MOLECULARES DEL SA</a:t>
            </a:r>
          </a:p>
        </p:txBody>
      </p:sp>
      <p:grpSp>
        <p:nvGrpSpPr>
          <p:cNvPr id="2" name="Group 4"/>
          <p:cNvGrpSpPr>
            <a:grpSpLocks/>
          </p:cNvGrpSpPr>
          <p:nvPr/>
        </p:nvGrpSpPr>
        <p:grpSpPr bwMode="auto">
          <a:xfrm>
            <a:off x="11113" y="4113213"/>
            <a:ext cx="8991600" cy="1265237"/>
            <a:chOff x="-38" y="2622"/>
            <a:chExt cx="5664" cy="1063"/>
          </a:xfrm>
        </p:grpSpPr>
        <p:sp>
          <p:nvSpPr>
            <p:cNvPr id="66711" name="Text Box 5"/>
            <p:cNvSpPr txBox="1">
              <a:spLocks noChangeArrowheads="1"/>
            </p:cNvSpPr>
            <p:nvPr/>
          </p:nvSpPr>
          <p:spPr bwMode="auto">
            <a:xfrm>
              <a:off x="-38" y="2622"/>
              <a:ext cx="5664" cy="906"/>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just">
                <a:defRPr/>
              </a:pPr>
              <a:r>
                <a:rPr lang="es-ES" b="1" i="1" dirty="0">
                  <a:solidFill>
                    <a:srgbClr val="333399"/>
                  </a:solidFill>
                  <a:latin typeface="+mj-lt"/>
                  <a:cs typeface="Times New Roman" charset="0"/>
                </a:rPr>
                <a:t>  </a:t>
              </a:r>
              <a:r>
                <a:rPr lang="es-ES" sz="2000" dirty="0">
                  <a:solidFill>
                    <a:srgbClr val="000066"/>
                  </a:solidFill>
                  <a:latin typeface="+mj-lt"/>
                  <a:cs typeface="Times New Roman" charset="0"/>
                  <a:sym typeface="Symbol" charset="0"/>
                </a:rPr>
                <a:t>  </a:t>
              </a:r>
            </a:p>
            <a:p>
              <a:pPr lvl="4" algn="just">
                <a:defRPr/>
              </a:pPr>
              <a:r>
                <a:rPr lang="es-ES" sz="2000" dirty="0">
                  <a:solidFill>
                    <a:srgbClr val="000066"/>
                  </a:solidFill>
                  <a:latin typeface="+mj-lt"/>
                  <a:cs typeface="Times New Roman" charset="0"/>
                </a:rPr>
                <a:t>                      	                  	</a:t>
              </a:r>
            </a:p>
            <a:p>
              <a:pPr lvl="4" algn="just">
                <a:defRPr/>
              </a:pPr>
              <a:r>
                <a:rPr lang="es-ES" sz="2000" dirty="0">
                  <a:solidFill>
                    <a:srgbClr val="000066"/>
                  </a:solidFill>
                  <a:latin typeface="+mj-lt"/>
                  <a:cs typeface="Times New Roman" charset="0"/>
                </a:rPr>
                <a:t>	                                      	</a:t>
              </a:r>
              <a:r>
                <a:rPr lang="es-ES" sz="2000" dirty="0">
                  <a:solidFill>
                    <a:srgbClr val="000066"/>
                  </a:solidFill>
                  <a:latin typeface="Bookman Old Style" charset="0"/>
                  <a:cs typeface="Times New Roman" charset="0"/>
                </a:rPr>
                <a:t>	</a:t>
              </a:r>
            </a:p>
          </p:txBody>
        </p:sp>
        <p:grpSp>
          <p:nvGrpSpPr>
            <p:cNvPr id="48276" name="Group 6"/>
            <p:cNvGrpSpPr>
              <a:grpSpLocks/>
            </p:cNvGrpSpPr>
            <p:nvPr/>
          </p:nvGrpSpPr>
          <p:grpSpPr bwMode="auto">
            <a:xfrm>
              <a:off x="1153" y="3430"/>
              <a:ext cx="3481" cy="255"/>
              <a:chOff x="1175" y="3696"/>
              <a:chExt cx="3481" cy="255"/>
            </a:xfrm>
          </p:grpSpPr>
          <p:sp>
            <p:nvSpPr>
              <p:cNvPr id="48277" name="Oval 7"/>
              <p:cNvSpPr>
                <a:spLocks noChangeAspect="1" noChangeArrowheads="1"/>
              </p:cNvSpPr>
              <p:nvPr/>
            </p:nvSpPr>
            <p:spPr bwMode="auto">
              <a:xfrm>
                <a:off x="1241" y="3859"/>
                <a:ext cx="166" cy="86"/>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nvGrpSpPr>
              <p:cNvPr id="48278" name="Group 8"/>
              <p:cNvGrpSpPr>
                <a:grpSpLocks noChangeAspect="1"/>
              </p:cNvGrpSpPr>
              <p:nvPr/>
            </p:nvGrpSpPr>
            <p:grpSpPr bwMode="auto">
              <a:xfrm flipV="1">
                <a:off x="1954" y="3791"/>
                <a:ext cx="265" cy="160"/>
                <a:chOff x="384" y="720"/>
                <a:chExt cx="432" cy="432"/>
              </a:xfrm>
            </p:grpSpPr>
            <p:sp>
              <p:nvSpPr>
                <p:cNvPr id="48342" name="Oval 9"/>
                <p:cNvSpPr>
                  <a:spLocks noChangeAspect="1" noChangeArrowheads="1"/>
                </p:cNvSpPr>
                <p:nvPr/>
              </p:nvSpPr>
              <p:spPr bwMode="auto">
                <a:xfrm>
                  <a:off x="384"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43" name="Oval 10"/>
                <p:cNvSpPr>
                  <a:spLocks noChangeAspect="1" noChangeArrowheads="1"/>
                </p:cNvSpPr>
                <p:nvPr/>
              </p:nvSpPr>
              <p:spPr bwMode="auto">
                <a:xfrm>
                  <a:off x="480"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44" name="Oval 11"/>
                <p:cNvSpPr>
                  <a:spLocks noChangeAspect="1" noChangeArrowheads="1"/>
                </p:cNvSpPr>
                <p:nvPr/>
              </p:nvSpPr>
              <p:spPr bwMode="auto">
                <a:xfrm>
                  <a:off x="576"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79" name="Group 12"/>
              <p:cNvGrpSpPr>
                <a:grpSpLocks noChangeAspect="1"/>
              </p:cNvGrpSpPr>
              <p:nvPr/>
            </p:nvGrpSpPr>
            <p:grpSpPr bwMode="auto">
              <a:xfrm flipV="1">
                <a:off x="1630" y="3791"/>
                <a:ext cx="264" cy="160"/>
                <a:chOff x="384" y="720"/>
                <a:chExt cx="432" cy="432"/>
              </a:xfrm>
            </p:grpSpPr>
            <p:sp>
              <p:nvSpPr>
                <p:cNvPr id="48339" name="Oval 13"/>
                <p:cNvSpPr>
                  <a:spLocks noChangeAspect="1" noChangeArrowheads="1"/>
                </p:cNvSpPr>
                <p:nvPr/>
              </p:nvSpPr>
              <p:spPr bwMode="auto">
                <a:xfrm>
                  <a:off x="384"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40" name="Oval 14"/>
                <p:cNvSpPr>
                  <a:spLocks noChangeAspect="1" noChangeArrowheads="1"/>
                </p:cNvSpPr>
                <p:nvPr/>
              </p:nvSpPr>
              <p:spPr bwMode="auto">
                <a:xfrm>
                  <a:off x="480"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41" name="Oval 15"/>
                <p:cNvSpPr>
                  <a:spLocks noChangeAspect="1" noChangeArrowheads="1"/>
                </p:cNvSpPr>
                <p:nvPr/>
              </p:nvSpPr>
              <p:spPr bwMode="auto">
                <a:xfrm>
                  <a:off x="576"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80" name="Group 16"/>
              <p:cNvGrpSpPr>
                <a:grpSpLocks noChangeAspect="1"/>
              </p:cNvGrpSpPr>
              <p:nvPr/>
            </p:nvGrpSpPr>
            <p:grpSpPr bwMode="auto">
              <a:xfrm flipV="1">
                <a:off x="2279" y="3791"/>
                <a:ext cx="265" cy="160"/>
                <a:chOff x="384" y="720"/>
                <a:chExt cx="432" cy="432"/>
              </a:xfrm>
            </p:grpSpPr>
            <p:sp>
              <p:nvSpPr>
                <p:cNvPr id="48336" name="Oval 17"/>
                <p:cNvSpPr>
                  <a:spLocks noChangeAspect="1" noChangeArrowheads="1"/>
                </p:cNvSpPr>
                <p:nvPr/>
              </p:nvSpPr>
              <p:spPr bwMode="auto">
                <a:xfrm>
                  <a:off x="384"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37" name="Oval 18"/>
                <p:cNvSpPr>
                  <a:spLocks noChangeAspect="1" noChangeArrowheads="1"/>
                </p:cNvSpPr>
                <p:nvPr/>
              </p:nvSpPr>
              <p:spPr bwMode="auto">
                <a:xfrm>
                  <a:off x="480"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38" name="Oval 19"/>
                <p:cNvSpPr>
                  <a:spLocks noChangeAspect="1" noChangeArrowheads="1"/>
                </p:cNvSpPr>
                <p:nvPr/>
              </p:nvSpPr>
              <p:spPr bwMode="auto">
                <a:xfrm>
                  <a:off x="576"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81" name="Group 20"/>
              <p:cNvGrpSpPr>
                <a:grpSpLocks/>
              </p:cNvGrpSpPr>
              <p:nvPr/>
            </p:nvGrpSpPr>
            <p:grpSpPr bwMode="auto">
              <a:xfrm>
                <a:off x="1175" y="3696"/>
                <a:ext cx="3481" cy="255"/>
                <a:chOff x="1175" y="3696"/>
                <a:chExt cx="3481" cy="255"/>
              </a:xfrm>
            </p:grpSpPr>
            <p:grpSp>
              <p:nvGrpSpPr>
                <p:cNvPr id="48282" name="Group 21"/>
                <p:cNvGrpSpPr>
                  <a:grpSpLocks noChangeAspect="1"/>
                </p:cNvGrpSpPr>
                <p:nvPr/>
              </p:nvGrpSpPr>
              <p:grpSpPr bwMode="auto">
                <a:xfrm>
                  <a:off x="1175" y="3730"/>
                  <a:ext cx="2911" cy="221"/>
                  <a:chOff x="1362" y="384"/>
                  <a:chExt cx="2286" cy="173"/>
                </a:xfrm>
              </p:grpSpPr>
              <p:sp>
                <p:nvSpPr>
                  <p:cNvPr id="48284" name="Oval 22"/>
                  <p:cNvSpPr>
                    <a:spLocks noChangeAspect="1" noChangeArrowheads="1"/>
                  </p:cNvSpPr>
                  <p:nvPr/>
                </p:nvSpPr>
                <p:spPr bwMode="auto">
                  <a:xfrm>
                    <a:off x="3360" y="384"/>
                    <a:ext cx="288" cy="144"/>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nvGrpSpPr>
                  <p:cNvPr id="48285" name="Group 23"/>
                  <p:cNvGrpSpPr>
                    <a:grpSpLocks noChangeAspect="1"/>
                  </p:cNvGrpSpPr>
                  <p:nvPr/>
                </p:nvGrpSpPr>
                <p:grpSpPr bwMode="auto">
                  <a:xfrm>
                    <a:off x="1362" y="432"/>
                    <a:ext cx="2094" cy="125"/>
                    <a:chOff x="1362" y="432"/>
                    <a:chExt cx="2094" cy="125"/>
                  </a:xfrm>
                </p:grpSpPr>
                <p:sp>
                  <p:nvSpPr>
                    <p:cNvPr id="48286" name="Oval 24"/>
                    <p:cNvSpPr>
                      <a:spLocks noChangeAspect="1" noChangeArrowheads="1"/>
                    </p:cNvSpPr>
                    <p:nvPr/>
                  </p:nvSpPr>
                  <p:spPr bwMode="auto">
                    <a:xfrm>
                      <a:off x="1362" y="459"/>
                      <a:ext cx="130" cy="66"/>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nvGrpSpPr>
                    <p:cNvPr id="48287" name="Group 25"/>
                    <p:cNvGrpSpPr>
                      <a:grpSpLocks noChangeAspect="1"/>
                    </p:cNvGrpSpPr>
                    <p:nvPr/>
                  </p:nvGrpSpPr>
                  <p:grpSpPr bwMode="auto">
                    <a:xfrm flipV="1">
                      <a:off x="1464" y="432"/>
                      <a:ext cx="209" cy="125"/>
                      <a:chOff x="384" y="720"/>
                      <a:chExt cx="432" cy="432"/>
                    </a:xfrm>
                  </p:grpSpPr>
                  <p:sp>
                    <p:nvSpPr>
                      <p:cNvPr id="48333" name="Oval 26"/>
                      <p:cNvSpPr>
                        <a:spLocks noChangeAspect="1" noChangeArrowheads="1"/>
                      </p:cNvSpPr>
                      <p:nvPr/>
                    </p:nvSpPr>
                    <p:spPr bwMode="auto">
                      <a:xfrm>
                        <a:off x="384"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34" name="Oval 27"/>
                      <p:cNvSpPr>
                        <a:spLocks noChangeAspect="1" noChangeArrowheads="1"/>
                      </p:cNvSpPr>
                      <p:nvPr/>
                    </p:nvSpPr>
                    <p:spPr bwMode="auto">
                      <a:xfrm>
                        <a:off x="480"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35" name="Oval 28"/>
                      <p:cNvSpPr>
                        <a:spLocks noChangeAspect="1" noChangeArrowheads="1"/>
                      </p:cNvSpPr>
                      <p:nvPr/>
                    </p:nvSpPr>
                    <p:spPr bwMode="auto">
                      <a:xfrm>
                        <a:off x="576"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88" name="Group 29"/>
                    <p:cNvGrpSpPr>
                      <a:grpSpLocks noChangeAspect="1"/>
                    </p:cNvGrpSpPr>
                    <p:nvPr/>
                  </p:nvGrpSpPr>
                  <p:grpSpPr bwMode="auto">
                    <a:xfrm flipV="1">
                      <a:off x="1603" y="432"/>
                      <a:ext cx="185" cy="125"/>
                      <a:chOff x="672" y="720"/>
                      <a:chExt cx="384" cy="432"/>
                    </a:xfrm>
                  </p:grpSpPr>
                  <p:sp>
                    <p:nvSpPr>
                      <p:cNvPr id="48330" name="Oval 30"/>
                      <p:cNvSpPr>
                        <a:spLocks noChangeAspect="1" noChangeArrowheads="1"/>
                      </p:cNvSpPr>
                      <p:nvPr/>
                    </p:nvSpPr>
                    <p:spPr bwMode="auto">
                      <a:xfrm>
                        <a:off x="672"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31" name="Oval 31"/>
                      <p:cNvSpPr>
                        <a:spLocks noChangeAspect="1" noChangeArrowheads="1"/>
                      </p:cNvSpPr>
                      <p:nvPr/>
                    </p:nvSpPr>
                    <p:spPr bwMode="auto">
                      <a:xfrm>
                        <a:off x="768"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32" name="Oval 32"/>
                      <p:cNvSpPr>
                        <a:spLocks noChangeAspect="1" noChangeArrowheads="1"/>
                      </p:cNvSpPr>
                      <p:nvPr/>
                    </p:nvSpPr>
                    <p:spPr bwMode="auto">
                      <a:xfrm>
                        <a:off x="816"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89" name="Group 33"/>
                    <p:cNvGrpSpPr>
                      <a:grpSpLocks noChangeAspect="1"/>
                    </p:cNvGrpSpPr>
                    <p:nvPr/>
                  </p:nvGrpSpPr>
                  <p:grpSpPr bwMode="auto">
                    <a:xfrm flipV="1">
                      <a:off x="1858" y="432"/>
                      <a:ext cx="185" cy="125"/>
                      <a:chOff x="672" y="720"/>
                      <a:chExt cx="384" cy="432"/>
                    </a:xfrm>
                  </p:grpSpPr>
                  <p:sp>
                    <p:nvSpPr>
                      <p:cNvPr id="48327" name="Oval 34"/>
                      <p:cNvSpPr>
                        <a:spLocks noChangeAspect="1" noChangeArrowheads="1"/>
                      </p:cNvSpPr>
                      <p:nvPr/>
                    </p:nvSpPr>
                    <p:spPr bwMode="auto">
                      <a:xfrm>
                        <a:off x="672"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28" name="Oval 35"/>
                      <p:cNvSpPr>
                        <a:spLocks noChangeAspect="1" noChangeArrowheads="1"/>
                      </p:cNvSpPr>
                      <p:nvPr/>
                    </p:nvSpPr>
                    <p:spPr bwMode="auto">
                      <a:xfrm>
                        <a:off x="768"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29" name="Oval 36"/>
                      <p:cNvSpPr>
                        <a:spLocks noChangeAspect="1" noChangeArrowheads="1"/>
                      </p:cNvSpPr>
                      <p:nvPr/>
                    </p:nvSpPr>
                    <p:spPr bwMode="auto">
                      <a:xfrm>
                        <a:off x="816"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90" name="Group 37"/>
                    <p:cNvGrpSpPr>
                      <a:grpSpLocks noChangeAspect="1"/>
                    </p:cNvGrpSpPr>
                    <p:nvPr/>
                  </p:nvGrpSpPr>
                  <p:grpSpPr bwMode="auto">
                    <a:xfrm flipV="1">
                      <a:off x="2113" y="432"/>
                      <a:ext cx="185" cy="125"/>
                      <a:chOff x="672" y="720"/>
                      <a:chExt cx="384" cy="432"/>
                    </a:xfrm>
                  </p:grpSpPr>
                  <p:sp>
                    <p:nvSpPr>
                      <p:cNvPr id="48324" name="Oval 38"/>
                      <p:cNvSpPr>
                        <a:spLocks noChangeAspect="1" noChangeArrowheads="1"/>
                      </p:cNvSpPr>
                      <p:nvPr/>
                    </p:nvSpPr>
                    <p:spPr bwMode="auto">
                      <a:xfrm>
                        <a:off x="672"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25" name="Oval 39"/>
                      <p:cNvSpPr>
                        <a:spLocks noChangeAspect="1" noChangeArrowheads="1"/>
                      </p:cNvSpPr>
                      <p:nvPr/>
                    </p:nvSpPr>
                    <p:spPr bwMode="auto">
                      <a:xfrm>
                        <a:off x="768"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26" name="Oval 40"/>
                      <p:cNvSpPr>
                        <a:spLocks noChangeAspect="1" noChangeArrowheads="1"/>
                      </p:cNvSpPr>
                      <p:nvPr/>
                    </p:nvSpPr>
                    <p:spPr bwMode="auto">
                      <a:xfrm>
                        <a:off x="816"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91" name="Group 41"/>
                    <p:cNvGrpSpPr>
                      <a:grpSpLocks noChangeAspect="1"/>
                    </p:cNvGrpSpPr>
                    <p:nvPr/>
                  </p:nvGrpSpPr>
                  <p:grpSpPr bwMode="auto">
                    <a:xfrm rot="10800000" flipV="1">
                      <a:off x="2483" y="432"/>
                      <a:ext cx="973" cy="125"/>
                      <a:chOff x="384" y="720"/>
                      <a:chExt cx="2016" cy="432"/>
                    </a:xfrm>
                  </p:grpSpPr>
                  <p:grpSp>
                    <p:nvGrpSpPr>
                      <p:cNvPr id="48296" name="Group 42"/>
                      <p:cNvGrpSpPr>
                        <a:grpSpLocks noChangeAspect="1"/>
                      </p:cNvGrpSpPr>
                      <p:nvPr/>
                    </p:nvGrpSpPr>
                    <p:grpSpPr bwMode="auto">
                      <a:xfrm>
                        <a:off x="384" y="720"/>
                        <a:ext cx="432" cy="432"/>
                        <a:chOff x="384" y="720"/>
                        <a:chExt cx="432" cy="432"/>
                      </a:xfrm>
                    </p:grpSpPr>
                    <p:sp>
                      <p:nvSpPr>
                        <p:cNvPr id="48321" name="Oval 43"/>
                        <p:cNvSpPr>
                          <a:spLocks noChangeAspect="1" noChangeArrowheads="1"/>
                        </p:cNvSpPr>
                        <p:nvPr/>
                      </p:nvSpPr>
                      <p:spPr bwMode="auto">
                        <a:xfrm>
                          <a:off x="384"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22" name="Oval 44"/>
                        <p:cNvSpPr>
                          <a:spLocks noChangeAspect="1" noChangeArrowheads="1"/>
                        </p:cNvSpPr>
                        <p:nvPr/>
                      </p:nvSpPr>
                      <p:spPr bwMode="auto">
                        <a:xfrm>
                          <a:off x="480"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23" name="Oval 45"/>
                        <p:cNvSpPr>
                          <a:spLocks noChangeAspect="1" noChangeArrowheads="1"/>
                        </p:cNvSpPr>
                        <p:nvPr/>
                      </p:nvSpPr>
                      <p:spPr bwMode="auto">
                        <a:xfrm>
                          <a:off x="576"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97" name="Group 46"/>
                      <p:cNvGrpSpPr>
                        <a:grpSpLocks noChangeAspect="1"/>
                      </p:cNvGrpSpPr>
                      <p:nvPr/>
                    </p:nvGrpSpPr>
                    <p:grpSpPr bwMode="auto">
                      <a:xfrm>
                        <a:off x="672" y="720"/>
                        <a:ext cx="384" cy="432"/>
                        <a:chOff x="672" y="720"/>
                        <a:chExt cx="384" cy="432"/>
                      </a:xfrm>
                    </p:grpSpPr>
                    <p:sp>
                      <p:nvSpPr>
                        <p:cNvPr id="48318" name="Oval 47"/>
                        <p:cNvSpPr>
                          <a:spLocks noChangeAspect="1" noChangeArrowheads="1"/>
                        </p:cNvSpPr>
                        <p:nvPr/>
                      </p:nvSpPr>
                      <p:spPr bwMode="auto">
                        <a:xfrm>
                          <a:off x="672"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19" name="Oval 48"/>
                        <p:cNvSpPr>
                          <a:spLocks noChangeAspect="1" noChangeArrowheads="1"/>
                        </p:cNvSpPr>
                        <p:nvPr/>
                      </p:nvSpPr>
                      <p:spPr bwMode="auto">
                        <a:xfrm>
                          <a:off x="768"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20" name="Oval 49"/>
                        <p:cNvSpPr>
                          <a:spLocks noChangeAspect="1" noChangeArrowheads="1"/>
                        </p:cNvSpPr>
                        <p:nvPr/>
                      </p:nvSpPr>
                      <p:spPr bwMode="auto">
                        <a:xfrm>
                          <a:off x="816"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98" name="Group 50"/>
                      <p:cNvGrpSpPr>
                        <a:grpSpLocks noChangeAspect="1"/>
                      </p:cNvGrpSpPr>
                      <p:nvPr/>
                    </p:nvGrpSpPr>
                    <p:grpSpPr bwMode="auto">
                      <a:xfrm>
                        <a:off x="1440" y="720"/>
                        <a:ext cx="432" cy="432"/>
                        <a:chOff x="384" y="720"/>
                        <a:chExt cx="432" cy="432"/>
                      </a:xfrm>
                    </p:grpSpPr>
                    <p:sp>
                      <p:nvSpPr>
                        <p:cNvPr id="48315" name="Oval 51"/>
                        <p:cNvSpPr>
                          <a:spLocks noChangeAspect="1" noChangeArrowheads="1"/>
                        </p:cNvSpPr>
                        <p:nvPr/>
                      </p:nvSpPr>
                      <p:spPr bwMode="auto">
                        <a:xfrm>
                          <a:off x="384"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16" name="Oval 52"/>
                        <p:cNvSpPr>
                          <a:spLocks noChangeAspect="1" noChangeArrowheads="1"/>
                        </p:cNvSpPr>
                        <p:nvPr/>
                      </p:nvSpPr>
                      <p:spPr bwMode="auto">
                        <a:xfrm>
                          <a:off x="480"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17" name="Oval 53"/>
                        <p:cNvSpPr>
                          <a:spLocks noChangeAspect="1" noChangeArrowheads="1"/>
                        </p:cNvSpPr>
                        <p:nvPr/>
                      </p:nvSpPr>
                      <p:spPr bwMode="auto">
                        <a:xfrm>
                          <a:off x="576"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99" name="Group 54"/>
                      <p:cNvGrpSpPr>
                        <a:grpSpLocks noChangeAspect="1"/>
                      </p:cNvGrpSpPr>
                      <p:nvPr/>
                    </p:nvGrpSpPr>
                    <p:grpSpPr bwMode="auto">
                      <a:xfrm>
                        <a:off x="912" y="720"/>
                        <a:ext cx="432" cy="432"/>
                        <a:chOff x="384" y="720"/>
                        <a:chExt cx="432" cy="432"/>
                      </a:xfrm>
                    </p:grpSpPr>
                    <p:sp>
                      <p:nvSpPr>
                        <p:cNvPr id="48312" name="Oval 55"/>
                        <p:cNvSpPr>
                          <a:spLocks noChangeAspect="1" noChangeArrowheads="1"/>
                        </p:cNvSpPr>
                        <p:nvPr/>
                      </p:nvSpPr>
                      <p:spPr bwMode="auto">
                        <a:xfrm>
                          <a:off x="384"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13" name="Oval 56"/>
                        <p:cNvSpPr>
                          <a:spLocks noChangeAspect="1" noChangeArrowheads="1"/>
                        </p:cNvSpPr>
                        <p:nvPr/>
                      </p:nvSpPr>
                      <p:spPr bwMode="auto">
                        <a:xfrm>
                          <a:off x="480"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14" name="Oval 57"/>
                        <p:cNvSpPr>
                          <a:spLocks noChangeAspect="1" noChangeArrowheads="1"/>
                        </p:cNvSpPr>
                        <p:nvPr/>
                      </p:nvSpPr>
                      <p:spPr bwMode="auto">
                        <a:xfrm>
                          <a:off x="576"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300" name="Group 58"/>
                      <p:cNvGrpSpPr>
                        <a:grpSpLocks noChangeAspect="1"/>
                      </p:cNvGrpSpPr>
                      <p:nvPr/>
                    </p:nvGrpSpPr>
                    <p:grpSpPr bwMode="auto">
                      <a:xfrm>
                        <a:off x="1968" y="720"/>
                        <a:ext cx="432" cy="432"/>
                        <a:chOff x="384" y="720"/>
                        <a:chExt cx="432" cy="432"/>
                      </a:xfrm>
                    </p:grpSpPr>
                    <p:sp>
                      <p:nvSpPr>
                        <p:cNvPr id="48309" name="Oval 59"/>
                        <p:cNvSpPr>
                          <a:spLocks noChangeAspect="1" noChangeArrowheads="1"/>
                        </p:cNvSpPr>
                        <p:nvPr/>
                      </p:nvSpPr>
                      <p:spPr bwMode="auto">
                        <a:xfrm>
                          <a:off x="384"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10" name="Oval 60"/>
                        <p:cNvSpPr>
                          <a:spLocks noChangeAspect="1" noChangeArrowheads="1"/>
                        </p:cNvSpPr>
                        <p:nvPr/>
                      </p:nvSpPr>
                      <p:spPr bwMode="auto">
                        <a:xfrm>
                          <a:off x="480"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11" name="Oval 61"/>
                        <p:cNvSpPr>
                          <a:spLocks noChangeAspect="1" noChangeArrowheads="1"/>
                        </p:cNvSpPr>
                        <p:nvPr/>
                      </p:nvSpPr>
                      <p:spPr bwMode="auto">
                        <a:xfrm>
                          <a:off x="576"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301" name="Group 62"/>
                      <p:cNvGrpSpPr>
                        <a:grpSpLocks noChangeAspect="1"/>
                      </p:cNvGrpSpPr>
                      <p:nvPr/>
                    </p:nvGrpSpPr>
                    <p:grpSpPr bwMode="auto">
                      <a:xfrm>
                        <a:off x="1200" y="720"/>
                        <a:ext cx="384" cy="432"/>
                        <a:chOff x="672" y="720"/>
                        <a:chExt cx="384" cy="432"/>
                      </a:xfrm>
                    </p:grpSpPr>
                    <p:sp>
                      <p:nvSpPr>
                        <p:cNvPr id="48306" name="Oval 63"/>
                        <p:cNvSpPr>
                          <a:spLocks noChangeAspect="1" noChangeArrowheads="1"/>
                        </p:cNvSpPr>
                        <p:nvPr/>
                      </p:nvSpPr>
                      <p:spPr bwMode="auto">
                        <a:xfrm>
                          <a:off x="672"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07" name="Oval 64"/>
                        <p:cNvSpPr>
                          <a:spLocks noChangeAspect="1" noChangeArrowheads="1"/>
                        </p:cNvSpPr>
                        <p:nvPr/>
                      </p:nvSpPr>
                      <p:spPr bwMode="auto">
                        <a:xfrm>
                          <a:off x="768"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08" name="Oval 65"/>
                        <p:cNvSpPr>
                          <a:spLocks noChangeAspect="1" noChangeArrowheads="1"/>
                        </p:cNvSpPr>
                        <p:nvPr/>
                      </p:nvSpPr>
                      <p:spPr bwMode="auto">
                        <a:xfrm>
                          <a:off x="816"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302" name="Group 66"/>
                      <p:cNvGrpSpPr>
                        <a:grpSpLocks noChangeAspect="1"/>
                      </p:cNvGrpSpPr>
                      <p:nvPr/>
                    </p:nvGrpSpPr>
                    <p:grpSpPr bwMode="auto">
                      <a:xfrm>
                        <a:off x="1728" y="720"/>
                        <a:ext cx="384" cy="432"/>
                        <a:chOff x="672" y="720"/>
                        <a:chExt cx="384" cy="432"/>
                      </a:xfrm>
                    </p:grpSpPr>
                    <p:sp>
                      <p:nvSpPr>
                        <p:cNvPr id="48303" name="Oval 67"/>
                        <p:cNvSpPr>
                          <a:spLocks noChangeAspect="1" noChangeArrowheads="1"/>
                        </p:cNvSpPr>
                        <p:nvPr/>
                      </p:nvSpPr>
                      <p:spPr bwMode="auto">
                        <a:xfrm>
                          <a:off x="672"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04" name="Oval 68"/>
                        <p:cNvSpPr>
                          <a:spLocks noChangeAspect="1" noChangeArrowheads="1"/>
                        </p:cNvSpPr>
                        <p:nvPr/>
                      </p:nvSpPr>
                      <p:spPr bwMode="auto">
                        <a:xfrm>
                          <a:off x="768"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305" name="Oval 69"/>
                        <p:cNvSpPr>
                          <a:spLocks noChangeAspect="1" noChangeArrowheads="1"/>
                        </p:cNvSpPr>
                        <p:nvPr/>
                      </p:nvSpPr>
                      <p:spPr bwMode="auto">
                        <a:xfrm>
                          <a:off x="816"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grpSp>
                  <p:nvGrpSpPr>
                    <p:cNvPr id="48292" name="Group 70"/>
                    <p:cNvGrpSpPr>
                      <a:grpSpLocks noChangeAspect="1"/>
                    </p:cNvGrpSpPr>
                    <p:nvPr/>
                  </p:nvGrpSpPr>
                  <p:grpSpPr bwMode="auto">
                    <a:xfrm flipV="1">
                      <a:off x="2367" y="432"/>
                      <a:ext cx="186" cy="125"/>
                      <a:chOff x="672" y="720"/>
                      <a:chExt cx="384" cy="432"/>
                    </a:xfrm>
                  </p:grpSpPr>
                  <p:sp>
                    <p:nvSpPr>
                      <p:cNvPr id="48293" name="Oval 71"/>
                      <p:cNvSpPr>
                        <a:spLocks noChangeAspect="1" noChangeArrowheads="1"/>
                      </p:cNvSpPr>
                      <p:nvPr/>
                    </p:nvSpPr>
                    <p:spPr bwMode="auto">
                      <a:xfrm>
                        <a:off x="672" y="912"/>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94" name="Oval 72"/>
                      <p:cNvSpPr>
                        <a:spLocks noChangeAspect="1" noChangeArrowheads="1"/>
                      </p:cNvSpPr>
                      <p:nvPr/>
                    </p:nvSpPr>
                    <p:spPr bwMode="auto">
                      <a:xfrm>
                        <a:off x="768" y="816"/>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95" name="Oval 73"/>
                      <p:cNvSpPr>
                        <a:spLocks noChangeAspect="1" noChangeArrowheads="1"/>
                      </p:cNvSpPr>
                      <p:nvPr/>
                    </p:nvSpPr>
                    <p:spPr bwMode="auto">
                      <a:xfrm>
                        <a:off x="816" y="720"/>
                        <a:ext cx="240" cy="240"/>
                      </a:xfrm>
                      <a:prstGeom prst="ellipse">
                        <a:avLst/>
                      </a:prstGeom>
                      <a:solidFill>
                        <a:schemeClr val="accent2"/>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grpSp>
            <p:sp>
              <p:nvSpPr>
                <p:cNvPr id="66719" name="Text Box 74"/>
                <p:cNvSpPr txBox="1">
                  <a:spLocks noChangeArrowheads="1"/>
                </p:cNvSpPr>
                <p:nvPr/>
              </p:nvSpPr>
              <p:spPr bwMode="auto">
                <a:xfrm>
                  <a:off x="4176" y="3696"/>
                  <a:ext cx="480" cy="249"/>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defRPr/>
                  </a:pPr>
                  <a:r>
                    <a:rPr lang="es-ES" sz="1400" b="1" dirty="0">
                      <a:solidFill>
                        <a:srgbClr val="333399"/>
                      </a:solidFill>
                      <a:latin typeface="+mj-lt"/>
                      <a:sym typeface="Symbol" charset="0"/>
                    </a:rPr>
                    <a:t></a:t>
                  </a:r>
                  <a:r>
                    <a:rPr lang="es-ES_tradnl" sz="1400" b="1" dirty="0">
                      <a:solidFill>
                        <a:srgbClr val="333399"/>
                      </a:solidFill>
                      <a:latin typeface="+mj-lt"/>
                      <a:sym typeface="Symbol" charset="0"/>
                    </a:rPr>
                    <a:t>5(IV)</a:t>
                  </a:r>
                  <a:endParaRPr lang="es-ES" b="1" dirty="0">
                    <a:solidFill>
                      <a:srgbClr val="000066"/>
                    </a:solidFill>
                    <a:latin typeface="+mj-lt"/>
                    <a:cs typeface="Times New Roman" charset="0"/>
                  </a:endParaRPr>
                </a:p>
              </p:txBody>
            </p:sp>
          </p:grpSp>
        </p:grpSp>
      </p:grpSp>
      <p:grpSp>
        <p:nvGrpSpPr>
          <p:cNvPr id="23" name="Group 75"/>
          <p:cNvGrpSpPr>
            <a:grpSpLocks/>
          </p:cNvGrpSpPr>
          <p:nvPr/>
        </p:nvGrpSpPr>
        <p:grpSpPr bwMode="auto">
          <a:xfrm>
            <a:off x="-61913" y="2276475"/>
            <a:ext cx="9677401" cy="3419475"/>
            <a:chOff x="-38" y="1048"/>
            <a:chExt cx="6096" cy="2871"/>
          </a:xfrm>
        </p:grpSpPr>
        <p:grpSp>
          <p:nvGrpSpPr>
            <p:cNvPr id="48136" name="Group 76"/>
            <p:cNvGrpSpPr>
              <a:grpSpLocks/>
            </p:cNvGrpSpPr>
            <p:nvPr/>
          </p:nvGrpSpPr>
          <p:grpSpPr bwMode="auto">
            <a:xfrm>
              <a:off x="-38" y="1048"/>
              <a:ext cx="6096" cy="2162"/>
              <a:chOff x="-38" y="1048"/>
              <a:chExt cx="6096" cy="2162"/>
            </a:xfrm>
          </p:grpSpPr>
          <p:sp>
            <p:nvSpPr>
              <p:cNvPr id="66707" name="Text Box 77"/>
              <p:cNvSpPr txBox="1">
                <a:spLocks noChangeArrowheads="1"/>
              </p:cNvSpPr>
              <p:nvPr/>
            </p:nvSpPr>
            <p:spPr bwMode="auto">
              <a:xfrm>
                <a:off x="68" y="1048"/>
                <a:ext cx="5664" cy="336"/>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defRPr/>
                </a:pPr>
                <a:r>
                  <a:rPr lang="es-ES" sz="2000" b="1" i="1" u="sng" dirty="0">
                    <a:solidFill>
                      <a:srgbClr val="336699"/>
                    </a:solidFill>
                    <a:latin typeface="+mj-lt"/>
                    <a:cs typeface="Times New Roman" charset="0"/>
                  </a:rPr>
                  <a:t>NOM</a:t>
                </a:r>
                <a:r>
                  <a:rPr lang="es-ES_tradnl" sz="2000" b="1" i="1" u="sng" dirty="0">
                    <a:solidFill>
                      <a:srgbClr val="336699"/>
                    </a:solidFill>
                    <a:latin typeface="+mj-lt"/>
                    <a:cs typeface="Times New Roman" charset="0"/>
                  </a:rPr>
                  <a:t>BRE</a:t>
                </a:r>
                <a:r>
                  <a:rPr lang="es-ES" sz="2000" b="1" i="1" u="sng" dirty="0">
                    <a:solidFill>
                      <a:srgbClr val="336699"/>
                    </a:solidFill>
                    <a:latin typeface="+mj-lt"/>
                    <a:cs typeface="Times New Roman" charset="0"/>
                  </a:rPr>
                  <a:t>    </a:t>
                </a:r>
                <a:r>
                  <a:rPr lang="es-ES_tradnl" sz="2000" b="1" i="1" u="sng" dirty="0">
                    <a:solidFill>
                      <a:srgbClr val="336699"/>
                    </a:solidFill>
                    <a:latin typeface="+mj-lt"/>
                    <a:cs typeface="Times New Roman" charset="0"/>
                  </a:rPr>
                  <a:t> </a:t>
                </a:r>
                <a:r>
                  <a:rPr lang="es-ES" sz="2000" b="1" i="1" u="sng" dirty="0">
                    <a:solidFill>
                      <a:srgbClr val="336699"/>
                    </a:solidFill>
                    <a:latin typeface="+mj-lt"/>
                    <a:cs typeface="Times New Roman" charset="0"/>
                  </a:rPr>
                  <a:t>LOCALIZ.   </a:t>
                </a:r>
                <a:r>
                  <a:rPr lang="es-ES_tradnl" sz="2000" b="1" i="1" u="sng" dirty="0">
                    <a:solidFill>
                      <a:srgbClr val="336699"/>
                    </a:solidFill>
                    <a:latin typeface="+mj-lt"/>
                    <a:cs typeface="Times New Roman" charset="0"/>
                  </a:rPr>
                  <a:t>  </a:t>
                </a:r>
                <a:r>
                  <a:rPr lang="es-ES" sz="2000" b="1" i="1" u="sng" dirty="0">
                    <a:solidFill>
                      <a:srgbClr val="336699"/>
                    </a:solidFill>
                    <a:latin typeface="+mj-lt"/>
                    <a:cs typeface="Times New Roman" charset="0"/>
                    <a:sym typeface="Symbol" charset="0"/>
                  </a:rPr>
                  <a:t>PROTE</a:t>
                </a:r>
                <a:r>
                  <a:rPr lang="es-ES_tradnl" sz="2000" b="1" i="1" u="sng" dirty="0">
                    <a:solidFill>
                      <a:srgbClr val="336699"/>
                    </a:solidFill>
                    <a:latin typeface="+mj-lt"/>
                    <a:cs typeface="Times New Roman" charset="0"/>
                    <a:sym typeface="Symbol" charset="0"/>
                  </a:rPr>
                  <a:t>Í</a:t>
                </a:r>
                <a:r>
                  <a:rPr lang="es-ES" sz="2000" b="1" i="1" u="sng" dirty="0">
                    <a:solidFill>
                      <a:srgbClr val="336699"/>
                    </a:solidFill>
                    <a:latin typeface="+mj-lt"/>
                    <a:cs typeface="Times New Roman" charset="0"/>
                    <a:sym typeface="Symbol" charset="0"/>
                  </a:rPr>
                  <a:t>NA   </a:t>
                </a:r>
                <a:r>
                  <a:rPr lang="es-ES_tradnl" sz="2000" b="1" i="1" u="sng" dirty="0">
                    <a:solidFill>
                      <a:srgbClr val="336699"/>
                    </a:solidFill>
                    <a:latin typeface="+mj-lt"/>
                    <a:cs typeface="Times New Roman" charset="0"/>
                    <a:sym typeface="Symbol" charset="0"/>
                  </a:rPr>
                  <a:t>    </a:t>
                </a:r>
                <a:r>
                  <a:rPr lang="es-ES" sz="2000" b="1" i="1" u="sng" dirty="0">
                    <a:solidFill>
                      <a:srgbClr val="336699"/>
                    </a:solidFill>
                    <a:latin typeface="+mj-lt"/>
                    <a:cs typeface="Times New Roman" charset="0"/>
                    <a:sym typeface="Symbol" charset="0"/>
                  </a:rPr>
                  <a:t>EXPRESIÓ</a:t>
                </a:r>
                <a:r>
                  <a:rPr lang="es-ES_tradnl" sz="2000" b="1" i="1" u="sng" dirty="0">
                    <a:solidFill>
                      <a:srgbClr val="336699"/>
                    </a:solidFill>
                    <a:latin typeface="+mj-lt"/>
                    <a:cs typeface="Times New Roman" charset="0"/>
                    <a:sym typeface="Symbol" charset="0"/>
                  </a:rPr>
                  <a:t>N     		           ENFERMEDAD</a:t>
                </a:r>
                <a:r>
                  <a:rPr lang="es-ES" sz="2000" b="1" i="1" dirty="0">
                    <a:solidFill>
                      <a:srgbClr val="336699"/>
                    </a:solidFill>
                    <a:latin typeface="+mj-lt"/>
                    <a:cs typeface="Times New Roman" charset="0"/>
                    <a:sym typeface="Symbol" charset="0"/>
                  </a:rPr>
                  <a:t> </a:t>
                </a:r>
                <a:endParaRPr lang="es-ES" sz="2000" b="1" i="1" dirty="0">
                  <a:solidFill>
                    <a:srgbClr val="336699"/>
                  </a:solidFill>
                  <a:latin typeface="+mj-lt"/>
                  <a:cs typeface="Times New Roman" charset="0"/>
                </a:endParaRPr>
              </a:p>
            </p:txBody>
          </p:sp>
          <p:grpSp>
            <p:nvGrpSpPr>
              <p:cNvPr id="48272" name="Group 78"/>
              <p:cNvGrpSpPr>
                <a:grpSpLocks/>
              </p:cNvGrpSpPr>
              <p:nvPr/>
            </p:nvGrpSpPr>
            <p:grpSpPr bwMode="auto">
              <a:xfrm>
                <a:off x="-38" y="1505"/>
                <a:ext cx="6096" cy="1705"/>
                <a:chOff x="-38" y="1505"/>
                <a:chExt cx="6096" cy="1705"/>
              </a:xfrm>
            </p:grpSpPr>
            <p:sp>
              <p:nvSpPr>
                <p:cNvPr id="66709" name="Text Box 79"/>
                <p:cNvSpPr txBox="1">
                  <a:spLocks noChangeArrowheads="1"/>
                </p:cNvSpPr>
                <p:nvPr/>
              </p:nvSpPr>
              <p:spPr bwMode="auto">
                <a:xfrm>
                  <a:off x="-38" y="1505"/>
                  <a:ext cx="6048" cy="646"/>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just">
                    <a:defRPr/>
                  </a:pPr>
                  <a:r>
                    <a:rPr lang="es-ES" b="1" i="1" dirty="0">
                      <a:solidFill>
                        <a:srgbClr val="BBE0E3"/>
                      </a:solidFill>
                      <a:latin typeface="+mj-lt"/>
                      <a:cs typeface="Times New Roman" charset="0"/>
                    </a:rPr>
                    <a:t>  COL4A3</a:t>
                  </a:r>
                  <a:r>
                    <a:rPr lang="es-ES" b="1" dirty="0">
                      <a:solidFill>
                        <a:srgbClr val="333399"/>
                      </a:solidFill>
                      <a:latin typeface="+mj-lt"/>
                      <a:cs typeface="Times New Roman" charset="0"/>
                    </a:rPr>
                    <a:t>   </a:t>
                  </a:r>
                  <a:r>
                    <a:rPr lang="es-ES" sz="2000" b="1" dirty="0">
                      <a:solidFill>
                        <a:srgbClr val="000066"/>
                      </a:solidFill>
                      <a:latin typeface="+mj-lt"/>
                      <a:cs typeface="Times New Roman" charset="0"/>
                    </a:rPr>
                    <a:t>2</a:t>
                  </a:r>
                  <a:r>
                    <a:rPr lang="es-ES" sz="2000" dirty="0">
                      <a:solidFill>
                        <a:srgbClr val="000066"/>
                      </a:solidFill>
                      <a:latin typeface="+mj-lt"/>
                      <a:cs typeface="Times New Roman" charset="0"/>
                    </a:rPr>
                    <a:t>q35-q37         </a:t>
                  </a:r>
                  <a:r>
                    <a:rPr lang="es-ES" sz="2000" b="1" dirty="0">
                      <a:solidFill>
                        <a:srgbClr val="BBE0E3"/>
                      </a:solidFill>
                      <a:latin typeface="+mj-lt"/>
                      <a:cs typeface="Times New Roman" charset="0"/>
                      <a:sym typeface="Symbol" charset="0"/>
                    </a:rPr>
                    <a:t>3(IV)</a:t>
                  </a:r>
                  <a:r>
                    <a:rPr lang="es-ES" sz="2000" dirty="0">
                      <a:solidFill>
                        <a:srgbClr val="000066"/>
                      </a:solidFill>
                      <a:latin typeface="+mj-lt"/>
                      <a:cs typeface="Times New Roman" charset="0"/>
                      <a:sym typeface="Symbol" charset="0"/>
                    </a:rPr>
                    <a:t>               Específica	   </a:t>
                  </a:r>
                </a:p>
                <a:p>
                  <a:pPr lvl="4" algn="just">
                    <a:defRPr/>
                  </a:pPr>
                  <a:r>
                    <a:rPr lang="es-ES" sz="2000" dirty="0">
                      <a:solidFill>
                        <a:srgbClr val="000066"/>
                      </a:solidFill>
                      <a:latin typeface="+mj-lt"/>
                      <a:cs typeface="Times New Roman" charset="0"/>
                    </a:rPr>
                    <a:t>                      	                  </a:t>
                  </a:r>
                  <a:r>
                    <a:rPr lang="es-ES_tradnl" sz="2000" dirty="0">
                      <a:solidFill>
                        <a:srgbClr val="000066"/>
                      </a:solidFill>
                      <a:latin typeface="+mj-lt"/>
                      <a:cs typeface="Times New Roman" charset="0"/>
                    </a:rPr>
                    <a:t>riñón</a:t>
                  </a:r>
                  <a:r>
                    <a:rPr lang="es-ES" sz="2000" dirty="0">
                      <a:solidFill>
                        <a:srgbClr val="000066"/>
                      </a:solidFill>
                      <a:latin typeface="+mj-lt"/>
                      <a:cs typeface="Times New Roman" charset="0"/>
                    </a:rPr>
                    <a:t>, </a:t>
                  </a:r>
                  <a:r>
                    <a:rPr lang="es-ES_tradnl" sz="2000" dirty="0">
                      <a:solidFill>
                        <a:srgbClr val="000066"/>
                      </a:solidFill>
                      <a:latin typeface="+mj-lt"/>
                      <a:cs typeface="Times New Roman" charset="0"/>
                    </a:rPr>
                    <a:t>ojo</a:t>
                  </a:r>
                  <a:r>
                    <a:rPr lang="es-ES" sz="2000" dirty="0">
                      <a:solidFill>
                        <a:srgbClr val="000066"/>
                      </a:solidFill>
                      <a:latin typeface="+mj-lt"/>
                      <a:cs typeface="Times New Roman" charset="0"/>
                    </a:rPr>
                    <a:t>, </a:t>
                  </a:r>
                  <a:r>
                    <a:rPr lang="es-ES_tradnl" sz="2000" dirty="0">
                      <a:solidFill>
                        <a:srgbClr val="000066"/>
                      </a:solidFill>
                      <a:latin typeface="+mj-lt"/>
                      <a:cs typeface="Times New Roman" charset="0"/>
                    </a:rPr>
                    <a:t>oído</a:t>
                  </a:r>
                  <a:r>
                    <a:rPr lang="es-ES" sz="2000" dirty="0">
                      <a:solidFill>
                        <a:srgbClr val="000066"/>
                      </a:solidFill>
                      <a:latin typeface="+mj-lt"/>
                      <a:cs typeface="Times New Roman" charset="0"/>
                    </a:rPr>
                    <a:t>    </a:t>
                  </a:r>
                  <a:r>
                    <a:rPr lang="es-ES" sz="2000" dirty="0">
                      <a:solidFill>
                        <a:srgbClr val="000066"/>
                      </a:solidFill>
                      <a:latin typeface="Bookman Old Style" charset="0"/>
                      <a:cs typeface="Times New Roman" charset="0"/>
                    </a:rPr>
                    <a:t>	   </a:t>
                  </a:r>
                </a:p>
              </p:txBody>
            </p:sp>
            <p:sp>
              <p:nvSpPr>
                <p:cNvPr id="66710" name="Text Box 80"/>
                <p:cNvSpPr txBox="1">
                  <a:spLocks noChangeArrowheads="1"/>
                </p:cNvSpPr>
                <p:nvPr/>
              </p:nvSpPr>
              <p:spPr bwMode="auto">
                <a:xfrm>
                  <a:off x="-38" y="1996"/>
                  <a:ext cx="6096" cy="1214"/>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just">
                    <a:defRPr/>
                  </a:pPr>
                  <a:r>
                    <a:rPr lang="es-ES" b="1" i="1" dirty="0">
                      <a:solidFill>
                        <a:srgbClr val="FF6600"/>
                      </a:solidFill>
                      <a:latin typeface="+mj-lt"/>
                      <a:cs typeface="Times New Roman" charset="0"/>
                    </a:rPr>
                    <a:t>  COL4A4</a:t>
                  </a:r>
                  <a:r>
                    <a:rPr lang="es-ES" b="1" dirty="0">
                      <a:solidFill>
                        <a:srgbClr val="333399"/>
                      </a:solidFill>
                      <a:latin typeface="+mj-lt"/>
                      <a:cs typeface="Times New Roman" charset="0"/>
                    </a:rPr>
                    <a:t>   </a:t>
                  </a:r>
                  <a:r>
                    <a:rPr lang="es-ES" sz="2000" b="1" dirty="0">
                      <a:solidFill>
                        <a:srgbClr val="000066"/>
                      </a:solidFill>
                      <a:latin typeface="+mj-lt"/>
                      <a:cs typeface="Times New Roman" charset="0"/>
                    </a:rPr>
                    <a:t>2</a:t>
                  </a:r>
                  <a:r>
                    <a:rPr lang="es-ES" sz="2000" dirty="0">
                      <a:solidFill>
                        <a:srgbClr val="000066"/>
                      </a:solidFill>
                      <a:latin typeface="+mj-lt"/>
                      <a:cs typeface="Times New Roman" charset="0"/>
                    </a:rPr>
                    <a:t>q35-q37         </a:t>
                  </a:r>
                  <a:r>
                    <a:rPr lang="es-ES" sz="2000" b="1" dirty="0">
                      <a:solidFill>
                        <a:srgbClr val="FF6600"/>
                      </a:solidFill>
                      <a:latin typeface="+mj-lt"/>
                      <a:cs typeface="Times New Roman" charset="0"/>
                      <a:sym typeface="Symbol" charset="0"/>
                    </a:rPr>
                    <a:t>4(IV)</a:t>
                  </a:r>
                  <a:r>
                    <a:rPr lang="es-ES" sz="2000" dirty="0">
                      <a:solidFill>
                        <a:srgbClr val="000066"/>
                      </a:solidFill>
                      <a:latin typeface="+mj-lt"/>
                      <a:cs typeface="Times New Roman" charset="0"/>
                      <a:sym typeface="Symbol" charset="0"/>
                    </a:rPr>
                    <a:t>               Específica	   </a:t>
                  </a:r>
                </a:p>
                <a:p>
                  <a:pPr lvl="4" algn="just">
                    <a:defRPr/>
                  </a:pPr>
                  <a:r>
                    <a:rPr lang="es-ES" sz="2000" dirty="0">
                      <a:solidFill>
                        <a:srgbClr val="000066"/>
                      </a:solidFill>
                      <a:latin typeface="+mj-lt"/>
                      <a:cs typeface="Times New Roman" charset="0"/>
                    </a:rPr>
                    <a:t>                      	                  </a:t>
                  </a:r>
                  <a:r>
                    <a:rPr lang="es-ES_tradnl" sz="2000" dirty="0">
                      <a:solidFill>
                        <a:srgbClr val="000066"/>
                      </a:solidFill>
                      <a:latin typeface="+mj-lt"/>
                      <a:cs typeface="Times New Roman" charset="0"/>
                    </a:rPr>
                    <a:t>riñón</a:t>
                  </a:r>
                  <a:r>
                    <a:rPr lang="es-ES" sz="2000" dirty="0">
                      <a:solidFill>
                        <a:srgbClr val="000066"/>
                      </a:solidFill>
                      <a:latin typeface="+mj-lt"/>
                      <a:cs typeface="Times New Roman" charset="0"/>
                    </a:rPr>
                    <a:t>, </a:t>
                  </a:r>
                  <a:r>
                    <a:rPr lang="es-ES_tradnl" sz="2000" dirty="0">
                      <a:solidFill>
                        <a:srgbClr val="000066"/>
                      </a:solidFill>
                      <a:latin typeface="+mj-lt"/>
                      <a:cs typeface="Times New Roman" charset="0"/>
                    </a:rPr>
                    <a:t>ojo</a:t>
                  </a:r>
                  <a:r>
                    <a:rPr lang="es-ES" sz="2000" dirty="0">
                      <a:solidFill>
                        <a:srgbClr val="000066"/>
                      </a:solidFill>
                      <a:latin typeface="+mj-lt"/>
                      <a:cs typeface="Times New Roman" charset="0"/>
                    </a:rPr>
                    <a:t>, </a:t>
                  </a:r>
                  <a:r>
                    <a:rPr lang="es-ES_tradnl" sz="2000" dirty="0">
                      <a:solidFill>
                        <a:srgbClr val="000066"/>
                      </a:solidFill>
                      <a:latin typeface="+mj-lt"/>
                      <a:cs typeface="Times New Roman" charset="0"/>
                    </a:rPr>
                    <a:t>oído</a:t>
                  </a:r>
                  <a:r>
                    <a:rPr lang="es-ES" sz="2000" dirty="0">
                      <a:solidFill>
                        <a:srgbClr val="000066"/>
                      </a:solidFill>
                      <a:latin typeface="+mj-lt"/>
                      <a:cs typeface="Times New Roman" charset="0"/>
                    </a:rPr>
                    <a:t>    </a:t>
                  </a:r>
                </a:p>
                <a:p>
                  <a:pPr algn="just">
                    <a:defRPr/>
                  </a:pPr>
                  <a:r>
                    <a:rPr lang="es-ES" b="1" i="1" dirty="0">
                      <a:solidFill>
                        <a:srgbClr val="333399"/>
                      </a:solidFill>
                      <a:cs typeface="Times New Roman" charset="0"/>
                    </a:rPr>
                    <a:t>COL4A5</a:t>
                  </a:r>
                  <a:r>
                    <a:rPr lang="es-ES" b="1" dirty="0">
                      <a:solidFill>
                        <a:srgbClr val="333399"/>
                      </a:solidFill>
                      <a:cs typeface="Times New Roman" charset="0"/>
                    </a:rPr>
                    <a:t>   </a:t>
                  </a:r>
                  <a:r>
                    <a:rPr lang="es-ES" sz="2000" b="1" dirty="0">
                      <a:solidFill>
                        <a:srgbClr val="000066"/>
                      </a:solidFill>
                      <a:cs typeface="Times New Roman" charset="0"/>
                    </a:rPr>
                    <a:t>X</a:t>
                  </a:r>
                  <a:r>
                    <a:rPr lang="es-ES" sz="2000" dirty="0">
                      <a:solidFill>
                        <a:srgbClr val="000066"/>
                      </a:solidFill>
                      <a:cs typeface="Times New Roman" charset="0"/>
                    </a:rPr>
                    <a:t>q22-q23         </a:t>
                  </a:r>
                  <a:r>
                    <a:rPr lang="es-ES" sz="2000" b="1" dirty="0">
                      <a:solidFill>
                        <a:srgbClr val="333399"/>
                      </a:solidFill>
                      <a:cs typeface="Times New Roman" charset="0"/>
                      <a:sym typeface="Symbol" charset="0"/>
                    </a:rPr>
                    <a:t>5(IV)</a:t>
                  </a:r>
                  <a:r>
                    <a:rPr lang="es-ES" sz="2000" dirty="0">
                      <a:solidFill>
                        <a:srgbClr val="000066"/>
                      </a:solidFill>
                      <a:cs typeface="Times New Roman" charset="0"/>
                      <a:sym typeface="Symbol" charset="0"/>
                    </a:rPr>
                    <a:t>               Específica</a:t>
                  </a:r>
                  <a:r>
                    <a:rPr lang="es-ES_tradnl" sz="2000" dirty="0">
                      <a:solidFill>
                        <a:srgbClr val="000066"/>
                      </a:solidFill>
                      <a:cs typeface="Times New Roman" charset="0"/>
                    </a:rPr>
                    <a:t> </a:t>
                  </a:r>
                </a:p>
                <a:p>
                  <a:pPr algn="just">
                    <a:defRPr/>
                  </a:pPr>
                  <a:r>
                    <a:rPr lang="es-ES_tradnl" sz="2000" dirty="0">
                      <a:solidFill>
                        <a:srgbClr val="000066"/>
                      </a:solidFill>
                      <a:cs typeface="Times New Roman" charset="0"/>
                    </a:rPr>
                    <a:t>					riñón</a:t>
                  </a:r>
                  <a:r>
                    <a:rPr lang="es-ES" sz="2000" dirty="0">
                      <a:solidFill>
                        <a:srgbClr val="000066"/>
                      </a:solidFill>
                      <a:cs typeface="Times New Roman" charset="0"/>
                    </a:rPr>
                    <a:t>, </a:t>
                  </a:r>
                  <a:r>
                    <a:rPr lang="es-ES_tradnl" sz="2000" dirty="0">
                      <a:solidFill>
                        <a:srgbClr val="000066"/>
                      </a:solidFill>
                      <a:cs typeface="Times New Roman" charset="0"/>
                    </a:rPr>
                    <a:t>ojo</a:t>
                  </a:r>
                  <a:r>
                    <a:rPr lang="es-ES" sz="2000" dirty="0">
                      <a:solidFill>
                        <a:srgbClr val="000066"/>
                      </a:solidFill>
                      <a:cs typeface="Times New Roman" charset="0"/>
                    </a:rPr>
                    <a:t>, o</a:t>
                  </a:r>
                  <a:r>
                    <a:rPr lang="es-ES_tradnl" sz="2000" dirty="0">
                      <a:solidFill>
                        <a:srgbClr val="000066"/>
                      </a:solidFill>
                      <a:cs typeface="Times New Roman" charset="0"/>
                    </a:rPr>
                    <a:t>í</a:t>
                  </a:r>
                  <a:r>
                    <a:rPr lang="es-ES" sz="2000" dirty="0">
                      <a:solidFill>
                        <a:srgbClr val="000066"/>
                      </a:solidFill>
                      <a:cs typeface="Times New Roman" charset="0"/>
                    </a:rPr>
                    <a:t>d</a:t>
                  </a:r>
                  <a:r>
                    <a:rPr lang="es-ES_tradnl" sz="2000" dirty="0">
                      <a:solidFill>
                        <a:srgbClr val="000066"/>
                      </a:solidFill>
                      <a:cs typeface="Times New Roman" charset="0"/>
                    </a:rPr>
                    <a:t>o</a:t>
                  </a:r>
                  <a:r>
                    <a:rPr lang="es-ES" sz="2000" dirty="0">
                      <a:solidFill>
                        <a:srgbClr val="000066"/>
                      </a:solidFill>
                      <a:cs typeface="Times New Roman" charset="0"/>
                      <a:sym typeface="Symbol" charset="0"/>
                    </a:rPr>
                    <a:t> 	</a:t>
                  </a:r>
                  <a:r>
                    <a:rPr lang="es-ES" sz="2000" dirty="0">
                      <a:solidFill>
                        <a:srgbClr val="000066"/>
                      </a:solidFill>
                      <a:latin typeface="+mj-lt"/>
                      <a:cs typeface="Times New Roman" charset="0"/>
                    </a:rPr>
                    <a:t> 	   </a:t>
                  </a:r>
                </a:p>
              </p:txBody>
            </p:sp>
          </p:grpSp>
        </p:grpSp>
        <p:grpSp>
          <p:nvGrpSpPr>
            <p:cNvPr id="48137" name="Group 81"/>
            <p:cNvGrpSpPr>
              <a:grpSpLocks/>
            </p:cNvGrpSpPr>
            <p:nvPr/>
          </p:nvGrpSpPr>
          <p:grpSpPr bwMode="auto">
            <a:xfrm>
              <a:off x="1152" y="3670"/>
              <a:ext cx="3474" cy="249"/>
              <a:chOff x="1174" y="3936"/>
              <a:chExt cx="3474" cy="249"/>
            </a:xfrm>
          </p:grpSpPr>
          <p:sp>
            <p:nvSpPr>
              <p:cNvPr id="66641" name="Text Box 82"/>
              <p:cNvSpPr txBox="1">
                <a:spLocks noChangeAspect="1" noChangeArrowheads="1"/>
              </p:cNvSpPr>
              <p:nvPr/>
            </p:nvSpPr>
            <p:spPr bwMode="auto">
              <a:xfrm>
                <a:off x="4176" y="3936"/>
                <a:ext cx="472" cy="249"/>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defRPr/>
                </a:pPr>
                <a:r>
                  <a:rPr lang="es-ES" sz="1400" b="1" dirty="0">
                    <a:solidFill>
                      <a:srgbClr val="FF6600"/>
                    </a:solidFill>
                    <a:latin typeface="+mj-lt"/>
                    <a:sym typeface="Symbol" charset="0"/>
                  </a:rPr>
                  <a:t></a:t>
                </a:r>
                <a:r>
                  <a:rPr lang="es-ES_tradnl" sz="1400" b="1" dirty="0">
                    <a:solidFill>
                      <a:srgbClr val="FF6600"/>
                    </a:solidFill>
                    <a:latin typeface="+mj-lt"/>
                    <a:sym typeface="Symbol" charset="0"/>
                  </a:rPr>
                  <a:t>4(IV)</a:t>
                </a:r>
                <a:endParaRPr lang="es-ES" sz="1400" b="1" dirty="0">
                  <a:solidFill>
                    <a:srgbClr val="FF6600"/>
                  </a:solidFill>
                  <a:latin typeface="+mj-lt"/>
                  <a:sym typeface="Symbol" charset="0"/>
                </a:endParaRPr>
              </a:p>
            </p:txBody>
          </p:sp>
          <p:grpSp>
            <p:nvGrpSpPr>
              <p:cNvPr id="48206" name="Group 83"/>
              <p:cNvGrpSpPr>
                <a:grpSpLocks noChangeAspect="1"/>
              </p:cNvGrpSpPr>
              <p:nvPr/>
            </p:nvGrpSpPr>
            <p:grpSpPr bwMode="auto">
              <a:xfrm>
                <a:off x="1174" y="3945"/>
                <a:ext cx="2912" cy="214"/>
                <a:chOff x="1361" y="552"/>
                <a:chExt cx="2287" cy="168"/>
              </a:xfrm>
            </p:grpSpPr>
            <p:grpSp>
              <p:nvGrpSpPr>
                <p:cNvPr id="48207" name="Group 84"/>
                <p:cNvGrpSpPr>
                  <a:grpSpLocks noChangeAspect="1"/>
                </p:cNvGrpSpPr>
                <p:nvPr/>
              </p:nvGrpSpPr>
              <p:grpSpPr bwMode="auto">
                <a:xfrm>
                  <a:off x="1361" y="552"/>
                  <a:ext cx="2078" cy="120"/>
                  <a:chOff x="384" y="720"/>
                  <a:chExt cx="4128" cy="432"/>
                </a:xfrm>
              </p:grpSpPr>
              <p:grpSp>
                <p:nvGrpSpPr>
                  <p:cNvPr id="48209" name="Group 85"/>
                  <p:cNvGrpSpPr>
                    <a:grpSpLocks noChangeAspect="1"/>
                  </p:cNvGrpSpPr>
                  <p:nvPr/>
                </p:nvGrpSpPr>
                <p:grpSpPr bwMode="auto">
                  <a:xfrm>
                    <a:off x="384" y="720"/>
                    <a:ext cx="2016" cy="432"/>
                    <a:chOff x="384" y="720"/>
                    <a:chExt cx="2016" cy="432"/>
                  </a:xfrm>
                </p:grpSpPr>
                <p:grpSp>
                  <p:nvGrpSpPr>
                    <p:cNvPr id="48243" name="Group 86"/>
                    <p:cNvGrpSpPr>
                      <a:grpSpLocks noChangeAspect="1"/>
                    </p:cNvGrpSpPr>
                    <p:nvPr/>
                  </p:nvGrpSpPr>
                  <p:grpSpPr bwMode="auto">
                    <a:xfrm>
                      <a:off x="384" y="720"/>
                      <a:ext cx="432" cy="432"/>
                      <a:chOff x="384" y="720"/>
                      <a:chExt cx="432" cy="432"/>
                    </a:xfrm>
                  </p:grpSpPr>
                  <p:sp>
                    <p:nvSpPr>
                      <p:cNvPr id="48268" name="Oval 87"/>
                      <p:cNvSpPr>
                        <a:spLocks noChangeAspect="1" noChangeArrowheads="1"/>
                      </p:cNvSpPr>
                      <p:nvPr/>
                    </p:nvSpPr>
                    <p:spPr bwMode="auto">
                      <a:xfrm>
                        <a:off x="384"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69" name="Oval 88"/>
                      <p:cNvSpPr>
                        <a:spLocks noChangeAspect="1" noChangeArrowheads="1"/>
                      </p:cNvSpPr>
                      <p:nvPr/>
                    </p:nvSpPr>
                    <p:spPr bwMode="auto">
                      <a:xfrm>
                        <a:off x="480"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70" name="Oval 89"/>
                      <p:cNvSpPr>
                        <a:spLocks noChangeAspect="1" noChangeArrowheads="1"/>
                      </p:cNvSpPr>
                      <p:nvPr/>
                    </p:nvSpPr>
                    <p:spPr bwMode="auto">
                      <a:xfrm>
                        <a:off x="576"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44" name="Group 90"/>
                    <p:cNvGrpSpPr>
                      <a:grpSpLocks noChangeAspect="1"/>
                    </p:cNvGrpSpPr>
                    <p:nvPr/>
                  </p:nvGrpSpPr>
                  <p:grpSpPr bwMode="auto">
                    <a:xfrm>
                      <a:off x="672" y="720"/>
                      <a:ext cx="384" cy="432"/>
                      <a:chOff x="672" y="720"/>
                      <a:chExt cx="384" cy="432"/>
                    </a:xfrm>
                  </p:grpSpPr>
                  <p:sp>
                    <p:nvSpPr>
                      <p:cNvPr id="48265" name="Oval 91"/>
                      <p:cNvSpPr>
                        <a:spLocks noChangeAspect="1" noChangeArrowheads="1"/>
                      </p:cNvSpPr>
                      <p:nvPr/>
                    </p:nvSpPr>
                    <p:spPr bwMode="auto">
                      <a:xfrm>
                        <a:off x="672"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66" name="Oval 92"/>
                      <p:cNvSpPr>
                        <a:spLocks noChangeAspect="1" noChangeArrowheads="1"/>
                      </p:cNvSpPr>
                      <p:nvPr/>
                    </p:nvSpPr>
                    <p:spPr bwMode="auto">
                      <a:xfrm>
                        <a:off x="768"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67" name="Oval 93"/>
                      <p:cNvSpPr>
                        <a:spLocks noChangeAspect="1" noChangeArrowheads="1"/>
                      </p:cNvSpPr>
                      <p:nvPr/>
                    </p:nvSpPr>
                    <p:spPr bwMode="auto">
                      <a:xfrm>
                        <a:off x="816"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45" name="Group 94"/>
                    <p:cNvGrpSpPr>
                      <a:grpSpLocks noChangeAspect="1"/>
                    </p:cNvGrpSpPr>
                    <p:nvPr/>
                  </p:nvGrpSpPr>
                  <p:grpSpPr bwMode="auto">
                    <a:xfrm>
                      <a:off x="1440" y="720"/>
                      <a:ext cx="432" cy="432"/>
                      <a:chOff x="384" y="720"/>
                      <a:chExt cx="432" cy="432"/>
                    </a:xfrm>
                  </p:grpSpPr>
                  <p:sp>
                    <p:nvSpPr>
                      <p:cNvPr id="48262" name="Oval 95"/>
                      <p:cNvSpPr>
                        <a:spLocks noChangeAspect="1" noChangeArrowheads="1"/>
                      </p:cNvSpPr>
                      <p:nvPr/>
                    </p:nvSpPr>
                    <p:spPr bwMode="auto">
                      <a:xfrm>
                        <a:off x="384"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63" name="Oval 96"/>
                      <p:cNvSpPr>
                        <a:spLocks noChangeAspect="1" noChangeArrowheads="1"/>
                      </p:cNvSpPr>
                      <p:nvPr/>
                    </p:nvSpPr>
                    <p:spPr bwMode="auto">
                      <a:xfrm>
                        <a:off x="480"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64" name="Oval 97"/>
                      <p:cNvSpPr>
                        <a:spLocks noChangeAspect="1" noChangeArrowheads="1"/>
                      </p:cNvSpPr>
                      <p:nvPr/>
                    </p:nvSpPr>
                    <p:spPr bwMode="auto">
                      <a:xfrm>
                        <a:off x="576"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46" name="Group 98"/>
                    <p:cNvGrpSpPr>
                      <a:grpSpLocks noChangeAspect="1"/>
                    </p:cNvGrpSpPr>
                    <p:nvPr/>
                  </p:nvGrpSpPr>
                  <p:grpSpPr bwMode="auto">
                    <a:xfrm>
                      <a:off x="912" y="720"/>
                      <a:ext cx="432" cy="432"/>
                      <a:chOff x="384" y="720"/>
                      <a:chExt cx="432" cy="432"/>
                    </a:xfrm>
                  </p:grpSpPr>
                  <p:sp>
                    <p:nvSpPr>
                      <p:cNvPr id="48259" name="Oval 99"/>
                      <p:cNvSpPr>
                        <a:spLocks noChangeAspect="1" noChangeArrowheads="1"/>
                      </p:cNvSpPr>
                      <p:nvPr/>
                    </p:nvSpPr>
                    <p:spPr bwMode="auto">
                      <a:xfrm>
                        <a:off x="384"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60" name="Oval 100"/>
                      <p:cNvSpPr>
                        <a:spLocks noChangeAspect="1" noChangeArrowheads="1"/>
                      </p:cNvSpPr>
                      <p:nvPr/>
                    </p:nvSpPr>
                    <p:spPr bwMode="auto">
                      <a:xfrm>
                        <a:off x="480"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61" name="Oval 101"/>
                      <p:cNvSpPr>
                        <a:spLocks noChangeAspect="1" noChangeArrowheads="1"/>
                      </p:cNvSpPr>
                      <p:nvPr/>
                    </p:nvSpPr>
                    <p:spPr bwMode="auto">
                      <a:xfrm>
                        <a:off x="576"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47" name="Group 102"/>
                    <p:cNvGrpSpPr>
                      <a:grpSpLocks noChangeAspect="1"/>
                    </p:cNvGrpSpPr>
                    <p:nvPr/>
                  </p:nvGrpSpPr>
                  <p:grpSpPr bwMode="auto">
                    <a:xfrm>
                      <a:off x="1968" y="720"/>
                      <a:ext cx="432" cy="432"/>
                      <a:chOff x="384" y="720"/>
                      <a:chExt cx="432" cy="432"/>
                    </a:xfrm>
                  </p:grpSpPr>
                  <p:sp>
                    <p:nvSpPr>
                      <p:cNvPr id="48256" name="Oval 103"/>
                      <p:cNvSpPr>
                        <a:spLocks noChangeAspect="1" noChangeArrowheads="1"/>
                      </p:cNvSpPr>
                      <p:nvPr/>
                    </p:nvSpPr>
                    <p:spPr bwMode="auto">
                      <a:xfrm>
                        <a:off x="384"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57" name="Oval 104"/>
                      <p:cNvSpPr>
                        <a:spLocks noChangeAspect="1" noChangeArrowheads="1"/>
                      </p:cNvSpPr>
                      <p:nvPr/>
                    </p:nvSpPr>
                    <p:spPr bwMode="auto">
                      <a:xfrm>
                        <a:off x="480"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58" name="Oval 105"/>
                      <p:cNvSpPr>
                        <a:spLocks noChangeAspect="1" noChangeArrowheads="1"/>
                      </p:cNvSpPr>
                      <p:nvPr/>
                    </p:nvSpPr>
                    <p:spPr bwMode="auto">
                      <a:xfrm>
                        <a:off x="576"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48" name="Group 106"/>
                    <p:cNvGrpSpPr>
                      <a:grpSpLocks noChangeAspect="1"/>
                    </p:cNvGrpSpPr>
                    <p:nvPr/>
                  </p:nvGrpSpPr>
                  <p:grpSpPr bwMode="auto">
                    <a:xfrm>
                      <a:off x="1200" y="720"/>
                      <a:ext cx="384" cy="432"/>
                      <a:chOff x="672" y="720"/>
                      <a:chExt cx="384" cy="432"/>
                    </a:xfrm>
                  </p:grpSpPr>
                  <p:sp>
                    <p:nvSpPr>
                      <p:cNvPr id="48253" name="Oval 107"/>
                      <p:cNvSpPr>
                        <a:spLocks noChangeAspect="1" noChangeArrowheads="1"/>
                      </p:cNvSpPr>
                      <p:nvPr/>
                    </p:nvSpPr>
                    <p:spPr bwMode="auto">
                      <a:xfrm>
                        <a:off x="672"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54" name="Oval 108"/>
                      <p:cNvSpPr>
                        <a:spLocks noChangeAspect="1" noChangeArrowheads="1"/>
                      </p:cNvSpPr>
                      <p:nvPr/>
                    </p:nvSpPr>
                    <p:spPr bwMode="auto">
                      <a:xfrm>
                        <a:off x="768"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55" name="Oval 109"/>
                      <p:cNvSpPr>
                        <a:spLocks noChangeAspect="1" noChangeArrowheads="1"/>
                      </p:cNvSpPr>
                      <p:nvPr/>
                    </p:nvSpPr>
                    <p:spPr bwMode="auto">
                      <a:xfrm>
                        <a:off x="816"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49" name="Group 110"/>
                    <p:cNvGrpSpPr>
                      <a:grpSpLocks noChangeAspect="1"/>
                    </p:cNvGrpSpPr>
                    <p:nvPr/>
                  </p:nvGrpSpPr>
                  <p:grpSpPr bwMode="auto">
                    <a:xfrm>
                      <a:off x="1728" y="720"/>
                      <a:ext cx="384" cy="432"/>
                      <a:chOff x="672" y="720"/>
                      <a:chExt cx="384" cy="432"/>
                    </a:xfrm>
                  </p:grpSpPr>
                  <p:sp>
                    <p:nvSpPr>
                      <p:cNvPr id="48250" name="Oval 111"/>
                      <p:cNvSpPr>
                        <a:spLocks noChangeAspect="1" noChangeArrowheads="1"/>
                      </p:cNvSpPr>
                      <p:nvPr/>
                    </p:nvSpPr>
                    <p:spPr bwMode="auto">
                      <a:xfrm>
                        <a:off x="672"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51" name="Oval 112"/>
                      <p:cNvSpPr>
                        <a:spLocks noChangeAspect="1" noChangeArrowheads="1"/>
                      </p:cNvSpPr>
                      <p:nvPr/>
                    </p:nvSpPr>
                    <p:spPr bwMode="auto">
                      <a:xfrm>
                        <a:off x="768"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52" name="Oval 113"/>
                      <p:cNvSpPr>
                        <a:spLocks noChangeAspect="1" noChangeArrowheads="1"/>
                      </p:cNvSpPr>
                      <p:nvPr/>
                    </p:nvSpPr>
                    <p:spPr bwMode="auto">
                      <a:xfrm>
                        <a:off x="816"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grpSp>
                <p:nvGrpSpPr>
                  <p:cNvPr id="48210" name="Group 114"/>
                  <p:cNvGrpSpPr>
                    <a:grpSpLocks noChangeAspect="1"/>
                  </p:cNvGrpSpPr>
                  <p:nvPr/>
                </p:nvGrpSpPr>
                <p:grpSpPr bwMode="auto">
                  <a:xfrm rot="10800000">
                    <a:off x="2496" y="720"/>
                    <a:ext cx="2016" cy="432"/>
                    <a:chOff x="384" y="720"/>
                    <a:chExt cx="2016" cy="432"/>
                  </a:xfrm>
                </p:grpSpPr>
                <p:grpSp>
                  <p:nvGrpSpPr>
                    <p:cNvPr id="48215" name="Group 115"/>
                    <p:cNvGrpSpPr>
                      <a:grpSpLocks noChangeAspect="1"/>
                    </p:cNvGrpSpPr>
                    <p:nvPr/>
                  </p:nvGrpSpPr>
                  <p:grpSpPr bwMode="auto">
                    <a:xfrm>
                      <a:off x="384" y="720"/>
                      <a:ext cx="432" cy="432"/>
                      <a:chOff x="384" y="720"/>
                      <a:chExt cx="432" cy="432"/>
                    </a:xfrm>
                  </p:grpSpPr>
                  <p:sp>
                    <p:nvSpPr>
                      <p:cNvPr id="48240" name="Oval 116"/>
                      <p:cNvSpPr>
                        <a:spLocks noChangeAspect="1" noChangeArrowheads="1"/>
                      </p:cNvSpPr>
                      <p:nvPr/>
                    </p:nvSpPr>
                    <p:spPr bwMode="auto">
                      <a:xfrm>
                        <a:off x="384"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41" name="Oval 117"/>
                      <p:cNvSpPr>
                        <a:spLocks noChangeAspect="1" noChangeArrowheads="1"/>
                      </p:cNvSpPr>
                      <p:nvPr/>
                    </p:nvSpPr>
                    <p:spPr bwMode="auto">
                      <a:xfrm>
                        <a:off x="480"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42" name="Oval 118"/>
                      <p:cNvSpPr>
                        <a:spLocks noChangeAspect="1" noChangeArrowheads="1"/>
                      </p:cNvSpPr>
                      <p:nvPr/>
                    </p:nvSpPr>
                    <p:spPr bwMode="auto">
                      <a:xfrm>
                        <a:off x="576"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16" name="Group 119"/>
                    <p:cNvGrpSpPr>
                      <a:grpSpLocks noChangeAspect="1"/>
                    </p:cNvGrpSpPr>
                    <p:nvPr/>
                  </p:nvGrpSpPr>
                  <p:grpSpPr bwMode="auto">
                    <a:xfrm>
                      <a:off x="672" y="720"/>
                      <a:ext cx="384" cy="432"/>
                      <a:chOff x="672" y="720"/>
                      <a:chExt cx="384" cy="432"/>
                    </a:xfrm>
                  </p:grpSpPr>
                  <p:sp>
                    <p:nvSpPr>
                      <p:cNvPr id="48237" name="Oval 120"/>
                      <p:cNvSpPr>
                        <a:spLocks noChangeAspect="1" noChangeArrowheads="1"/>
                      </p:cNvSpPr>
                      <p:nvPr/>
                    </p:nvSpPr>
                    <p:spPr bwMode="auto">
                      <a:xfrm>
                        <a:off x="672"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38" name="Oval 121"/>
                      <p:cNvSpPr>
                        <a:spLocks noChangeAspect="1" noChangeArrowheads="1"/>
                      </p:cNvSpPr>
                      <p:nvPr/>
                    </p:nvSpPr>
                    <p:spPr bwMode="auto">
                      <a:xfrm>
                        <a:off x="768"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39" name="Oval 122"/>
                      <p:cNvSpPr>
                        <a:spLocks noChangeAspect="1" noChangeArrowheads="1"/>
                      </p:cNvSpPr>
                      <p:nvPr/>
                    </p:nvSpPr>
                    <p:spPr bwMode="auto">
                      <a:xfrm>
                        <a:off x="816"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17" name="Group 123"/>
                    <p:cNvGrpSpPr>
                      <a:grpSpLocks noChangeAspect="1"/>
                    </p:cNvGrpSpPr>
                    <p:nvPr/>
                  </p:nvGrpSpPr>
                  <p:grpSpPr bwMode="auto">
                    <a:xfrm>
                      <a:off x="1440" y="720"/>
                      <a:ext cx="432" cy="432"/>
                      <a:chOff x="384" y="720"/>
                      <a:chExt cx="432" cy="432"/>
                    </a:xfrm>
                  </p:grpSpPr>
                  <p:sp>
                    <p:nvSpPr>
                      <p:cNvPr id="48234" name="Oval 124"/>
                      <p:cNvSpPr>
                        <a:spLocks noChangeAspect="1" noChangeArrowheads="1"/>
                      </p:cNvSpPr>
                      <p:nvPr/>
                    </p:nvSpPr>
                    <p:spPr bwMode="auto">
                      <a:xfrm>
                        <a:off x="384"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35" name="Oval 125"/>
                      <p:cNvSpPr>
                        <a:spLocks noChangeAspect="1" noChangeArrowheads="1"/>
                      </p:cNvSpPr>
                      <p:nvPr/>
                    </p:nvSpPr>
                    <p:spPr bwMode="auto">
                      <a:xfrm>
                        <a:off x="480"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36" name="Oval 126"/>
                      <p:cNvSpPr>
                        <a:spLocks noChangeAspect="1" noChangeArrowheads="1"/>
                      </p:cNvSpPr>
                      <p:nvPr/>
                    </p:nvSpPr>
                    <p:spPr bwMode="auto">
                      <a:xfrm>
                        <a:off x="576"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18" name="Group 127"/>
                    <p:cNvGrpSpPr>
                      <a:grpSpLocks noChangeAspect="1"/>
                    </p:cNvGrpSpPr>
                    <p:nvPr/>
                  </p:nvGrpSpPr>
                  <p:grpSpPr bwMode="auto">
                    <a:xfrm>
                      <a:off x="912" y="720"/>
                      <a:ext cx="432" cy="432"/>
                      <a:chOff x="384" y="720"/>
                      <a:chExt cx="432" cy="432"/>
                    </a:xfrm>
                  </p:grpSpPr>
                  <p:sp>
                    <p:nvSpPr>
                      <p:cNvPr id="48231" name="Oval 128"/>
                      <p:cNvSpPr>
                        <a:spLocks noChangeAspect="1" noChangeArrowheads="1"/>
                      </p:cNvSpPr>
                      <p:nvPr/>
                    </p:nvSpPr>
                    <p:spPr bwMode="auto">
                      <a:xfrm>
                        <a:off x="384"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32" name="Oval 129"/>
                      <p:cNvSpPr>
                        <a:spLocks noChangeAspect="1" noChangeArrowheads="1"/>
                      </p:cNvSpPr>
                      <p:nvPr/>
                    </p:nvSpPr>
                    <p:spPr bwMode="auto">
                      <a:xfrm>
                        <a:off x="480"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33" name="Oval 130"/>
                      <p:cNvSpPr>
                        <a:spLocks noChangeAspect="1" noChangeArrowheads="1"/>
                      </p:cNvSpPr>
                      <p:nvPr/>
                    </p:nvSpPr>
                    <p:spPr bwMode="auto">
                      <a:xfrm>
                        <a:off x="576"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19" name="Group 131"/>
                    <p:cNvGrpSpPr>
                      <a:grpSpLocks noChangeAspect="1"/>
                    </p:cNvGrpSpPr>
                    <p:nvPr/>
                  </p:nvGrpSpPr>
                  <p:grpSpPr bwMode="auto">
                    <a:xfrm>
                      <a:off x="1968" y="720"/>
                      <a:ext cx="432" cy="432"/>
                      <a:chOff x="384" y="720"/>
                      <a:chExt cx="432" cy="432"/>
                    </a:xfrm>
                  </p:grpSpPr>
                  <p:sp>
                    <p:nvSpPr>
                      <p:cNvPr id="48228" name="Oval 132"/>
                      <p:cNvSpPr>
                        <a:spLocks noChangeAspect="1" noChangeArrowheads="1"/>
                      </p:cNvSpPr>
                      <p:nvPr/>
                    </p:nvSpPr>
                    <p:spPr bwMode="auto">
                      <a:xfrm>
                        <a:off x="384"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29" name="Oval 133"/>
                      <p:cNvSpPr>
                        <a:spLocks noChangeAspect="1" noChangeArrowheads="1"/>
                      </p:cNvSpPr>
                      <p:nvPr/>
                    </p:nvSpPr>
                    <p:spPr bwMode="auto">
                      <a:xfrm>
                        <a:off x="480"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30" name="Oval 134"/>
                      <p:cNvSpPr>
                        <a:spLocks noChangeAspect="1" noChangeArrowheads="1"/>
                      </p:cNvSpPr>
                      <p:nvPr/>
                    </p:nvSpPr>
                    <p:spPr bwMode="auto">
                      <a:xfrm>
                        <a:off x="576"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20" name="Group 135"/>
                    <p:cNvGrpSpPr>
                      <a:grpSpLocks noChangeAspect="1"/>
                    </p:cNvGrpSpPr>
                    <p:nvPr/>
                  </p:nvGrpSpPr>
                  <p:grpSpPr bwMode="auto">
                    <a:xfrm>
                      <a:off x="1200" y="720"/>
                      <a:ext cx="384" cy="432"/>
                      <a:chOff x="672" y="720"/>
                      <a:chExt cx="384" cy="432"/>
                    </a:xfrm>
                  </p:grpSpPr>
                  <p:sp>
                    <p:nvSpPr>
                      <p:cNvPr id="48225" name="Oval 136"/>
                      <p:cNvSpPr>
                        <a:spLocks noChangeAspect="1" noChangeArrowheads="1"/>
                      </p:cNvSpPr>
                      <p:nvPr/>
                    </p:nvSpPr>
                    <p:spPr bwMode="auto">
                      <a:xfrm>
                        <a:off x="672"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26" name="Oval 137"/>
                      <p:cNvSpPr>
                        <a:spLocks noChangeAspect="1" noChangeArrowheads="1"/>
                      </p:cNvSpPr>
                      <p:nvPr/>
                    </p:nvSpPr>
                    <p:spPr bwMode="auto">
                      <a:xfrm>
                        <a:off x="768"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27" name="Oval 138"/>
                      <p:cNvSpPr>
                        <a:spLocks noChangeAspect="1" noChangeArrowheads="1"/>
                      </p:cNvSpPr>
                      <p:nvPr/>
                    </p:nvSpPr>
                    <p:spPr bwMode="auto">
                      <a:xfrm>
                        <a:off x="816"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221" name="Group 139"/>
                    <p:cNvGrpSpPr>
                      <a:grpSpLocks noChangeAspect="1"/>
                    </p:cNvGrpSpPr>
                    <p:nvPr/>
                  </p:nvGrpSpPr>
                  <p:grpSpPr bwMode="auto">
                    <a:xfrm>
                      <a:off x="1728" y="720"/>
                      <a:ext cx="384" cy="432"/>
                      <a:chOff x="672" y="720"/>
                      <a:chExt cx="384" cy="432"/>
                    </a:xfrm>
                  </p:grpSpPr>
                  <p:sp>
                    <p:nvSpPr>
                      <p:cNvPr id="48222" name="Oval 140"/>
                      <p:cNvSpPr>
                        <a:spLocks noChangeAspect="1" noChangeArrowheads="1"/>
                      </p:cNvSpPr>
                      <p:nvPr/>
                    </p:nvSpPr>
                    <p:spPr bwMode="auto">
                      <a:xfrm>
                        <a:off x="672"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23" name="Oval 141"/>
                      <p:cNvSpPr>
                        <a:spLocks noChangeAspect="1" noChangeArrowheads="1"/>
                      </p:cNvSpPr>
                      <p:nvPr/>
                    </p:nvSpPr>
                    <p:spPr bwMode="auto">
                      <a:xfrm>
                        <a:off x="768"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24" name="Oval 142"/>
                      <p:cNvSpPr>
                        <a:spLocks noChangeAspect="1" noChangeArrowheads="1"/>
                      </p:cNvSpPr>
                      <p:nvPr/>
                    </p:nvSpPr>
                    <p:spPr bwMode="auto">
                      <a:xfrm>
                        <a:off x="816"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grpSp>
                <p:nvGrpSpPr>
                  <p:cNvPr id="48211" name="Group 143"/>
                  <p:cNvGrpSpPr>
                    <a:grpSpLocks noChangeAspect="1"/>
                  </p:cNvGrpSpPr>
                  <p:nvPr/>
                </p:nvGrpSpPr>
                <p:grpSpPr bwMode="auto">
                  <a:xfrm>
                    <a:off x="2256" y="720"/>
                    <a:ext cx="384" cy="432"/>
                    <a:chOff x="672" y="720"/>
                    <a:chExt cx="384" cy="432"/>
                  </a:xfrm>
                </p:grpSpPr>
                <p:sp>
                  <p:nvSpPr>
                    <p:cNvPr id="48212" name="Oval 144"/>
                    <p:cNvSpPr>
                      <a:spLocks noChangeAspect="1" noChangeArrowheads="1"/>
                    </p:cNvSpPr>
                    <p:nvPr/>
                  </p:nvSpPr>
                  <p:spPr bwMode="auto">
                    <a:xfrm>
                      <a:off x="672" y="912"/>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13" name="Oval 145"/>
                    <p:cNvSpPr>
                      <a:spLocks noChangeAspect="1" noChangeArrowheads="1"/>
                    </p:cNvSpPr>
                    <p:nvPr/>
                  </p:nvSpPr>
                  <p:spPr bwMode="auto">
                    <a:xfrm>
                      <a:off x="768" y="816"/>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14" name="Oval 146"/>
                    <p:cNvSpPr>
                      <a:spLocks noChangeAspect="1" noChangeArrowheads="1"/>
                    </p:cNvSpPr>
                    <p:nvPr/>
                  </p:nvSpPr>
                  <p:spPr bwMode="auto">
                    <a:xfrm>
                      <a:off x="816" y="720"/>
                      <a:ext cx="240" cy="240"/>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sp>
              <p:nvSpPr>
                <p:cNvPr id="48208" name="Oval 147"/>
                <p:cNvSpPr>
                  <a:spLocks noChangeAspect="1" noChangeArrowheads="1"/>
                </p:cNvSpPr>
                <p:nvPr/>
              </p:nvSpPr>
              <p:spPr bwMode="auto">
                <a:xfrm>
                  <a:off x="3360" y="576"/>
                  <a:ext cx="288" cy="144"/>
                </a:xfrm>
                <a:prstGeom prst="ellipse">
                  <a:avLst/>
                </a:prstGeom>
                <a:solidFill>
                  <a:srgbClr val="FF6600"/>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grpSp>
          <p:nvGrpSpPr>
            <p:cNvPr id="48138" name="Group 148"/>
            <p:cNvGrpSpPr>
              <a:grpSpLocks/>
            </p:cNvGrpSpPr>
            <p:nvPr/>
          </p:nvGrpSpPr>
          <p:grpSpPr bwMode="auto">
            <a:xfrm>
              <a:off x="1130" y="3550"/>
              <a:ext cx="3504" cy="249"/>
              <a:chOff x="1152" y="3816"/>
              <a:chExt cx="3504" cy="249"/>
            </a:xfrm>
          </p:grpSpPr>
          <p:grpSp>
            <p:nvGrpSpPr>
              <p:cNvPr id="48139" name="Group 149"/>
              <p:cNvGrpSpPr>
                <a:grpSpLocks noChangeAspect="1"/>
              </p:cNvGrpSpPr>
              <p:nvPr/>
            </p:nvGrpSpPr>
            <p:grpSpPr bwMode="auto">
              <a:xfrm>
                <a:off x="1152" y="3853"/>
                <a:ext cx="2934" cy="183"/>
                <a:chOff x="1344" y="480"/>
                <a:chExt cx="2304" cy="144"/>
              </a:xfrm>
            </p:grpSpPr>
            <p:grpSp>
              <p:nvGrpSpPr>
                <p:cNvPr id="48141" name="Group 150"/>
                <p:cNvGrpSpPr>
                  <a:grpSpLocks noChangeAspect="1"/>
                </p:cNvGrpSpPr>
                <p:nvPr/>
              </p:nvGrpSpPr>
              <p:grpSpPr bwMode="auto">
                <a:xfrm>
                  <a:off x="1344" y="485"/>
                  <a:ext cx="2079" cy="120"/>
                  <a:chOff x="384" y="720"/>
                  <a:chExt cx="4128" cy="432"/>
                </a:xfrm>
              </p:grpSpPr>
              <p:grpSp>
                <p:nvGrpSpPr>
                  <p:cNvPr id="48143" name="Group 151"/>
                  <p:cNvGrpSpPr>
                    <a:grpSpLocks noChangeAspect="1"/>
                  </p:cNvGrpSpPr>
                  <p:nvPr/>
                </p:nvGrpSpPr>
                <p:grpSpPr bwMode="auto">
                  <a:xfrm>
                    <a:off x="384" y="720"/>
                    <a:ext cx="2016" cy="432"/>
                    <a:chOff x="384" y="720"/>
                    <a:chExt cx="2016" cy="432"/>
                  </a:xfrm>
                </p:grpSpPr>
                <p:grpSp>
                  <p:nvGrpSpPr>
                    <p:cNvPr id="48177" name="Group 152"/>
                    <p:cNvGrpSpPr>
                      <a:grpSpLocks noChangeAspect="1"/>
                    </p:cNvGrpSpPr>
                    <p:nvPr/>
                  </p:nvGrpSpPr>
                  <p:grpSpPr bwMode="auto">
                    <a:xfrm>
                      <a:off x="384" y="720"/>
                      <a:ext cx="432" cy="432"/>
                      <a:chOff x="384" y="720"/>
                      <a:chExt cx="432" cy="432"/>
                    </a:xfrm>
                  </p:grpSpPr>
                  <p:sp>
                    <p:nvSpPr>
                      <p:cNvPr id="48202" name="Oval 153"/>
                      <p:cNvSpPr>
                        <a:spLocks noChangeAspect="1" noChangeArrowheads="1"/>
                      </p:cNvSpPr>
                      <p:nvPr/>
                    </p:nvSpPr>
                    <p:spPr bwMode="auto">
                      <a:xfrm>
                        <a:off x="384"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03" name="Oval 154"/>
                      <p:cNvSpPr>
                        <a:spLocks noChangeAspect="1" noChangeArrowheads="1"/>
                      </p:cNvSpPr>
                      <p:nvPr/>
                    </p:nvSpPr>
                    <p:spPr bwMode="auto">
                      <a:xfrm>
                        <a:off x="480"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04" name="Oval 155"/>
                      <p:cNvSpPr>
                        <a:spLocks noChangeAspect="1" noChangeArrowheads="1"/>
                      </p:cNvSpPr>
                      <p:nvPr/>
                    </p:nvSpPr>
                    <p:spPr bwMode="auto">
                      <a:xfrm>
                        <a:off x="576"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178" name="Group 156"/>
                    <p:cNvGrpSpPr>
                      <a:grpSpLocks noChangeAspect="1"/>
                    </p:cNvGrpSpPr>
                    <p:nvPr/>
                  </p:nvGrpSpPr>
                  <p:grpSpPr bwMode="auto">
                    <a:xfrm>
                      <a:off x="672" y="720"/>
                      <a:ext cx="384" cy="432"/>
                      <a:chOff x="672" y="720"/>
                      <a:chExt cx="384" cy="432"/>
                    </a:xfrm>
                  </p:grpSpPr>
                  <p:sp>
                    <p:nvSpPr>
                      <p:cNvPr id="48199" name="Oval 157"/>
                      <p:cNvSpPr>
                        <a:spLocks noChangeAspect="1" noChangeArrowheads="1"/>
                      </p:cNvSpPr>
                      <p:nvPr/>
                    </p:nvSpPr>
                    <p:spPr bwMode="auto">
                      <a:xfrm>
                        <a:off x="672"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00" name="Oval 158"/>
                      <p:cNvSpPr>
                        <a:spLocks noChangeAspect="1" noChangeArrowheads="1"/>
                      </p:cNvSpPr>
                      <p:nvPr/>
                    </p:nvSpPr>
                    <p:spPr bwMode="auto">
                      <a:xfrm>
                        <a:off x="768"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201" name="Oval 159"/>
                      <p:cNvSpPr>
                        <a:spLocks noChangeAspect="1" noChangeArrowheads="1"/>
                      </p:cNvSpPr>
                      <p:nvPr/>
                    </p:nvSpPr>
                    <p:spPr bwMode="auto">
                      <a:xfrm>
                        <a:off x="816"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179" name="Group 160"/>
                    <p:cNvGrpSpPr>
                      <a:grpSpLocks noChangeAspect="1"/>
                    </p:cNvGrpSpPr>
                    <p:nvPr/>
                  </p:nvGrpSpPr>
                  <p:grpSpPr bwMode="auto">
                    <a:xfrm>
                      <a:off x="1440" y="720"/>
                      <a:ext cx="432" cy="432"/>
                      <a:chOff x="384" y="720"/>
                      <a:chExt cx="432" cy="432"/>
                    </a:xfrm>
                  </p:grpSpPr>
                  <p:sp>
                    <p:nvSpPr>
                      <p:cNvPr id="48196" name="Oval 161"/>
                      <p:cNvSpPr>
                        <a:spLocks noChangeAspect="1" noChangeArrowheads="1"/>
                      </p:cNvSpPr>
                      <p:nvPr/>
                    </p:nvSpPr>
                    <p:spPr bwMode="auto">
                      <a:xfrm>
                        <a:off x="384"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97" name="Oval 162"/>
                      <p:cNvSpPr>
                        <a:spLocks noChangeAspect="1" noChangeArrowheads="1"/>
                      </p:cNvSpPr>
                      <p:nvPr/>
                    </p:nvSpPr>
                    <p:spPr bwMode="auto">
                      <a:xfrm>
                        <a:off x="480"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98" name="Oval 163"/>
                      <p:cNvSpPr>
                        <a:spLocks noChangeAspect="1" noChangeArrowheads="1"/>
                      </p:cNvSpPr>
                      <p:nvPr/>
                    </p:nvSpPr>
                    <p:spPr bwMode="auto">
                      <a:xfrm>
                        <a:off x="576"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180" name="Group 164"/>
                    <p:cNvGrpSpPr>
                      <a:grpSpLocks noChangeAspect="1"/>
                    </p:cNvGrpSpPr>
                    <p:nvPr/>
                  </p:nvGrpSpPr>
                  <p:grpSpPr bwMode="auto">
                    <a:xfrm>
                      <a:off x="912" y="720"/>
                      <a:ext cx="432" cy="432"/>
                      <a:chOff x="384" y="720"/>
                      <a:chExt cx="432" cy="432"/>
                    </a:xfrm>
                  </p:grpSpPr>
                  <p:sp>
                    <p:nvSpPr>
                      <p:cNvPr id="48193" name="Oval 165"/>
                      <p:cNvSpPr>
                        <a:spLocks noChangeAspect="1" noChangeArrowheads="1"/>
                      </p:cNvSpPr>
                      <p:nvPr/>
                    </p:nvSpPr>
                    <p:spPr bwMode="auto">
                      <a:xfrm>
                        <a:off x="384"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94" name="Oval 166"/>
                      <p:cNvSpPr>
                        <a:spLocks noChangeAspect="1" noChangeArrowheads="1"/>
                      </p:cNvSpPr>
                      <p:nvPr/>
                    </p:nvSpPr>
                    <p:spPr bwMode="auto">
                      <a:xfrm>
                        <a:off x="480"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95" name="Oval 167"/>
                      <p:cNvSpPr>
                        <a:spLocks noChangeAspect="1" noChangeArrowheads="1"/>
                      </p:cNvSpPr>
                      <p:nvPr/>
                    </p:nvSpPr>
                    <p:spPr bwMode="auto">
                      <a:xfrm>
                        <a:off x="576"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181" name="Group 168"/>
                    <p:cNvGrpSpPr>
                      <a:grpSpLocks noChangeAspect="1"/>
                    </p:cNvGrpSpPr>
                    <p:nvPr/>
                  </p:nvGrpSpPr>
                  <p:grpSpPr bwMode="auto">
                    <a:xfrm>
                      <a:off x="1968" y="720"/>
                      <a:ext cx="432" cy="432"/>
                      <a:chOff x="384" y="720"/>
                      <a:chExt cx="432" cy="432"/>
                    </a:xfrm>
                  </p:grpSpPr>
                  <p:sp>
                    <p:nvSpPr>
                      <p:cNvPr id="48190" name="Oval 169"/>
                      <p:cNvSpPr>
                        <a:spLocks noChangeAspect="1" noChangeArrowheads="1"/>
                      </p:cNvSpPr>
                      <p:nvPr/>
                    </p:nvSpPr>
                    <p:spPr bwMode="auto">
                      <a:xfrm>
                        <a:off x="384"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91" name="Oval 170"/>
                      <p:cNvSpPr>
                        <a:spLocks noChangeAspect="1" noChangeArrowheads="1"/>
                      </p:cNvSpPr>
                      <p:nvPr/>
                    </p:nvSpPr>
                    <p:spPr bwMode="auto">
                      <a:xfrm>
                        <a:off x="480"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92" name="Oval 171"/>
                      <p:cNvSpPr>
                        <a:spLocks noChangeAspect="1" noChangeArrowheads="1"/>
                      </p:cNvSpPr>
                      <p:nvPr/>
                    </p:nvSpPr>
                    <p:spPr bwMode="auto">
                      <a:xfrm>
                        <a:off x="576"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182" name="Group 172"/>
                    <p:cNvGrpSpPr>
                      <a:grpSpLocks noChangeAspect="1"/>
                    </p:cNvGrpSpPr>
                    <p:nvPr/>
                  </p:nvGrpSpPr>
                  <p:grpSpPr bwMode="auto">
                    <a:xfrm>
                      <a:off x="1200" y="720"/>
                      <a:ext cx="384" cy="432"/>
                      <a:chOff x="672" y="720"/>
                      <a:chExt cx="384" cy="432"/>
                    </a:xfrm>
                  </p:grpSpPr>
                  <p:sp>
                    <p:nvSpPr>
                      <p:cNvPr id="48187" name="Oval 173"/>
                      <p:cNvSpPr>
                        <a:spLocks noChangeAspect="1" noChangeArrowheads="1"/>
                      </p:cNvSpPr>
                      <p:nvPr/>
                    </p:nvSpPr>
                    <p:spPr bwMode="auto">
                      <a:xfrm>
                        <a:off x="672"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88" name="Oval 174"/>
                      <p:cNvSpPr>
                        <a:spLocks noChangeAspect="1" noChangeArrowheads="1"/>
                      </p:cNvSpPr>
                      <p:nvPr/>
                    </p:nvSpPr>
                    <p:spPr bwMode="auto">
                      <a:xfrm>
                        <a:off x="768"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89" name="Oval 175"/>
                      <p:cNvSpPr>
                        <a:spLocks noChangeAspect="1" noChangeArrowheads="1"/>
                      </p:cNvSpPr>
                      <p:nvPr/>
                    </p:nvSpPr>
                    <p:spPr bwMode="auto">
                      <a:xfrm>
                        <a:off x="816"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183" name="Group 176"/>
                    <p:cNvGrpSpPr>
                      <a:grpSpLocks noChangeAspect="1"/>
                    </p:cNvGrpSpPr>
                    <p:nvPr/>
                  </p:nvGrpSpPr>
                  <p:grpSpPr bwMode="auto">
                    <a:xfrm>
                      <a:off x="1728" y="720"/>
                      <a:ext cx="384" cy="432"/>
                      <a:chOff x="672" y="720"/>
                      <a:chExt cx="384" cy="432"/>
                    </a:xfrm>
                  </p:grpSpPr>
                  <p:sp>
                    <p:nvSpPr>
                      <p:cNvPr id="48184" name="Oval 177"/>
                      <p:cNvSpPr>
                        <a:spLocks noChangeAspect="1" noChangeArrowheads="1"/>
                      </p:cNvSpPr>
                      <p:nvPr/>
                    </p:nvSpPr>
                    <p:spPr bwMode="auto">
                      <a:xfrm>
                        <a:off x="672"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85" name="Oval 178"/>
                      <p:cNvSpPr>
                        <a:spLocks noChangeAspect="1" noChangeArrowheads="1"/>
                      </p:cNvSpPr>
                      <p:nvPr/>
                    </p:nvSpPr>
                    <p:spPr bwMode="auto">
                      <a:xfrm>
                        <a:off x="768"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86" name="Oval 179"/>
                      <p:cNvSpPr>
                        <a:spLocks noChangeAspect="1" noChangeArrowheads="1"/>
                      </p:cNvSpPr>
                      <p:nvPr/>
                    </p:nvSpPr>
                    <p:spPr bwMode="auto">
                      <a:xfrm>
                        <a:off x="816"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grpSp>
                <p:nvGrpSpPr>
                  <p:cNvPr id="48144" name="Group 180"/>
                  <p:cNvGrpSpPr>
                    <a:grpSpLocks noChangeAspect="1"/>
                  </p:cNvGrpSpPr>
                  <p:nvPr/>
                </p:nvGrpSpPr>
                <p:grpSpPr bwMode="auto">
                  <a:xfrm rot="10800000">
                    <a:off x="2496" y="720"/>
                    <a:ext cx="2016" cy="432"/>
                    <a:chOff x="384" y="720"/>
                    <a:chExt cx="2016" cy="432"/>
                  </a:xfrm>
                </p:grpSpPr>
                <p:grpSp>
                  <p:nvGrpSpPr>
                    <p:cNvPr id="48149" name="Group 181"/>
                    <p:cNvGrpSpPr>
                      <a:grpSpLocks noChangeAspect="1"/>
                    </p:cNvGrpSpPr>
                    <p:nvPr/>
                  </p:nvGrpSpPr>
                  <p:grpSpPr bwMode="auto">
                    <a:xfrm>
                      <a:off x="384" y="720"/>
                      <a:ext cx="432" cy="432"/>
                      <a:chOff x="384" y="720"/>
                      <a:chExt cx="432" cy="432"/>
                    </a:xfrm>
                  </p:grpSpPr>
                  <p:sp>
                    <p:nvSpPr>
                      <p:cNvPr id="48174" name="Oval 182"/>
                      <p:cNvSpPr>
                        <a:spLocks noChangeAspect="1" noChangeArrowheads="1"/>
                      </p:cNvSpPr>
                      <p:nvPr/>
                    </p:nvSpPr>
                    <p:spPr bwMode="auto">
                      <a:xfrm>
                        <a:off x="384"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75" name="Oval 183"/>
                      <p:cNvSpPr>
                        <a:spLocks noChangeAspect="1" noChangeArrowheads="1"/>
                      </p:cNvSpPr>
                      <p:nvPr/>
                    </p:nvSpPr>
                    <p:spPr bwMode="auto">
                      <a:xfrm>
                        <a:off x="480"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76" name="Oval 184"/>
                      <p:cNvSpPr>
                        <a:spLocks noChangeAspect="1" noChangeArrowheads="1"/>
                      </p:cNvSpPr>
                      <p:nvPr/>
                    </p:nvSpPr>
                    <p:spPr bwMode="auto">
                      <a:xfrm>
                        <a:off x="576"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150" name="Group 185"/>
                    <p:cNvGrpSpPr>
                      <a:grpSpLocks noChangeAspect="1"/>
                    </p:cNvGrpSpPr>
                    <p:nvPr/>
                  </p:nvGrpSpPr>
                  <p:grpSpPr bwMode="auto">
                    <a:xfrm>
                      <a:off x="672" y="720"/>
                      <a:ext cx="384" cy="432"/>
                      <a:chOff x="672" y="720"/>
                      <a:chExt cx="384" cy="432"/>
                    </a:xfrm>
                  </p:grpSpPr>
                  <p:sp>
                    <p:nvSpPr>
                      <p:cNvPr id="48171" name="Oval 186"/>
                      <p:cNvSpPr>
                        <a:spLocks noChangeAspect="1" noChangeArrowheads="1"/>
                      </p:cNvSpPr>
                      <p:nvPr/>
                    </p:nvSpPr>
                    <p:spPr bwMode="auto">
                      <a:xfrm>
                        <a:off x="672"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72" name="Oval 187"/>
                      <p:cNvSpPr>
                        <a:spLocks noChangeAspect="1" noChangeArrowheads="1"/>
                      </p:cNvSpPr>
                      <p:nvPr/>
                    </p:nvSpPr>
                    <p:spPr bwMode="auto">
                      <a:xfrm>
                        <a:off x="768"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73" name="Oval 188"/>
                      <p:cNvSpPr>
                        <a:spLocks noChangeAspect="1" noChangeArrowheads="1"/>
                      </p:cNvSpPr>
                      <p:nvPr/>
                    </p:nvSpPr>
                    <p:spPr bwMode="auto">
                      <a:xfrm>
                        <a:off x="816"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151" name="Group 189"/>
                    <p:cNvGrpSpPr>
                      <a:grpSpLocks noChangeAspect="1"/>
                    </p:cNvGrpSpPr>
                    <p:nvPr/>
                  </p:nvGrpSpPr>
                  <p:grpSpPr bwMode="auto">
                    <a:xfrm>
                      <a:off x="1440" y="720"/>
                      <a:ext cx="432" cy="432"/>
                      <a:chOff x="384" y="720"/>
                      <a:chExt cx="432" cy="432"/>
                    </a:xfrm>
                  </p:grpSpPr>
                  <p:sp>
                    <p:nvSpPr>
                      <p:cNvPr id="48168" name="Oval 190"/>
                      <p:cNvSpPr>
                        <a:spLocks noChangeAspect="1" noChangeArrowheads="1"/>
                      </p:cNvSpPr>
                      <p:nvPr/>
                    </p:nvSpPr>
                    <p:spPr bwMode="auto">
                      <a:xfrm>
                        <a:off x="384"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69" name="Oval 191"/>
                      <p:cNvSpPr>
                        <a:spLocks noChangeAspect="1" noChangeArrowheads="1"/>
                      </p:cNvSpPr>
                      <p:nvPr/>
                    </p:nvSpPr>
                    <p:spPr bwMode="auto">
                      <a:xfrm>
                        <a:off x="480"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70" name="Oval 192"/>
                      <p:cNvSpPr>
                        <a:spLocks noChangeAspect="1" noChangeArrowheads="1"/>
                      </p:cNvSpPr>
                      <p:nvPr/>
                    </p:nvSpPr>
                    <p:spPr bwMode="auto">
                      <a:xfrm>
                        <a:off x="576"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152" name="Group 193"/>
                    <p:cNvGrpSpPr>
                      <a:grpSpLocks noChangeAspect="1"/>
                    </p:cNvGrpSpPr>
                    <p:nvPr/>
                  </p:nvGrpSpPr>
                  <p:grpSpPr bwMode="auto">
                    <a:xfrm>
                      <a:off x="912" y="720"/>
                      <a:ext cx="432" cy="432"/>
                      <a:chOff x="384" y="720"/>
                      <a:chExt cx="432" cy="432"/>
                    </a:xfrm>
                  </p:grpSpPr>
                  <p:sp>
                    <p:nvSpPr>
                      <p:cNvPr id="48165" name="Oval 194"/>
                      <p:cNvSpPr>
                        <a:spLocks noChangeAspect="1" noChangeArrowheads="1"/>
                      </p:cNvSpPr>
                      <p:nvPr/>
                    </p:nvSpPr>
                    <p:spPr bwMode="auto">
                      <a:xfrm>
                        <a:off x="384"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66" name="Oval 195"/>
                      <p:cNvSpPr>
                        <a:spLocks noChangeAspect="1" noChangeArrowheads="1"/>
                      </p:cNvSpPr>
                      <p:nvPr/>
                    </p:nvSpPr>
                    <p:spPr bwMode="auto">
                      <a:xfrm>
                        <a:off x="480"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67" name="Oval 196"/>
                      <p:cNvSpPr>
                        <a:spLocks noChangeAspect="1" noChangeArrowheads="1"/>
                      </p:cNvSpPr>
                      <p:nvPr/>
                    </p:nvSpPr>
                    <p:spPr bwMode="auto">
                      <a:xfrm>
                        <a:off x="576"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153" name="Group 197"/>
                    <p:cNvGrpSpPr>
                      <a:grpSpLocks noChangeAspect="1"/>
                    </p:cNvGrpSpPr>
                    <p:nvPr/>
                  </p:nvGrpSpPr>
                  <p:grpSpPr bwMode="auto">
                    <a:xfrm>
                      <a:off x="1968" y="720"/>
                      <a:ext cx="432" cy="432"/>
                      <a:chOff x="384" y="720"/>
                      <a:chExt cx="432" cy="432"/>
                    </a:xfrm>
                  </p:grpSpPr>
                  <p:sp>
                    <p:nvSpPr>
                      <p:cNvPr id="48162" name="Oval 198"/>
                      <p:cNvSpPr>
                        <a:spLocks noChangeAspect="1" noChangeArrowheads="1"/>
                      </p:cNvSpPr>
                      <p:nvPr/>
                    </p:nvSpPr>
                    <p:spPr bwMode="auto">
                      <a:xfrm>
                        <a:off x="384"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63" name="Oval 199"/>
                      <p:cNvSpPr>
                        <a:spLocks noChangeAspect="1" noChangeArrowheads="1"/>
                      </p:cNvSpPr>
                      <p:nvPr/>
                    </p:nvSpPr>
                    <p:spPr bwMode="auto">
                      <a:xfrm>
                        <a:off x="480"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64" name="Oval 200"/>
                      <p:cNvSpPr>
                        <a:spLocks noChangeAspect="1" noChangeArrowheads="1"/>
                      </p:cNvSpPr>
                      <p:nvPr/>
                    </p:nvSpPr>
                    <p:spPr bwMode="auto">
                      <a:xfrm>
                        <a:off x="576"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154" name="Group 201"/>
                    <p:cNvGrpSpPr>
                      <a:grpSpLocks noChangeAspect="1"/>
                    </p:cNvGrpSpPr>
                    <p:nvPr/>
                  </p:nvGrpSpPr>
                  <p:grpSpPr bwMode="auto">
                    <a:xfrm>
                      <a:off x="1200" y="720"/>
                      <a:ext cx="384" cy="432"/>
                      <a:chOff x="672" y="720"/>
                      <a:chExt cx="384" cy="432"/>
                    </a:xfrm>
                  </p:grpSpPr>
                  <p:sp>
                    <p:nvSpPr>
                      <p:cNvPr id="48159" name="Oval 202"/>
                      <p:cNvSpPr>
                        <a:spLocks noChangeAspect="1" noChangeArrowheads="1"/>
                      </p:cNvSpPr>
                      <p:nvPr/>
                    </p:nvSpPr>
                    <p:spPr bwMode="auto">
                      <a:xfrm>
                        <a:off x="672"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60" name="Oval 203"/>
                      <p:cNvSpPr>
                        <a:spLocks noChangeAspect="1" noChangeArrowheads="1"/>
                      </p:cNvSpPr>
                      <p:nvPr/>
                    </p:nvSpPr>
                    <p:spPr bwMode="auto">
                      <a:xfrm>
                        <a:off x="768"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61" name="Oval 204"/>
                      <p:cNvSpPr>
                        <a:spLocks noChangeAspect="1" noChangeArrowheads="1"/>
                      </p:cNvSpPr>
                      <p:nvPr/>
                    </p:nvSpPr>
                    <p:spPr bwMode="auto">
                      <a:xfrm>
                        <a:off x="816"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48155" name="Group 205"/>
                    <p:cNvGrpSpPr>
                      <a:grpSpLocks noChangeAspect="1"/>
                    </p:cNvGrpSpPr>
                    <p:nvPr/>
                  </p:nvGrpSpPr>
                  <p:grpSpPr bwMode="auto">
                    <a:xfrm>
                      <a:off x="1728" y="720"/>
                      <a:ext cx="384" cy="432"/>
                      <a:chOff x="672" y="720"/>
                      <a:chExt cx="384" cy="432"/>
                    </a:xfrm>
                  </p:grpSpPr>
                  <p:sp>
                    <p:nvSpPr>
                      <p:cNvPr id="48156" name="Oval 206"/>
                      <p:cNvSpPr>
                        <a:spLocks noChangeAspect="1" noChangeArrowheads="1"/>
                      </p:cNvSpPr>
                      <p:nvPr/>
                    </p:nvSpPr>
                    <p:spPr bwMode="auto">
                      <a:xfrm>
                        <a:off x="672"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57" name="Oval 207"/>
                      <p:cNvSpPr>
                        <a:spLocks noChangeAspect="1" noChangeArrowheads="1"/>
                      </p:cNvSpPr>
                      <p:nvPr/>
                    </p:nvSpPr>
                    <p:spPr bwMode="auto">
                      <a:xfrm>
                        <a:off x="768"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58" name="Oval 208"/>
                      <p:cNvSpPr>
                        <a:spLocks noChangeAspect="1" noChangeArrowheads="1"/>
                      </p:cNvSpPr>
                      <p:nvPr/>
                    </p:nvSpPr>
                    <p:spPr bwMode="auto">
                      <a:xfrm>
                        <a:off x="816"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grpSp>
                <p:nvGrpSpPr>
                  <p:cNvPr id="48145" name="Group 209"/>
                  <p:cNvGrpSpPr>
                    <a:grpSpLocks noChangeAspect="1"/>
                  </p:cNvGrpSpPr>
                  <p:nvPr/>
                </p:nvGrpSpPr>
                <p:grpSpPr bwMode="auto">
                  <a:xfrm>
                    <a:off x="2256" y="720"/>
                    <a:ext cx="384" cy="432"/>
                    <a:chOff x="672" y="720"/>
                    <a:chExt cx="384" cy="432"/>
                  </a:xfrm>
                </p:grpSpPr>
                <p:sp>
                  <p:nvSpPr>
                    <p:cNvPr id="48146" name="Oval 210"/>
                    <p:cNvSpPr>
                      <a:spLocks noChangeAspect="1" noChangeArrowheads="1"/>
                    </p:cNvSpPr>
                    <p:nvPr/>
                  </p:nvSpPr>
                  <p:spPr bwMode="auto">
                    <a:xfrm>
                      <a:off x="672" y="912"/>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47" name="Oval 211"/>
                    <p:cNvSpPr>
                      <a:spLocks noChangeAspect="1" noChangeArrowheads="1"/>
                    </p:cNvSpPr>
                    <p:nvPr/>
                  </p:nvSpPr>
                  <p:spPr bwMode="auto">
                    <a:xfrm>
                      <a:off x="768" y="816"/>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48148" name="Oval 212"/>
                    <p:cNvSpPr>
                      <a:spLocks noChangeAspect="1" noChangeArrowheads="1"/>
                    </p:cNvSpPr>
                    <p:nvPr/>
                  </p:nvSpPr>
                  <p:spPr bwMode="auto">
                    <a:xfrm>
                      <a:off x="816" y="720"/>
                      <a:ext cx="240" cy="240"/>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sp>
              <p:nvSpPr>
                <p:cNvPr id="48142" name="Oval 213"/>
                <p:cNvSpPr>
                  <a:spLocks noChangeAspect="1" noChangeArrowheads="1"/>
                </p:cNvSpPr>
                <p:nvPr/>
              </p:nvSpPr>
              <p:spPr bwMode="auto">
                <a:xfrm>
                  <a:off x="3360" y="480"/>
                  <a:ext cx="288" cy="144"/>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sp>
            <p:nvSpPr>
              <p:cNvPr id="66576" name="Text Box 214"/>
              <p:cNvSpPr txBox="1">
                <a:spLocks noChangeArrowheads="1"/>
              </p:cNvSpPr>
              <p:nvPr/>
            </p:nvSpPr>
            <p:spPr bwMode="auto">
              <a:xfrm>
                <a:off x="4176" y="3816"/>
                <a:ext cx="480" cy="249"/>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defRPr/>
                </a:pPr>
                <a:r>
                  <a:rPr lang="es-ES" sz="1400" b="1" dirty="0">
                    <a:solidFill>
                      <a:srgbClr val="BBE0E3"/>
                    </a:solidFill>
                    <a:latin typeface="+mj-lt"/>
                    <a:sym typeface="Symbol" charset="0"/>
                  </a:rPr>
                  <a:t></a:t>
                </a:r>
                <a:r>
                  <a:rPr lang="es-ES_tradnl" sz="1400" b="1" dirty="0">
                    <a:solidFill>
                      <a:srgbClr val="BBE0E3"/>
                    </a:solidFill>
                    <a:latin typeface="+mj-lt"/>
                    <a:sym typeface="Symbol" charset="0"/>
                  </a:rPr>
                  <a:t>3(IV)</a:t>
                </a:r>
              </a:p>
            </p:txBody>
          </p:sp>
        </p:grpSp>
      </p:grpSp>
      <p:sp>
        <p:nvSpPr>
          <p:cNvPr id="66566" name="Text Box 220"/>
          <p:cNvSpPr txBox="1">
            <a:spLocks noChangeArrowheads="1"/>
          </p:cNvSpPr>
          <p:nvPr/>
        </p:nvSpPr>
        <p:spPr bwMode="auto">
          <a:xfrm>
            <a:off x="7423150" y="2566988"/>
            <a:ext cx="901700" cy="1784350"/>
          </a:xfrm>
          <a:prstGeom prst="rect">
            <a:avLst/>
          </a:prstGeom>
          <a:solidFill>
            <a:schemeClr val="tx1"/>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endParaRPr lang="es-ES" sz="2000" dirty="0">
              <a:solidFill>
                <a:srgbClr val="000066"/>
              </a:solidFill>
              <a:latin typeface="Bookman Old Style" charset="0"/>
            </a:endParaRPr>
          </a:p>
          <a:p>
            <a:pPr algn="ctr" eaLnBrk="1" hangingPunct="1">
              <a:defRPr/>
            </a:pPr>
            <a:r>
              <a:rPr lang="es-ES" sz="2000" dirty="0">
                <a:solidFill>
                  <a:srgbClr val="000066"/>
                </a:solidFill>
                <a:latin typeface="+mj-lt"/>
              </a:rPr>
              <a:t>SAAR</a:t>
            </a:r>
          </a:p>
          <a:p>
            <a:pPr algn="ctr" eaLnBrk="1" hangingPunct="1">
              <a:defRPr/>
            </a:pPr>
            <a:r>
              <a:rPr lang="es-ES" sz="2000" dirty="0">
                <a:solidFill>
                  <a:srgbClr val="000066"/>
                </a:solidFill>
                <a:latin typeface="+mj-lt"/>
              </a:rPr>
              <a:t>SAAD</a:t>
            </a:r>
          </a:p>
          <a:p>
            <a:pPr algn="ctr" eaLnBrk="1" hangingPunct="1">
              <a:defRPr/>
            </a:pPr>
            <a:endParaRPr lang="es-ES" sz="2000" dirty="0">
              <a:solidFill>
                <a:srgbClr val="000066"/>
              </a:solidFill>
              <a:latin typeface="+mj-lt"/>
            </a:endParaRPr>
          </a:p>
          <a:p>
            <a:pPr algn="ctr" eaLnBrk="1" hangingPunct="1">
              <a:spcBef>
                <a:spcPct val="50000"/>
              </a:spcBef>
              <a:defRPr/>
            </a:pPr>
            <a:r>
              <a:rPr lang="es-ES" sz="2000" dirty="0">
                <a:solidFill>
                  <a:srgbClr val="000066"/>
                </a:solidFill>
                <a:latin typeface="+mj-lt"/>
              </a:rPr>
              <a:t>SALX</a:t>
            </a:r>
          </a:p>
        </p:txBody>
      </p:sp>
      <p:sp>
        <p:nvSpPr>
          <p:cNvPr id="48134" name="214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08CE9B6-7820-4902-BD0D-D402DD233F98}" type="slidenum">
              <a:rPr lang="es-ES" altLang="es-ES">
                <a:solidFill>
                  <a:srgbClr val="FFFFFF"/>
                </a:solidFill>
              </a:rPr>
              <a:pPr/>
              <a:t>28</a:t>
            </a:fld>
            <a:endParaRPr lang="es-ES" altLang="es-ES">
              <a:solidFill>
                <a:srgbClr val="FFFFFF"/>
              </a:solidFill>
            </a:endParaRPr>
          </a:p>
        </p:txBody>
      </p:sp>
      <p:sp>
        <p:nvSpPr>
          <p:cNvPr id="48135" name="215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ustDataLst>
      <p:tags r:id="rId1"/>
    </p:custDataLst>
  </p:cSld>
  <p:clrMapOvr>
    <a:masterClrMapping/>
  </p:clrMapOvr>
  <p:transition advTm="676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613" y="368300"/>
            <a:ext cx="60452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365125" y="4706938"/>
            <a:ext cx="2368550" cy="893762"/>
            <a:chOff x="353" y="2750"/>
            <a:chExt cx="1492" cy="751"/>
          </a:xfrm>
        </p:grpSpPr>
        <p:sp>
          <p:nvSpPr>
            <p:cNvPr id="68611" name="Freeform 6"/>
            <p:cNvSpPr>
              <a:spLocks/>
            </p:cNvSpPr>
            <p:nvPr/>
          </p:nvSpPr>
          <p:spPr bwMode="auto">
            <a:xfrm>
              <a:off x="612" y="3113"/>
              <a:ext cx="1233" cy="388"/>
            </a:xfrm>
            <a:custGeom>
              <a:avLst/>
              <a:gdLst>
                <a:gd name="T0" fmla="*/ 0 w 1233"/>
                <a:gd name="T1" fmla="*/ 0 h 786"/>
                <a:gd name="T2" fmla="*/ 318 w 1233"/>
                <a:gd name="T3" fmla="*/ 635 h 786"/>
                <a:gd name="T4" fmla="*/ 1089 w 1233"/>
                <a:gd name="T5" fmla="*/ 771 h 786"/>
                <a:gd name="T6" fmla="*/ 1180 w 1233"/>
                <a:gd name="T7" fmla="*/ 725 h 786"/>
                <a:gd name="T8" fmla="*/ 0 60000 65536"/>
                <a:gd name="T9" fmla="*/ 0 60000 65536"/>
                <a:gd name="T10" fmla="*/ 0 60000 65536"/>
                <a:gd name="T11" fmla="*/ 0 60000 65536"/>
                <a:gd name="T12" fmla="*/ 0 w 1233"/>
                <a:gd name="T13" fmla="*/ 0 h 786"/>
                <a:gd name="T14" fmla="*/ 1233 w 1233"/>
                <a:gd name="T15" fmla="*/ 786 h 786"/>
              </a:gdLst>
              <a:ahLst/>
              <a:cxnLst>
                <a:cxn ang="T8">
                  <a:pos x="T0" y="T1"/>
                </a:cxn>
                <a:cxn ang="T9">
                  <a:pos x="T2" y="T3"/>
                </a:cxn>
                <a:cxn ang="T10">
                  <a:pos x="T4" y="T5"/>
                </a:cxn>
                <a:cxn ang="T11">
                  <a:pos x="T6" y="T7"/>
                </a:cxn>
              </a:cxnLst>
              <a:rect l="T12" t="T13" r="T14" b="T15"/>
              <a:pathLst>
                <a:path w="1233" h="786">
                  <a:moveTo>
                    <a:pt x="0" y="0"/>
                  </a:moveTo>
                  <a:cubicBezTo>
                    <a:pt x="68" y="253"/>
                    <a:pt x="137" y="507"/>
                    <a:pt x="318" y="635"/>
                  </a:cubicBezTo>
                  <a:cubicBezTo>
                    <a:pt x="499" y="763"/>
                    <a:pt x="945" y="756"/>
                    <a:pt x="1089" y="771"/>
                  </a:cubicBezTo>
                  <a:cubicBezTo>
                    <a:pt x="1233" y="786"/>
                    <a:pt x="1206" y="755"/>
                    <a:pt x="1180" y="725"/>
                  </a:cubicBezTo>
                </a:path>
              </a:pathLst>
            </a:custGeom>
            <a:noFill/>
            <a:ln w="38100" cap="flat" cmpd="sng">
              <a:solidFill>
                <a:schemeClr val="accent4">
                  <a:lumMod val="60000"/>
                  <a:lumOff val="40000"/>
                </a:schemeClr>
              </a:solidFill>
              <a:prstDash val="solid"/>
              <a:round/>
              <a:headEnd type="none" w="med" len="med"/>
              <a:tailEnd type="triangle" w="med" len="med"/>
            </a:ln>
          </p:spPr>
          <p:txBody>
            <a:bodyPr>
              <a:spAutoFit/>
            </a:bodyPr>
            <a:lstStyle/>
            <a:p>
              <a:pPr>
                <a:defRPr/>
              </a:pPr>
              <a:endParaRPr lang="es-ES" sz="2400">
                <a:solidFill>
                  <a:schemeClr val="accent4">
                    <a:lumMod val="60000"/>
                    <a:lumOff val="40000"/>
                  </a:schemeClr>
                </a:solidFill>
                <a:ea typeface="ＭＳ Ｐゴシック" charset="0"/>
              </a:endParaRPr>
            </a:p>
          </p:txBody>
        </p:sp>
        <p:sp>
          <p:nvSpPr>
            <p:cNvPr id="68612" name="Text Box 7"/>
            <p:cNvSpPr txBox="1">
              <a:spLocks noChangeArrowheads="1"/>
            </p:cNvSpPr>
            <p:nvPr/>
          </p:nvSpPr>
          <p:spPr bwMode="auto">
            <a:xfrm>
              <a:off x="353" y="2750"/>
              <a:ext cx="518" cy="388"/>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b="1" dirty="0">
                  <a:solidFill>
                    <a:schemeClr val="accent4">
                      <a:lumMod val="60000"/>
                      <a:lumOff val="40000"/>
                    </a:schemeClr>
                  </a:solidFill>
                  <a:latin typeface="+mj-lt"/>
                </a:rPr>
                <a:t>MBG</a:t>
              </a:r>
            </a:p>
          </p:txBody>
        </p:sp>
      </p:grpSp>
      <p:sp>
        <p:nvSpPr>
          <p:cNvPr id="49156" name="5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7D6456A-574F-41B5-857E-69DEBAE27906}" type="slidenum">
              <a:rPr lang="es-ES" altLang="es-ES">
                <a:solidFill>
                  <a:srgbClr val="FFFFFF"/>
                </a:solidFill>
              </a:rPr>
              <a:pPr/>
              <a:t>29</a:t>
            </a:fld>
            <a:endParaRPr lang="es-ES" altLang="es-ES">
              <a:solidFill>
                <a:srgbClr val="FFFFFF"/>
              </a:solidFill>
            </a:endParaRPr>
          </a:p>
        </p:txBody>
      </p:sp>
    </p:spTree>
    <p:custDataLst>
      <p:tags r:id="rId1"/>
    </p:custDataLst>
  </p:cSld>
  <p:clrMapOvr>
    <a:masterClrMapping/>
  </p:clrMapOvr>
  <p:transition spd="slow" advTm="4384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57200" y="692150"/>
            <a:ext cx="8229600" cy="566738"/>
          </a:xfrm>
          <a:prstGeom prst="rect">
            <a:avLst/>
          </a:prstGeom>
        </p:spPr>
        <p:txBody>
          <a:bodyPr/>
          <a:lstStyle/>
          <a:p>
            <a:pPr algn="ctr" eaLnBrk="1" hangingPunct="1">
              <a:defRPr/>
            </a:pPr>
            <a:r>
              <a:rPr lang="es-ES" sz="3600" b="1" kern="0" dirty="0">
                <a:solidFill>
                  <a:schemeClr val="bg2"/>
                </a:solidFill>
                <a:latin typeface="Arial" charset="0"/>
                <a:ea typeface="ＭＳ Ｐゴシック" charset="0"/>
                <a:cs typeface="ＭＳ Ｐゴシック" charset="0"/>
              </a:rPr>
              <a:t>DEFINICIONES</a:t>
            </a:r>
            <a:endParaRPr lang="es-ES" sz="2800" b="1" kern="0" dirty="0">
              <a:solidFill>
                <a:schemeClr val="bg2"/>
              </a:solidFill>
              <a:latin typeface="Arial" charset="0"/>
              <a:ea typeface="ＭＳ Ｐゴシック" charset="0"/>
              <a:cs typeface="ＭＳ Ｐゴシック" charset="0"/>
            </a:endParaRPr>
          </a:p>
        </p:txBody>
      </p:sp>
      <p:sp>
        <p:nvSpPr>
          <p:cNvPr id="8" name="Rectangle 3"/>
          <p:cNvSpPr txBox="1">
            <a:spLocks noChangeArrowheads="1"/>
          </p:cNvSpPr>
          <p:nvPr/>
        </p:nvSpPr>
        <p:spPr>
          <a:xfrm>
            <a:off x="318293" y="1700808"/>
            <a:ext cx="8507413" cy="3816424"/>
          </a:xfrm>
          <a:prstGeom prst="rect">
            <a:avLst/>
          </a:prstGeom>
        </p:spPr>
        <p:txBody>
          <a:bodyPr/>
          <a:lstStyle/>
          <a:p>
            <a:pPr marL="342900" indent="-342900" algn="just" eaLnBrk="1" hangingPunct="1">
              <a:lnSpc>
                <a:spcPct val="80000"/>
              </a:lnSpc>
              <a:spcBef>
                <a:spcPct val="20000"/>
              </a:spcBef>
              <a:buFontTx/>
              <a:buChar char="•"/>
              <a:defRPr/>
            </a:pPr>
            <a:r>
              <a:rPr lang="es-ES" sz="2400" kern="0" dirty="0">
                <a:solidFill>
                  <a:schemeClr val="bg1"/>
                </a:solidFill>
                <a:latin typeface="+mj-lt"/>
                <a:ea typeface="ＭＳ Ｐゴシック" charset="0"/>
                <a:cs typeface="ＭＳ Ｐゴシック" charset="0"/>
              </a:rPr>
              <a:t>Las </a:t>
            </a:r>
            <a:r>
              <a:rPr lang="es-ES" sz="2400" b="1" kern="0" dirty="0">
                <a:solidFill>
                  <a:schemeClr val="bg1"/>
                </a:solidFill>
                <a:latin typeface="+mj-lt"/>
                <a:ea typeface="ＭＳ Ｐゴシック" charset="0"/>
                <a:cs typeface="ＭＳ Ｐゴシック" charset="0"/>
              </a:rPr>
              <a:t>enfermedades renales hereditarias</a:t>
            </a:r>
            <a:r>
              <a:rPr lang="es-ES" sz="2400" kern="0" dirty="0">
                <a:solidFill>
                  <a:schemeClr val="bg1"/>
                </a:solidFill>
                <a:latin typeface="+mj-lt"/>
                <a:ea typeface="ＭＳ Ｐゴシック" charset="0"/>
                <a:cs typeface="ＭＳ Ｐゴシック" charset="0"/>
              </a:rPr>
              <a:t> son un conjunto de </a:t>
            </a:r>
            <a:r>
              <a:rPr lang="es-ES" sz="2400" kern="0" dirty="0">
                <a:solidFill>
                  <a:schemeClr val="bg1"/>
                </a:solidFill>
                <a:latin typeface="+mj-lt"/>
                <a:ea typeface="ＭＳ Ｐゴシック" charset="0"/>
                <a:cs typeface="ＭＳ Ｐゴシック" charset="0"/>
                <a:hlinkClick r:id="rId3" tooltip="Enfermedad genética"/>
              </a:rPr>
              <a:t>enfermedades genéticas</a:t>
            </a:r>
            <a:r>
              <a:rPr lang="es-ES" sz="2400" kern="0" dirty="0">
                <a:solidFill>
                  <a:schemeClr val="bg1"/>
                </a:solidFill>
                <a:latin typeface="+mj-lt"/>
                <a:ea typeface="ＭＳ Ｐゴシック" charset="0"/>
                <a:cs typeface="ＭＳ Ｐゴシック" charset="0"/>
              </a:rPr>
              <a:t> que afectan al riñón y se transmiten de padres a hijos</a:t>
            </a:r>
          </a:p>
          <a:p>
            <a:pPr marL="342900" indent="-342900" algn="just" eaLnBrk="1" hangingPunct="1">
              <a:lnSpc>
                <a:spcPct val="80000"/>
              </a:lnSpc>
              <a:spcBef>
                <a:spcPct val="20000"/>
              </a:spcBef>
              <a:buFontTx/>
              <a:buChar char="•"/>
              <a:defRPr/>
            </a:pPr>
            <a:endParaRPr lang="es-ES" sz="2400" kern="0" dirty="0">
              <a:solidFill>
                <a:schemeClr val="bg1"/>
              </a:solidFill>
              <a:latin typeface="+mj-lt"/>
              <a:ea typeface="ＭＳ Ｐゴシック" charset="0"/>
              <a:cs typeface="ＭＳ Ｐゴシック" charset="0"/>
            </a:endParaRPr>
          </a:p>
          <a:p>
            <a:pPr marL="342900" indent="-342900" algn="just" eaLnBrk="1" hangingPunct="1">
              <a:lnSpc>
                <a:spcPct val="80000"/>
              </a:lnSpc>
              <a:spcBef>
                <a:spcPct val="20000"/>
              </a:spcBef>
              <a:buFontTx/>
              <a:buChar char="•"/>
              <a:defRPr/>
            </a:pPr>
            <a:r>
              <a:rPr lang="es-ES" sz="2400" b="1" kern="0" dirty="0">
                <a:solidFill>
                  <a:schemeClr val="bg1"/>
                </a:solidFill>
                <a:latin typeface="+mj-lt"/>
                <a:ea typeface="ＭＳ Ｐゴシック" charset="0"/>
                <a:cs typeface="ＭＳ Ｐゴシック" charset="0"/>
              </a:rPr>
              <a:t>Enfermedad genética:</a:t>
            </a:r>
            <a:r>
              <a:rPr lang="es-ES" sz="2400" kern="0" dirty="0">
                <a:solidFill>
                  <a:schemeClr val="bg1"/>
                </a:solidFill>
                <a:latin typeface="+mj-lt"/>
                <a:ea typeface="ＭＳ Ｐゴシック" charset="0"/>
                <a:cs typeface="ＭＳ Ｐゴシック" charset="0"/>
              </a:rPr>
              <a:t> enfermedad producida por alteraciones en el ADN </a:t>
            </a:r>
          </a:p>
          <a:p>
            <a:pPr marL="342900" indent="-342900" algn="just" eaLnBrk="1" hangingPunct="1">
              <a:lnSpc>
                <a:spcPct val="80000"/>
              </a:lnSpc>
              <a:spcBef>
                <a:spcPct val="20000"/>
              </a:spcBef>
              <a:buFontTx/>
              <a:buChar char="•"/>
              <a:defRPr/>
            </a:pPr>
            <a:endParaRPr lang="es-ES" sz="2400" kern="0" dirty="0">
              <a:solidFill>
                <a:schemeClr val="bg1"/>
              </a:solidFill>
              <a:latin typeface="+mj-lt"/>
              <a:ea typeface="ＭＳ Ｐゴシック" charset="0"/>
              <a:cs typeface="ＭＳ Ｐゴシック" charset="0"/>
            </a:endParaRPr>
          </a:p>
          <a:p>
            <a:pPr marL="342900" indent="-342900" algn="just" eaLnBrk="1" hangingPunct="1">
              <a:lnSpc>
                <a:spcPct val="80000"/>
              </a:lnSpc>
              <a:spcBef>
                <a:spcPct val="20000"/>
              </a:spcBef>
              <a:buFontTx/>
              <a:buChar char="•"/>
              <a:defRPr/>
            </a:pPr>
            <a:r>
              <a:rPr lang="es-ES" sz="2400" kern="0" dirty="0">
                <a:solidFill>
                  <a:schemeClr val="bg1"/>
                </a:solidFill>
                <a:latin typeface="+mj-lt"/>
                <a:ea typeface="ＭＳ Ｐゴシック" charset="0"/>
                <a:cs typeface="ＭＳ Ｐゴシック" charset="0"/>
              </a:rPr>
              <a:t>El </a:t>
            </a:r>
            <a:r>
              <a:rPr lang="es-ES" sz="2400" b="1" kern="0" dirty="0">
                <a:solidFill>
                  <a:schemeClr val="bg1"/>
                </a:solidFill>
                <a:latin typeface="+mj-lt"/>
                <a:ea typeface="ＭＳ Ｐゴシック" charset="0"/>
                <a:cs typeface="ＭＳ Ｐゴシック" charset="0"/>
              </a:rPr>
              <a:t>diagnóstico genético</a:t>
            </a:r>
            <a:r>
              <a:rPr lang="es-ES" sz="2400" kern="0" dirty="0">
                <a:solidFill>
                  <a:schemeClr val="bg1"/>
                </a:solidFill>
                <a:latin typeface="+mj-lt"/>
                <a:ea typeface="ＭＳ Ｐゴシック" charset="0"/>
                <a:cs typeface="ＭＳ Ｐゴシック" charset="0"/>
              </a:rPr>
              <a:t> se usa para identificar las alteraciones en el ADN que causan una enfermedad genética o provocan un aumento del riesgo de desarrollarla </a:t>
            </a:r>
          </a:p>
        </p:txBody>
      </p:sp>
      <p:sp>
        <p:nvSpPr>
          <p:cNvPr id="24580" name="3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0C58E17-F8B7-4F2B-89E1-47E094170426}" type="slidenum">
              <a:rPr lang="es-ES" altLang="es-ES">
                <a:solidFill>
                  <a:srgbClr val="FFFFFF"/>
                </a:solidFill>
              </a:rPr>
              <a:pPr/>
              <a:t>3</a:t>
            </a:fld>
            <a:endParaRPr lang="es-ES" altLang="es-ES">
              <a:solidFill>
                <a:srgbClr val="FFFFFF"/>
              </a:solidFill>
            </a:endParaRPr>
          </a:p>
        </p:txBody>
      </p:sp>
      <p:sp>
        <p:nvSpPr>
          <p:cNvPr id="24581" name="4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34426"/>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5"/>
          <p:cNvSpPr txBox="1">
            <a:spLocks noChangeArrowheads="1"/>
          </p:cNvSpPr>
          <p:nvPr/>
        </p:nvSpPr>
        <p:spPr bwMode="auto">
          <a:xfrm>
            <a:off x="1547813" y="549275"/>
            <a:ext cx="5832475" cy="1076325"/>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s-ES" sz="3200" b="1" dirty="0">
                <a:solidFill>
                  <a:srgbClr val="336699"/>
                </a:solidFill>
                <a:latin typeface="+mj-lt"/>
              </a:rPr>
              <a:t>AFECTACIÓN RENAL EN EL SA:</a:t>
            </a:r>
          </a:p>
          <a:p>
            <a:pPr algn="ctr" eaLnBrk="1" hangingPunct="1">
              <a:defRPr/>
            </a:pPr>
            <a:r>
              <a:rPr lang="es-ES" sz="3200" b="1" dirty="0">
                <a:solidFill>
                  <a:srgbClr val="336699"/>
                </a:solidFill>
                <a:latin typeface="+mj-lt"/>
              </a:rPr>
              <a:t>Barrera de filtración glomerular</a:t>
            </a:r>
          </a:p>
        </p:txBody>
      </p:sp>
      <p:pic>
        <p:nvPicPr>
          <p:cNvPr id="50179" name="Picture 6" descr="o0301000f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749550"/>
            <a:ext cx="48641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0" name="Group 7"/>
          <p:cNvGrpSpPr>
            <a:grpSpLocks/>
          </p:cNvGrpSpPr>
          <p:nvPr/>
        </p:nvGrpSpPr>
        <p:grpSpPr bwMode="auto">
          <a:xfrm>
            <a:off x="5094288" y="3051175"/>
            <a:ext cx="3602037" cy="701675"/>
            <a:chOff x="3209" y="1842"/>
            <a:chExt cx="2269" cy="590"/>
          </a:xfrm>
        </p:grpSpPr>
        <p:sp>
          <p:nvSpPr>
            <p:cNvPr id="50193" name="AutoShape 8"/>
            <p:cNvSpPr>
              <a:spLocks/>
            </p:cNvSpPr>
            <p:nvPr/>
          </p:nvSpPr>
          <p:spPr bwMode="auto">
            <a:xfrm>
              <a:off x="3209" y="1842"/>
              <a:ext cx="62" cy="590"/>
            </a:xfrm>
            <a:prstGeom prst="rightBracket">
              <a:avLst>
                <a:gd name="adj" fmla="val 79301"/>
              </a:avLst>
            </a:prstGeom>
            <a:noFill/>
            <a:ln w="28575">
              <a:solidFill>
                <a:srgbClr val="3366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69649" name="Text Box 9"/>
            <p:cNvSpPr txBox="1">
              <a:spLocks noChangeArrowheads="1"/>
            </p:cNvSpPr>
            <p:nvPr/>
          </p:nvSpPr>
          <p:spPr bwMode="auto">
            <a:xfrm>
              <a:off x="3278" y="2012"/>
              <a:ext cx="2200" cy="336"/>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2000" dirty="0">
                  <a:solidFill>
                    <a:srgbClr val="336699"/>
                  </a:solidFill>
                  <a:latin typeface="+mj-lt"/>
                </a:rPr>
                <a:t>Epitelio: </a:t>
              </a:r>
              <a:r>
                <a:rPr lang="es-ES" sz="2000" dirty="0" err="1">
                  <a:solidFill>
                    <a:srgbClr val="336699"/>
                  </a:solidFill>
                  <a:latin typeface="+mj-lt"/>
                </a:rPr>
                <a:t>podocitos</a:t>
              </a:r>
              <a:endParaRPr lang="es-ES" sz="2000" dirty="0">
                <a:solidFill>
                  <a:srgbClr val="336699"/>
                </a:solidFill>
                <a:latin typeface="+mj-lt"/>
              </a:endParaRPr>
            </a:p>
          </p:txBody>
        </p:sp>
      </p:grpSp>
      <p:grpSp>
        <p:nvGrpSpPr>
          <p:cNvPr id="50181" name="Group 10"/>
          <p:cNvGrpSpPr>
            <a:grpSpLocks/>
          </p:cNvGrpSpPr>
          <p:nvPr/>
        </p:nvGrpSpPr>
        <p:grpSpPr bwMode="auto">
          <a:xfrm>
            <a:off x="5121275" y="3860800"/>
            <a:ext cx="4005263" cy="414338"/>
            <a:chOff x="3226" y="2523"/>
            <a:chExt cx="2523" cy="347"/>
          </a:xfrm>
        </p:grpSpPr>
        <p:sp>
          <p:nvSpPr>
            <p:cNvPr id="69646" name="Text Box 11"/>
            <p:cNvSpPr txBox="1">
              <a:spLocks noChangeArrowheads="1"/>
            </p:cNvSpPr>
            <p:nvPr/>
          </p:nvSpPr>
          <p:spPr bwMode="auto">
            <a:xfrm>
              <a:off x="3278" y="2534"/>
              <a:ext cx="2471" cy="336"/>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2000" dirty="0">
                  <a:solidFill>
                    <a:srgbClr val="FF9900"/>
                  </a:solidFill>
                  <a:latin typeface="+mj-lt"/>
                </a:rPr>
                <a:t>Membrana basal glomerular</a:t>
              </a:r>
            </a:p>
          </p:txBody>
        </p:sp>
        <p:sp>
          <p:nvSpPr>
            <p:cNvPr id="50192" name="AutoShape 12"/>
            <p:cNvSpPr>
              <a:spLocks/>
            </p:cNvSpPr>
            <p:nvPr/>
          </p:nvSpPr>
          <p:spPr bwMode="auto">
            <a:xfrm>
              <a:off x="3226" y="2523"/>
              <a:ext cx="45" cy="272"/>
            </a:xfrm>
            <a:prstGeom prst="rightBracket">
              <a:avLst>
                <a:gd name="adj" fmla="val 50370"/>
              </a:avLst>
            </a:pr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50182" name="Group 13"/>
          <p:cNvGrpSpPr>
            <a:grpSpLocks/>
          </p:cNvGrpSpPr>
          <p:nvPr/>
        </p:nvGrpSpPr>
        <p:grpSpPr bwMode="auto">
          <a:xfrm>
            <a:off x="5119688" y="4227513"/>
            <a:ext cx="4100512" cy="400050"/>
            <a:chOff x="3225" y="2830"/>
            <a:chExt cx="2583" cy="336"/>
          </a:xfrm>
        </p:grpSpPr>
        <p:sp>
          <p:nvSpPr>
            <p:cNvPr id="69644" name="Text Box 14"/>
            <p:cNvSpPr txBox="1">
              <a:spLocks noChangeArrowheads="1"/>
            </p:cNvSpPr>
            <p:nvPr/>
          </p:nvSpPr>
          <p:spPr bwMode="auto">
            <a:xfrm>
              <a:off x="3278" y="2830"/>
              <a:ext cx="2530" cy="336"/>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2000" dirty="0">
                  <a:solidFill>
                    <a:srgbClr val="009900"/>
                  </a:solidFill>
                  <a:latin typeface="+mj-lt"/>
                </a:rPr>
                <a:t>Endotelio</a:t>
              </a:r>
            </a:p>
          </p:txBody>
        </p:sp>
        <p:sp>
          <p:nvSpPr>
            <p:cNvPr id="50190" name="AutoShape 15"/>
            <p:cNvSpPr>
              <a:spLocks/>
            </p:cNvSpPr>
            <p:nvPr/>
          </p:nvSpPr>
          <p:spPr bwMode="auto">
            <a:xfrm>
              <a:off x="3225" y="2841"/>
              <a:ext cx="46" cy="227"/>
            </a:xfrm>
            <a:prstGeom prst="rightBracket">
              <a:avLst>
                <a:gd name="adj" fmla="val 41123"/>
              </a:avLst>
            </a:pr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grpSp>
        <p:nvGrpSpPr>
          <p:cNvPr id="5" name="Group 16"/>
          <p:cNvGrpSpPr>
            <a:grpSpLocks/>
          </p:cNvGrpSpPr>
          <p:nvPr/>
        </p:nvGrpSpPr>
        <p:grpSpPr bwMode="auto">
          <a:xfrm>
            <a:off x="0" y="3789363"/>
            <a:ext cx="5099050" cy="1839912"/>
            <a:chOff x="0" y="2422"/>
            <a:chExt cx="3212" cy="1545"/>
          </a:xfrm>
        </p:grpSpPr>
        <p:sp>
          <p:nvSpPr>
            <p:cNvPr id="50186" name="Freeform 17"/>
            <p:cNvSpPr>
              <a:spLocks/>
            </p:cNvSpPr>
            <p:nvPr/>
          </p:nvSpPr>
          <p:spPr bwMode="auto">
            <a:xfrm>
              <a:off x="148" y="2422"/>
              <a:ext cx="2983" cy="358"/>
            </a:xfrm>
            <a:custGeom>
              <a:avLst/>
              <a:gdLst>
                <a:gd name="T0" fmla="*/ 1 w 4474"/>
                <a:gd name="T1" fmla="*/ 3 h 557"/>
                <a:gd name="T2" fmla="*/ 2 w 4474"/>
                <a:gd name="T3" fmla="*/ 2 h 557"/>
                <a:gd name="T4" fmla="*/ 3 w 4474"/>
                <a:gd name="T5" fmla="*/ 2 h 557"/>
                <a:gd name="T6" fmla="*/ 3 w 4474"/>
                <a:gd name="T7" fmla="*/ 2 h 557"/>
                <a:gd name="T8" fmla="*/ 4 w 4474"/>
                <a:gd name="T9" fmla="*/ 1 h 557"/>
                <a:gd name="T10" fmla="*/ 6 w 4474"/>
                <a:gd name="T11" fmla="*/ 1 h 557"/>
                <a:gd name="T12" fmla="*/ 7 w 4474"/>
                <a:gd name="T13" fmla="*/ 1 h 557"/>
                <a:gd name="T14" fmla="*/ 8 w 4474"/>
                <a:gd name="T15" fmla="*/ 1 h 557"/>
                <a:gd name="T16" fmla="*/ 9 w 4474"/>
                <a:gd name="T17" fmla="*/ 1 h 557"/>
                <a:gd name="T18" fmla="*/ 11 w 4474"/>
                <a:gd name="T19" fmla="*/ 1 h 557"/>
                <a:gd name="T20" fmla="*/ 14 w 4474"/>
                <a:gd name="T21" fmla="*/ 1 h 557"/>
                <a:gd name="T22" fmla="*/ 18 w 4474"/>
                <a:gd name="T23" fmla="*/ 1 h 557"/>
                <a:gd name="T24" fmla="*/ 22 w 4474"/>
                <a:gd name="T25" fmla="*/ 1 h 557"/>
                <a:gd name="T26" fmla="*/ 31 w 4474"/>
                <a:gd name="T27" fmla="*/ 0 h 557"/>
                <a:gd name="T28" fmla="*/ 35 w 4474"/>
                <a:gd name="T29" fmla="*/ 1 h 557"/>
                <a:gd name="T30" fmla="*/ 37 w 4474"/>
                <a:gd name="T31" fmla="*/ 1 h 557"/>
                <a:gd name="T32" fmla="*/ 42 w 4474"/>
                <a:gd name="T33" fmla="*/ 1 h 557"/>
                <a:gd name="T34" fmla="*/ 44 w 4474"/>
                <a:gd name="T35" fmla="*/ 1 h 557"/>
                <a:gd name="T36" fmla="*/ 47 w 4474"/>
                <a:gd name="T37" fmla="*/ 1 h 557"/>
                <a:gd name="T38" fmla="*/ 47 w 4474"/>
                <a:gd name="T39" fmla="*/ 2 h 557"/>
                <a:gd name="T40" fmla="*/ 49 w 4474"/>
                <a:gd name="T41" fmla="*/ 2 h 557"/>
                <a:gd name="T42" fmla="*/ 51 w 4474"/>
                <a:gd name="T43" fmla="*/ 3 h 557"/>
                <a:gd name="T44" fmla="*/ 51 w 4474"/>
                <a:gd name="T45" fmla="*/ 3 h 557"/>
                <a:gd name="T46" fmla="*/ 51 w 4474"/>
                <a:gd name="T47" fmla="*/ 3 h 557"/>
                <a:gd name="T48" fmla="*/ 51 w 4474"/>
                <a:gd name="T49" fmla="*/ 4 h 557"/>
                <a:gd name="T50" fmla="*/ 49 w 4474"/>
                <a:gd name="T51" fmla="*/ 4 h 557"/>
                <a:gd name="T52" fmla="*/ 47 w 4474"/>
                <a:gd name="T53" fmla="*/ 3 h 557"/>
                <a:gd name="T54" fmla="*/ 46 w 4474"/>
                <a:gd name="T55" fmla="*/ 3 h 557"/>
                <a:gd name="T56" fmla="*/ 46 w 4474"/>
                <a:gd name="T57" fmla="*/ 3 h 557"/>
                <a:gd name="T58" fmla="*/ 45 w 4474"/>
                <a:gd name="T59" fmla="*/ 3 h 557"/>
                <a:gd name="T60" fmla="*/ 43 w 4474"/>
                <a:gd name="T61" fmla="*/ 2 h 557"/>
                <a:gd name="T62" fmla="*/ 39 w 4474"/>
                <a:gd name="T63" fmla="*/ 2 h 557"/>
                <a:gd name="T64" fmla="*/ 38 w 4474"/>
                <a:gd name="T65" fmla="*/ 2 h 557"/>
                <a:gd name="T66" fmla="*/ 37 w 4474"/>
                <a:gd name="T67" fmla="*/ 2 h 557"/>
                <a:gd name="T68" fmla="*/ 34 w 4474"/>
                <a:gd name="T69" fmla="*/ 2 h 557"/>
                <a:gd name="T70" fmla="*/ 33 w 4474"/>
                <a:gd name="T71" fmla="*/ 2 h 557"/>
                <a:gd name="T72" fmla="*/ 33 w 4474"/>
                <a:gd name="T73" fmla="*/ 2 h 557"/>
                <a:gd name="T74" fmla="*/ 33 w 4474"/>
                <a:gd name="T75" fmla="*/ 2 h 557"/>
                <a:gd name="T76" fmla="*/ 33 w 4474"/>
                <a:gd name="T77" fmla="*/ 2 h 557"/>
                <a:gd name="T78" fmla="*/ 33 w 4474"/>
                <a:gd name="T79" fmla="*/ 2 h 557"/>
                <a:gd name="T80" fmla="*/ 31 w 4474"/>
                <a:gd name="T81" fmla="*/ 2 h 557"/>
                <a:gd name="T82" fmla="*/ 28 w 4474"/>
                <a:gd name="T83" fmla="*/ 2 h 557"/>
                <a:gd name="T84" fmla="*/ 26 w 4474"/>
                <a:gd name="T85" fmla="*/ 2 h 557"/>
                <a:gd name="T86" fmla="*/ 21 w 4474"/>
                <a:gd name="T87" fmla="*/ 2 h 557"/>
                <a:gd name="T88" fmla="*/ 18 w 4474"/>
                <a:gd name="T89" fmla="*/ 2 h 557"/>
                <a:gd name="T90" fmla="*/ 14 w 4474"/>
                <a:gd name="T91" fmla="*/ 2 h 557"/>
                <a:gd name="T92" fmla="*/ 10 w 4474"/>
                <a:gd name="T93" fmla="*/ 2 h 557"/>
                <a:gd name="T94" fmla="*/ 7 w 4474"/>
                <a:gd name="T95" fmla="*/ 3 h 557"/>
                <a:gd name="T96" fmla="*/ 6 w 4474"/>
                <a:gd name="T97" fmla="*/ 3 h 557"/>
                <a:gd name="T98" fmla="*/ 5 w 4474"/>
                <a:gd name="T99" fmla="*/ 3 h 557"/>
                <a:gd name="T100" fmla="*/ 1 w 4474"/>
                <a:gd name="T101" fmla="*/ 4 h 557"/>
                <a:gd name="T102" fmla="*/ 1 w 4474"/>
                <a:gd name="T103" fmla="*/ 3 h 557"/>
                <a:gd name="T104" fmla="*/ 1 w 4474"/>
                <a:gd name="T105" fmla="*/ 3 h 557"/>
                <a:gd name="T106" fmla="*/ 1 w 4474"/>
                <a:gd name="T107" fmla="*/ 3 h 5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474"/>
                <a:gd name="T163" fmla="*/ 0 h 557"/>
                <a:gd name="T164" fmla="*/ 4474 w 4474"/>
                <a:gd name="T165" fmla="*/ 557 h 5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474" h="557">
                  <a:moveTo>
                    <a:pt x="67" y="327"/>
                  </a:moveTo>
                  <a:cubicBezTo>
                    <a:pt x="115" y="315"/>
                    <a:pt x="155" y="293"/>
                    <a:pt x="202" y="279"/>
                  </a:cubicBezTo>
                  <a:cubicBezTo>
                    <a:pt x="221" y="273"/>
                    <a:pt x="240" y="265"/>
                    <a:pt x="259" y="259"/>
                  </a:cubicBezTo>
                  <a:cubicBezTo>
                    <a:pt x="269" y="256"/>
                    <a:pt x="288" y="250"/>
                    <a:pt x="288" y="250"/>
                  </a:cubicBezTo>
                  <a:cubicBezTo>
                    <a:pt x="308" y="237"/>
                    <a:pt x="342" y="196"/>
                    <a:pt x="365" y="192"/>
                  </a:cubicBezTo>
                  <a:cubicBezTo>
                    <a:pt x="406" y="185"/>
                    <a:pt x="448" y="186"/>
                    <a:pt x="490" y="183"/>
                  </a:cubicBezTo>
                  <a:cubicBezTo>
                    <a:pt x="533" y="168"/>
                    <a:pt x="600" y="188"/>
                    <a:pt x="643" y="192"/>
                  </a:cubicBezTo>
                  <a:cubicBezTo>
                    <a:pt x="646" y="191"/>
                    <a:pt x="704" y="180"/>
                    <a:pt x="710" y="173"/>
                  </a:cubicBezTo>
                  <a:cubicBezTo>
                    <a:pt x="717" y="166"/>
                    <a:pt x="710" y="145"/>
                    <a:pt x="720" y="144"/>
                  </a:cubicBezTo>
                  <a:cubicBezTo>
                    <a:pt x="812" y="132"/>
                    <a:pt x="905" y="138"/>
                    <a:pt x="998" y="135"/>
                  </a:cubicBezTo>
                  <a:cubicBezTo>
                    <a:pt x="1066" y="100"/>
                    <a:pt x="1111" y="94"/>
                    <a:pt x="1190" y="87"/>
                  </a:cubicBezTo>
                  <a:cubicBezTo>
                    <a:pt x="1339" y="36"/>
                    <a:pt x="1228" y="68"/>
                    <a:pt x="1536" y="58"/>
                  </a:cubicBezTo>
                  <a:cubicBezTo>
                    <a:pt x="1666" y="15"/>
                    <a:pt x="1803" y="16"/>
                    <a:pt x="1939" y="10"/>
                  </a:cubicBezTo>
                  <a:cubicBezTo>
                    <a:pt x="2025" y="12"/>
                    <a:pt x="2536" y="51"/>
                    <a:pt x="2678" y="0"/>
                  </a:cubicBezTo>
                  <a:cubicBezTo>
                    <a:pt x="2805" y="26"/>
                    <a:pt x="2932" y="24"/>
                    <a:pt x="3062" y="29"/>
                  </a:cubicBezTo>
                  <a:cubicBezTo>
                    <a:pt x="3117" y="38"/>
                    <a:pt x="3171" y="61"/>
                    <a:pt x="3226" y="67"/>
                  </a:cubicBezTo>
                  <a:cubicBezTo>
                    <a:pt x="3355" y="81"/>
                    <a:pt x="3561" y="84"/>
                    <a:pt x="3667" y="87"/>
                  </a:cubicBezTo>
                  <a:cubicBezTo>
                    <a:pt x="3728" y="127"/>
                    <a:pt x="3722" y="133"/>
                    <a:pt x="3802" y="144"/>
                  </a:cubicBezTo>
                  <a:cubicBezTo>
                    <a:pt x="3891" y="135"/>
                    <a:pt x="3924" y="126"/>
                    <a:pt x="4022" y="144"/>
                  </a:cubicBezTo>
                  <a:cubicBezTo>
                    <a:pt x="4048" y="149"/>
                    <a:pt x="4070" y="204"/>
                    <a:pt x="4090" y="211"/>
                  </a:cubicBezTo>
                  <a:cubicBezTo>
                    <a:pt x="4130" y="225"/>
                    <a:pt x="4243" y="235"/>
                    <a:pt x="4291" y="240"/>
                  </a:cubicBezTo>
                  <a:cubicBezTo>
                    <a:pt x="4333" y="268"/>
                    <a:pt x="4355" y="295"/>
                    <a:pt x="4406" y="307"/>
                  </a:cubicBezTo>
                  <a:cubicBezTo>
                    <a:pt x="4419" y="326"/>
                    <a:pt x="4432" y="346"/>
                    <a:pt x="4445" y="365"/>
                  </a:cubicBezTo>
                  <a:cubicBezTo>
                    <a:pt x="4456" y="382"/>
                    <a:pt x="4464" y="423"/>
                    <a:pt x="4464" y="423"/>
                  </a:cubicBezTo>
                  <a:cubicBezTo>
                    <a:pt x="4455" y="522"/>
                    <a:pt x="4474" y="530"/>
                    <a:pt x="4397" y="557"/>
                  </a:cubicBezTo>
                  <a:cubicBezTo>
                    <a:pt x="4335" y="495"/>
                    <a:pt x="4329" y="508"/>
                    <a:pt x="4224" y="499"/>
                  </a:cubicBezTo>
                  <a:cubicBezTo>
                    <a:pt x="4189" y="447"/>
                    <a:pt x="4182" y="455"/>
                    <a:pt x="4128" y="432"/>
                  </a:cubicBezTo>
                  <a:cubicBezTo>
                    <a:pt x="4019" y="385"/>
                    <a:pt x="4199" y="449"/>
                    <a:pt x="4003" y="384"/>
                  </a:cubicBezTo>
                  <a:cubicBezTo>
                    <a:pt x="3992" y="380"/>
                    <a:pt x="3985" y="369"/>
                    <a:pt x="3974" y="365"/>
                  </a:cubicBezTo>
                  <a:cubicBezTo>
                    <a:pt x="3949" y="356"/>
                    <a:pt x="3922" y="355"/>
                    <a:pt x="3898" y="346"/>
                  </a:cubicBezTo>
                  <a:cubicBezTo>
                    <a:pt x="3848" y="327"/>
                    <a:pt x="3805" y="295"/>
                    <a:pt x="3754" y="279"/>
                  </a:cubicBezTo>
                  <a:cubicBezTo>
                    <a:pt x="3642" y="296"/>
                    <a:pt x="3530" y="287"/>
                    <a:pt x="3418" y="269"/>
                  </a:cubicBezTo>
                  <a:cubicBezTo>
                    <a:pt x="3376" y="262"/>
                    <a:pt x="3293" y="250"/>
                    <a:pt x="3293" y="250"/>
                  </a:cubicBezTo>
                  <a:cubicBezTo>
                    <a:pt x="3196" y="280"/>
                    <a:pt x="3337" y="244"/>
                    <a:pt x="3235" y="240"/>
                  </a:cubicBezTo>
                  <a:cubicBezTo>
                    <a:pt x="3165" y="237"/>
                    <a:pt x="3046" y="251"/>
                    <a:pt x="2966" y="259"/>
                  </a:cubicBezTo>
                  <a:cubicBezTo>
                    <a:pt x="2931" y="256"/>
                    <a:pt x="2896" y="255"/>
                    <a:pt x="2861" y="250"/>
                  </a:cubicBezTo>
                  <a:cubicBezTo>
                    <a:pt x="2851" y="249"/>
                    <a:pt x="2832" y="250"/>
                    <a:pt x="2832" y="240"/>
                  </a:cubicBezTo>
                  <a:cubicBezTo>
                    <a:pt x="2832" y="230"/>
                    <a:pt x="2851" y="234"/>
                    <a:pt x="2861" y="231"/>
                  </a:cubicBezTo>
                  <a:cubicBezTo>
                    <a:pt x="2858" y="240"/>
                    <a:pt x="2847" y="250"/>
                    <a:pt x="2851" y="259"/>
                  </a:cubicBezTo>
                  <a:cubicBezTo>
                    <a:pt x="2856" y="268"/>
                    <a:pt x="2887" y="276"/>
                    <a:pt x="2880" y="269"/>
                  </a:cubicBezTo>
                  <a:cubicBezTo>
                    <a:pt x="2818" y="209"/>
                    <a:pt x="2781" y="228"/>
                    <a:pt x="2688" y="221"/>
                  </a:cubicBezTo>
                  <a:cubicBezTo>
                    <a:pt x="2611" y="225"/>
                    <a:pt x="2474" y="203"/>
                    <a:pt x="2410" y="269"/>
                  </a:cubicBezTo>
                  <a:cubicBezTo>
                    <a:pt x="2332" y="242"/>
                    <a:pt x="2380" y="236"/>
                    <a:pt x="2275" y="250"/>
                  </a:cubicBezTo>
                  <a:cubicBezTo>
                    <a:pt x="2158" y="210"/>
                    <a:pt x="1921" y="230"/>
                    <a:pt x="1776" y="211"/>
                  </a:cubicBezTo>
                  <a:cubicBezTo>
                    <a:pt x="1711" y="219"/>
                    <a:pt x="1649" y="236"/>
                    <a:pt x="1584" y="240"/>
                  </a:cubicBezTo>
                  <a:cubicBezTo>
                    <a:pt x="1456" y="248"/>
                    <a:pt x="1200" y="259"/>
                    <a:pt x="1200" y="259"/>
                  </a:cubicBezTo>
                  <a:cubicBezTo>
                    <a:pt x="1072" y="278"/>
                    <a:pt x="974" y="283"/>
                    <a:pt x="835" y="288"/>
                  </a:cubicBezTo>
                  <a:cubicBezTo>
                    <a:pt x="784" y="321"/>
                    <a:pt x="720" y="321"/>
                    <a:pt x="662" y="336"/>
                  </a:cubicBezTo>
                  <a:cubicBezTo>
                    <a:pt x="611" y="349"/>
                    <a:pt x="569" y="387"/>
                    <a:pt x="518" y="403"/>
                  </a:cubicBezTo>
                  <a:cubicBezTo>
                    <a:pt x="473" y="435"/>
                    <a:pt x="428" y="443"/>
                    <a:pt x="374" y="451"/>
                  </a:cubicBezTo>
                  <a:cubicBezTo>
                    <a:pt x="280" y="485"/>
                    <a:pt x="175" y="484"/>
                    <a:pt x="77" y="490"/>
                  </a:cubicBezTo>
                  <a:cubicBezTo>
                    <a:pt x="19" y="503"/>
                    <a:pt x="27" y="496"/>
                    <a:pt x="10" y="442"/>
                  </a:cubicBezTo>
                  <a:cubicBezTo>
                    <a:pt x="30" y="354"/>
                    <a:pt x="0" y="443"/>
                    <a:pt x="48" y="384"/>
                  </a:cubicBezTo>
                  <a:cubicBezTo>
                    <a:pt x="49" y="382"/>
                    <a:pt x="66" y="330"/>
                    <a:pt x="67" y="327"/>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50187" name="Text Box 18"/>
            <p:cNvSpPr txBox="1">
              <a:spLocks noChangeArrowheads="1"/>
            </p:cNvSpPr>
            <p:nvPr/>
          </p:nvSpPr>
          <p:spPr bwMode="auto">
            <a:xfrm>
              <a:off x="703" y="3269"/>
              <a:ext cx="2509"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ES" altLang="es-ES" sz="2400" b="1">
                  <a:solidFill>
                    <a:srgbClr val="FF9900"/>
                  </a:solidFill>
                  <a:latin typeface="Bookman Old Style" panose="02050604050505020204" pitchFamily="18" charset="0"/>
                  <a:ea typeface="ＭＳ Ｐゴシック" panose="020B0600070205080204" pitchFamily="34" charset="-128"/>
                  <a:sym typeface="Symbol" panose="05050102010706020507" pitchFamily="18" charset="2"/>
                </a:rPr>
                <a:t>Red de colágeno tipo IV</a:t>
              </a:r>
            </a:p>
            <a:p>
              <a:pPr algn="ctr" eaLnBrk="1" hangingPunct="1"/>
              <a:r>
                <a:rPr lang="en-US" altLang="es-ES" sz="2400" b="1">
                  <a:solidFill>
                    <a:srgbClr val="FF9900"/>
                  </a:solidFill>
                  <a:latin typeface="Bookman Old Style" panose="02050604050505020204" pitchFamily="18" charset="0"/>
                  <a:ea typeface="ＭＳ Ｐゴシック" panose="020B0600070205080204" pitchFamily="34" charset="-128"/>
                  <a:sym typeface="Symbol" panose="05050102010706020507" pitchFamily="18" charset="2"/>
                </a:rPr>
                <a:t>3.4.5</a:t>
              </a:r>
              <a:endParaRPr lang="es-ES" altLang="es-ES" sz="2400" b="1">
                <a:solidFill>
                  <a:srgbClr val="FF9900"/>
                </a:solidFill>
                <a:latin typeface="Bookman Old Style" panose="02050604050505020204" pitchFamily="18" charset="0"/>
                <a:ea typeface="ＭＳ Ｐゴシック" panose="020B0600070205080204" pitchFamily="34" charset="-128"/>
                <a:sym typeface="Symbol" panose="05050102010706020507" pitchFamily="18" charset="2"/>
              </a:endParaRPr>
            </a:p>
          </p:txBody>
        </p:sp>
        <p:sp>
          <p:nvSpPr>
            <p:cNvPr id="50188" name="Freeform 19"/>
            <p:cNvSpPr>
              <a:spLocks/>
            </p:cNvSpPr>
            <p:nvPr/>
          </p:nvSpPr>
          <p:spPr bwMode="auto">
            <a:xfrm>
              <a:off x="0" y="2659"/>
              <a:ext cx="748" cy="862"/>
            </a:xfrm>
            <a:custGeom>
              <a:avLst/>
              <a:gdLst>
                <a:gd name="T0" fmla="*/ 340 w 748"/>
                <a:gd name="T1" fmla="*/ 0 h 862"/>
                <a:gd name="T2" fmla="*/ 68 w 748"/>
                <a:gd name="T3" fmla="*/ 272 h 862"/>
                <a:gd name="T4" fmla="*/ 748 w 748"/>
                <a:gd name="T5" fmla="*/ 862 h 862"/>
                <a:gd name="T6" fmla="*/ 0 60000 65536"/>
                <a:gd name="T7" fmla="*/ 0 60000 65536"/>
                <a:gd name="T8" fmla="*/ 0 60000 65536"/>
                <a:gd name="T9" fmla="*/ 0 w 748"/>
                <a:gd name="T10" fmla="*/ 0 h 862"/>
                <a:gd name="T11" fmla="*/ 748 w 748"/>
                <a:gd name="T12" fmla="*/ 862 h 862"/>
              </a:gdLst>
              <a:ahLst/>
              <a:cxnLst>
                <a:cxn ang="T6">
                  <a:pos x="T0" y="T1"/>
                </a:cxn>
                <a:cxn ang="T7">
                  <a:pos x="T2" y="T3"/>
                </a:cxn>
                <a:cxn ang="T8">
                  <a:pos x="T4" y="T5"/>
                </a:cxn>
              </a:cxnLst>
              <a:rect l="T9" t="T10" r="T11" b="T12"/>
              <a:pathLst>
                <a:path w="748" h="862">
                  <a:moveTo>
                    <a:pt x="340" y="0"/>
                  </a:moveTo>
                  <a:cubicBezTo>
                    <a:pt x="170" y="64"/>
                    <a:pt x="0" y="128"/>
                    <a:pt x="68" y="272"/>
                  </a:cubicBezTo>
                  <a:cubicBezTo>
                    <a:pt x="136" y="416"/>
                    <a:pt x="442" y="639"/>
                    <a:pt x="748" y="862"/>
                  </a:cubicBezTo>
                </a:path>
              </a:pathLst>
            </a:custGeom>
            <a:noFill/>
            <a:ln w="41275">
              <a:solidFill>
                <a:srgbClr val="FF9900"/>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s-ES"/>
            </a:p>
          </p:txBody>
        </p:sp>
      </p:grpSp>
      <p:sp>
        <p:nvSpPr>
          <p:cNvPr id="50184" name="16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79A0B88-561D-4C0B-987D-F07B7F391BA8}" type="slidenum">
              <a:rPr lang="es-ES" altLang="es-ES">
                <a:solidFill>
                  <a:srgbClr val="FFFFFF"/>
                </a:solidFill>
              </a:rPr>
              <a:pPr/>
              <a:t>30</a:t>
            </a:fld>
            <a:endParaRPr lang="es-ES" altLang="es-ES">
              <a:solidFill>
                <a:srgbClr val="FFFFFF"/>
              </a:solidFill>
            </a:endParaRPr>
          </a:p>
        </p:txBody>
      </p:sp>
      <p:sp>
        <p:nvSpPr>
          <p:cNvPr id="50185" name="17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4"/>
          <p:cNvSpPr txBox="1">
            <a:spLocks noChangeArrowheads="1"/>
          </p:cNvSpPr>
          <p:nvPr/>
        </p:nvSpPr>
        <p:spPr bwMode="auto">
          <a:xfrm>
            <a:off x="2192338" y="549275"/>
            <a:ext cx="4830762" cy="584200"/>
          </a:xfrm>
          <a:prstGeom prst="rect">
            <a:avLst/>
          </a:prstGeom>
          <a:no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fr-FR" sz="3200" b="1" dirty="0">
                <a:solidFill>
                  <a:srgbClr val="006699"/>
                </a:solidFill>
                <a:latin typeface="+mj-lt"/>
              </a:rPr>
              <a:t>CADENAS DE COLÁGENO IV</a:t>
            </a:r>
          </a:p>
        </p:txBody>
      </p:sp>
      <p:sp>
        <p:nvSpPr>
          <p:cNvPr id="70658" name="Text Box 5"/>
          <p:cNvSpPr txBox="1">
            <a:spLocks noChangeArrowheads="1"/>
          </p:cNvSpPr>
          <p:nvPr/>
        </p:nvSpPr>
        <p:spPr bwMode="auto">
          <a:xfrm>
            <a:off x="5905500" y="5084763"/>
            <a:ext cx="2733675" cy="30797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spcAft>
                <a:spcPct val="70000"/>
              </a:spcAft>
              <a:defRPr/>
            </a:pPr>
            <a:r>
              <a:rPr lang="en-GB" sz="1400" i="1" dirty="0">
                <a:solidFill>
                  <a:srgbClr val="006699"/>
                </a:solidFill>
                <a:latin typeface="+mj-lt"/>
                <a:cs typeface="Times New Roman" charset="0"/>
              </a:rPr>
              <a:t>Hudson BG. J Am Soc </a:t>
            </a:r>
            <a:r>
              <a:rPr lang="en-GB" sz="1400" i="1" dirty="0" err="1">
                <a:solidFill>
                  <a:srgbClr val="006699"/>
                </a:solidFill>
                <a:latin typeface="+mj-lt"/>
                <a:cs typeface="Times New Roman" charset="0"/>
              </a:rPr>
              <a:t>Nephrol</a:t>
            </a:r>
            <a:r>
              <a:rPr lang="en-GB" sz="1400" i="1" dirty="0">
                <a:solidFill>
                  <a:srgbClr val="006699"/>
                </a:solidFill>
                <a:latin typeface="+mj-lt"/>
                <a:cs typeface="Times New Roman" charset="0"/>
              </a:rPr>
              <a:t> 2004</a:t>
            </a:r>
          </a:p>
        </p:txBody>
      </p:sp>
      <p:pic>
        <p:nvPicPr>
          <p:cNvPr id="512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403475"/>
            <a:ext cx="8278812"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4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81B1EE1-06BA-4D3F-A8FF-CB844C91CB0B}" type="slidenum">
              <a:rPr lang="es-ES" altLang="es-ES">
                <a:solidFill>
                  <a:srgbClr val="FFFFFF"/>
                </a:solidFill>
              </a:rPr>
              <a:pPr/>
              <a:t>31</a:t>
            </a:fld>
            <a:endParaRPr lang="es-ES" altLang="es-ES">
              <a:solidFill>
                <a:srgbClr val="FFFFFF"/>
              </a:solidFill>
            </a:endParaRPr>
          </a:p>
        </p:txBody>
      </p:sp>
      <p:sp>
        <p:nvSpPr>
          <p:cNvPr id="51206" name="5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27319"/>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500438"/>
            <a:ext cx="41433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412875"/>
            <a:ext cx="417195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6"/>
          <p:cNvSpPr txBox="1">
            <a:spLocks noChangeArrowheads="1"/>
          </p:cNvSpPr>
          <p:nvPr/>
        </p:nvSpPr>
        <p:spPr bwMode="auto">
          <a:xfrm>
            <a:off x="20638" y="2432050"/>
            <a:ext cx="4248150" cy="954088"/>
          </a:xfrm>
          <a:prstGeom prst="rect">
            <a:avLst/>
          </a:prstGeom>
          <a:noFill/>
          <a:ln w="9525">
            <a:noFill/>
            <a:miter lim="800000"/>
            <a:headEnd type="none" w="sm" len="sm"/>
            <a:tailEnd type="none" w="sm" len="sm"/>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fr-FR" sz="2800" b="1" dirty="0">
                <a:solidFill>
                  <a:srgbClr val="006699"/>
                </a:solidFill>
                <a:latin typeface="+mj-lt"/>
              </a:rPr>
              <a:t>PATOGÉNESIS DEL SD DE ALPORT</a:t>
            </a:r>
          </a:p>
        </p:txBody>
      </p:sp>
      <p:sp>
        <p:nvSpPr>
          <p:cNvPr id="71684" name="Text Box 7"/>
          <p:cNvSpPr txBox="1">
            <a:spLocks noChangeArrowheads="1"/>
          </p:cNvSpPr>
          <p:nvPr/>
        </p:nvSpPr>
        <p:spPr bwMode="auto">
          <a:xfrm>
            <a:off x="323850" y="6308725"/>
            <a:ext cx="2733675" cy="30797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spcAft>
                <a:spcPct val="70000"/>
              </a:spcAft>
              <a:defRPr/>
            </a:pPr>
            <a:r>
              <a:rPr lang="en-GB" sz="1400" i="1" dirty="0">
                <a:solidFill>
                  <a:srgbClr val="006699"/>
                </a:solidFill>
                <a:latin typeface="+mj-lt"/>
                <a:cs typeface="Times New Roman" charset="0"/>
              </a:rPr>
              <a:t>Hudson BG. J Am Soc </a:t>
            </a:r>
            <a:r>
              <a:rPr lang="en-GB" sz="1400" i="1" dirty="0" err="1">
                <a:solidFill>
                  <a:srgbClr val="006699"/>
                </a:solidFill>
                <a:latin typeface="+mj-lt"/>
                <a:cs typeface="Times New Roman" charset="0"/>
              </a:rPr>
              <a:t>Nephrol</a:t>
            </a:r>
            <a:r>
              <a:rPr lang="en-GB" sz="1400" i="1" dirty="0">
                <a:solidFill>
                  <a:srgbClr val="006699"/>
                </a:solidFill>
                <a:latin typeface="+mj-lt"/>
                <a:cs typeface="Times New Roman" charset="0"/>
              </a:rPr>
              <a:t> 2004</a:t>
            </a:r>
          </a:p>
        </p:txBody>
      </p:sp>
      <p:sp>
        <p:nvSpPr>
          <p:cNvPr id="52230" name="5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EDF47B5-1719-4B7A-9EC0-57A630A6354E}" type="slidenum">
              <a:rPr lang="es-ES" altLang="es-ES">
                <a:solidFill>
                  <a:srgbClr val="FFFFFF"/>
                </a:solidFill>
              </a:rPr>
              <a:pPr/>
              <a:t>32</a:t>
            </a:fld>
            <a:endParaRPr lang="es-ES" altLang="es-ES">
              <a:solidFill>
                <a:srgbClr val="FFFFFF"/>
              </a:solidFill>
            </a:endParaRPr>
          </a:p>
        </p:txBody>
      </p:sp>
      <p:sp>
        <p:nvSpPr>
          <p:cNvPr id="52231" name="6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44491"/>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3"/>
          <p:cNvSpPr txBox="1">
            <a:spLocks noChangeArrowheads="1"/>
          </p:cNvSpPr>
          <p:nvPr/>
        </p:nvSpPr>
        <p:spPr bwMode="auto">
          <a:xfrm>
            <a:off x="755650" y="398463"/>
            <a:ext cx="7345363" cy="585787"/>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s-ES" sz="3200" b="1" dirty="0">
                <a:solidFill>
                  <a:srgbClr val="006699"/>
                </a:solidFill>
                <a:latin typeface="+mj-lt"/>
              </a:rPr>
              <a:t>SA LIGADO AL CROMOSOMA X (SALX)</a:t>
            </a:r>
          </a:p>
        </p:txBody>
      </p:sp>
      <p:sp>
        <p:nvSpPr>
          <p:cNvPr id="72708" name="Text Box 41"/>
          <p:cNvSpPr txBox="1">
            <a:spLocks noChangeArrowheads="1"/>
          </p:cNvSpPr>
          <p:nvPr/>
        </p:nvSpPr>
        <p:spPr bwMode="auto">
          <a:xfrm>
            <a:off x="6084888" y="4005263"/>
            <a:ext cx="1079500" cy="40005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ca-ES" sz="2000" b="1" dirty="0">
                <a:solidFill>
                  <a:srgbClr val="CC3300"/>
                </a:solidFill>
                <a:latin typeface="+mj-lt"/>
              </a:rPr>
              <a:t>60%??</a:t>
            </a:r>
          </a:p>
        </p:txBody>
      </p:sp>
      <p:sp>
        <p:nvSpPr>
          <p:cNvPr id="72709" name="Text Box 42"/>
          <p:cNvSpPr txBox="1">
            <a:spLocks noChangeArrowheads="1"/>
          </p:cNvSpPr>
          <p:nvPr/>
        </p:nvSpPr>
        <p:spPr bwMode="auto">
          <a:xfrm>
            <a:off x="827088" y="4941888"/>
            <a:ext cx="6804025" cy="1292225"/>
          </a:xfrm>
          <a:prstGeom prst="rect">
            <a:avLst/>
          </a:prstGeom>
          <a:noFill/>
          <a:ln>
            <a:noFill/>
          </a:ln>
        </p:spPr>
        <p:txBody>
          <a:bodyPr>
            <a:spAutoFit/>
          </a:bodyPr>
          <a:lstStyle>
            <a:lvl1pPr marL="990600" indent="-8985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30000"/>
              </a:lnSpc>
              <a:defRPr/>
            </a:pPr>
            <a:r>
              <a:rPr lang="es-ES" sz="2000" dirty="0">
                <a:solidFill>
                  <a:schemeClr val="bg1"/>
                </a:solidFill>
                <a:latin typeface="+mj-lt"/>
              </a:rPr>
              <a:t>VARONES AFECTADOS</a:t>
            </a:r>
          </a:p>
          <a:p>
            <a:pPr algn="ctr" eaLnBrk="1" hangingPunct="1">
              <a:lnSpc>
                <a:spcPct val="130000"/>
              </a:lnSpc>
              <a:defRPr/>
            </a:pPr>
            <a:r>
              <a:rPr lang="es-ES" sz="2000" dirty="0">
                <a:solidFill>
                  <a:schemeClr val="bg1"/>
                </a:solidFill>
                <a:latin typeface="+mj-lt"/>
              </a:rPr>
              <a:t>MUJERES PORTADORAS (clínica variable)</a:t>
            </a:r>
          </a:p>
          <a:p>
            <a:pPr algn="ctr" eaLnBrk="1" hangingPunct="1">
              <a:lnSpc>
                <a:spcPct val="130000"/>
              </a:lnSpc>
              <a:defRPr/>
            </a:pPr>
            <a:r>
              <a:rPr lang="es-ES" sz="2000" dirty="0">
                <a:solidFill>
                  <a:schemeClr val="bg1"/>
                </a:solidFill>
                <a:latin typeface="+mj-lt"/>
              </a:rPr>
              <a:t>Mutaciones </a:t>
            </a:r>
            <a:r>
              <a:rPr lang="es-ES" sz="2000" i="1" dirty="0">
                <a:solidFill>
                  <a:schemeClr val="bg1"/>
                </a:solidFill>
                <a:latin typeface="+mj-lt"/>
              </a:rPr>
              <a:t>COL4A5</a:t>
            </a:r>
            <a:endParaRPr lang="es-ES" sz="1800" dirty="0">
              <a:solidFill>
                <a:schemeClr val="bg1"/>
              </a:solidFill>
              <a:latin typeface="+mj-lt"/>
            </a:endParaRPr>
          </a:p>
        </p:txBody>
      </p:sp>
      <p:pic>
        <p:nvPicPr>
          <p:cNvPr id="53253" name="Imagen 41"/>
          <p:cNvPicPr>
            <a:picLocks noChangeAspect="1" noChangeArrowheads="1"/>
          </p:cNvPicPr>
          <p:nvPr/>
        </p:nvPicPr>
        <p:blipFill>
          <a:blip r:embed="rId3">
            <a:extLst>
              <a:ext uri="{28A0092B-C50C-407E-A947-70E740481C1C}">
                <a14:useLocalDpi xmlns:a14="http://schemas.microsoft.com/office/drawing/2010/main" val="0"/>
              </a:ext>
            </a:extLst>
          </a:blip>
          <a:srcRect l="67288" t="13814" b="31392"/>
          <a:stretch>
            <a:fillRect/>
          </a:stretch>
        </p:blipFill>
        <p:spPr bwMode="auto">
          <a:xfrm>
            <a:off x="2627313" y="1628775"/>
            <a:ext cx="3360737"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5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2592770-1A47-40E7-9019-31648B1879FF}" type="slidenum">
              <a:rPr lang="es-ES" altLang="es-ES">
                <a:solidFill>
                  <a:srgbClr val="FFFFFF"/>
                </a:solidFill>
              </a:rPr>
              <a:pPr/>
              <a:t>33</a:t>
            </a:fld>
            <a:endParaRPr lang="es-ES" altLang="es-ES">
              <a:solidFill>
                <a:srgbClr val="FFFFFF"/>
              </a:solidFill>
            </a:endParaRPr>
          </a:p>
        </p:txBody>
      </p:sp>
    </p:spTree>
  </p:cSld>
  <p:clrMapOvr>
    <a:masterClrMapping/>
  </p:clrMapOvr>
  <p:transition advTm="23251"/>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Line 14"/>
          <p:cNvSpPr>
            <a:spLocks noChangeShapeType="1"/>
          </p:cNvSpPr>
          <p:nvPr/>
        </p:nvSpPr>
        <p:spPr bwMode="auto">
          <a:xfrm>
            <a:off x="3556000" y="2366963"/>
            <a:ext cx="26130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54275" name="Line 15"/>
          <p:cNvSpPr>
            <a:spLocks noChangeShapeType="1"/>
          </p:cNvSpPr>
          <p:nvPr/>
        </p:nvSpPr>
        <p:spPr bwMode="auto">
          <a:xfrm>
            <a:off x="4811713" y="2366963"/>
            <a:ext cx="0" cy="70326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54276" name="Line 16"/>
          <p:cNvSpPr>
            <a:spLocks noChangeShapeType="1"/>
          </p:cNvSpPr>
          <p:nvPr/>
        </p:nvSpPr>
        <p:spPr bwMode="auto">
          <a:xfrm>
            <a:off x="1846263" y="3060700"/>
            <a:ext cx="4221162" cy="95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54277" name="Line 17"/>
          <p:cNvSpPr>
            <a:spLocks noChangeShapeType="1"/>
          </p:cNvSpPr>
          <p:nvPr/>
        </p:nvSpPr>
        <p:spPr bwMode="auto">
          <a:xfrm>
            <a:off x="1858963" y="3079750"/>
            <a:ext cx="0" cy="3698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54278" name="Line 18"/>
          <p:cNvSpPr>
            <a:spLocks noChangeShapeType="1"/>
          </p:cNvSpPr>
          <p:nvPr/>
        </p:nvSpPr>
        <p:spPr bwMode="auto">
          <a:xfrm>
            <a:off x="4811713" y="3079750"/>
            <a:ext cx="0" cy="3698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grpSp>
        <p:nvGrpSpPr>
          <p:cNvPr id="54279" name="Group 19"/>
          <p:cNvGrpSpPr>
            <a:grpSpLocks/>
          </p:cNvGrpSpPr>
          <p:nvPr/>
        </p:nvGrpSpPr>
        <p:grpSpPr bwMode="auto">
          <a:xfrm>
            <a:off x="2965450" y="3475038"/>
            <a:ext cx="979488" cy="760412"/>
            <a:chOff x="3772" y="1743"/>
            <a:chExt cx="312" cy="328"/>
          </a:xfrm>
        </p:grpSpPr>
        <p:sp>
          <p:nvSpPr>
            <p:cNvPr id="54291" name="Rectangle 20"/>
            <p:cNvSpPr>
              <a:spLocks noChangeArrowheads="1"/>
            </p:cNvSpPr>
            <p:nvPr/>
          </p:nvSpPr>
          <p:spPr bwMode="auto">
            <a:xfrm>
              <a:off x="3772" y="1743"/>
              <a:ext cx="312" cy="328"/>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a:solidFill>
                  <a:srgbClr val="000000"/>
                </a:solidFill>
                <a:ea typeface="ＭＳ Ｐゴシック" panose="020B0600070205080204" pitchFamily="34" charset="-128"/>
              </a:endParaRPr>
            </a:p>
          </p:txBody>
        </p:sp>
        <p:sp>
          <p:nvSpPr>
            <p:cNvPr id="54292" name="Rectangle 21"/>
            <p:cNvSpPr>
              <a:spLocks noChangeArrowheads="1"/>
            </p:cNvSpPr>
            <p:nvPr/>
          </p:nvSpPr>
          <p:spPr bwMode="auto">
            <a:xfrm>
              <a:off x="3772" y="1759"/>
              <a:ext cx="152" cy="312"/>
            </a:xfrm>
            <a:prstGeom prst="rect">
              <a:avLst/>
            </a:prstGeom>
            <a:solidFill>
              <a:schemeClr val="tx1"/>
            </a:solidFill>
            <a:ln w="12700">
              <a:solidFill>
                <a:schemeClr val="tx1"/>
              </a:solidFill>
              <a:miter lim="800000"/>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a:solidFill>
                  <a:srgbClr val="000000"/>
                </a:solidFill>
                <a:ea typeface="ＭＳ Ｐゴシック" panose="020B0600070205080204" pitchFamily="34" charset="-128"/>
              </a:endParaRPr>
            </a:p>
          </p:txBody>
        </p:sp>
      </p:grpSp>
      <p:sp>
        <p:nvSpPr>
          <p:cNvPr id="54280" name="Rectangle 23"/>
          <p:cNvSpPr>
            <a:spLocks noChangeArrowheads="1"/>
          </p:cNvSpPr>
          <p:nvPr/>
        </p:nvSpPr>
        <p:spPr bwMode="auto">
          <a:xfrm>
            <a:off x="2513013" y="1968500"/>
            <a:ext cx="1030287" cy="7588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a:solidFill>
                <a:srgbClr val="000000"/>
              </a:solidFill>
              <a:ea typeface="ＭＳ Ｐゴシック" panose="020B0600070205080204" pitchFamily="34" charset="-128"/>
            </a:endParaRPr>
          </a:p>
        </p:txBody>
      </p:sp>
      <p:sp>
        <p:nvSpPr>
          <p:cNvPr id="54281" name="Rectangle 41"/>
          <p:cNvSpPr>
            <a:spLocks noChangeArrowheads="1"/>
          </p:cNvSpPr>
          <p:nvPr/>
        </p:nvSpPr>
        <p:spPr bwMode="auto">
          <a:xfrm>
            <a:off x="2532063" y="1987550"/>
            <a:ext cx="454025" cy="723900"/>
          </a:xfrm>
          <a:prstGeom prst="rect">
            <a:avLst/>
          </a:prstGeom>
          <a:solidFill>
            <a:schemeClr val="tx1"/>
          </a:solidFill>
          <a:ln w="25400">
            <a:solidFill>
              <a:schemeClr val="tx1"/>
            </a:solidFill>
            <a:miter lim="800000"/>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a:solidFill>
                <a:srgbClr val="000000"/>
              </a:solidFill>
              <a:ea typeface="ＭＳ Ｐゴシック" panose="020B0600070205080204" pitchFamily="34" charset="-128"/>
            </a:endParaRPr>
          </a:p>
        </p:txBody>
      </p:sp>
      <p:sp>
        <p:nvSpPr>
          <p:cNvPr id="54282" name="Rectangle 42"/>
          <p:cNvSpPr>
            <a:spLocks noChangeArrowheads="1"/>
          </p:cNvSpPr>
          <p:nvPr/>
        </p:nvSpPr>
        <p:spPr bwMode="auto">
          <a:xfrm>
            <a:off x="1403350" y="3449638"/>
            <a:ext cx="1030288" cy="7588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a:solidFill>
                <a:srgbClr val="000000"/>
              </a:solidFill>
              <a:ea typeface="ＭＳ Ｐゴシック" panose="020B0600070205080204" pitchFamily="34" charset="-128"/>
            </a:endParaRPr>
          </a:p>
        </p:txBody>
      </p:sp>
      <p:sp>
        <p:nvSpPr>
          <p:cNvPr id="54283" name="Oval 46"/>
          <p:cNvSpPr>
            <a:spLocks noChangeArrowheads="1"/>
          </p:cNvSpPr>
          <p:nvPr/>
        </p:nvSpPr>
        <p:spPr bwMode="auto">
          <a:xfrm>
            <a:off x="4259263" y="3441700"/>
            <a:ext cx="1030287" cy="75723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a:solidFill>
                <a:srgbClr val="000000"/>
              </a:solidFill>
              <a:ea typeface="ＭＳ Ｐゴシック" panose="020B0600070205080204" pitchFamily="34" charset="-128"/>
            </a:endParaRPr>
          </a:p>
        </p:txBody>
      </p:sp>
      <p:sp>
        <p:nvSpPr>
          <p:cNvPr id="54284" name="Line 50"/>
          <p:cNvSpPr>
            <a:spLocks noChangeShapeType="1"/>
          </p:cNvSpPr>
          <p:nvPr/>
        </p:nvSpPr>
        <p:spPr bwMode="auto">
          <a:xfrm>
            <a:off x="3441700" y="3060700"/>
            <a:ext cx="0" cy="4714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sp>
        <p:nvSpPr>
          <p:cNvPr id="54285" name="Line 51"/>
          <p:cNvSpPr>
            <a:spLocks noChangeShapeType="1"/>
          </p:cNvSpPr>
          <p:nvPr/>
        </p:nvSpPr>
        <p:spPr bwMode="auto">
          <a:xfrm>
            <a:off x="6043613" y="3051175"/>
            <a:ext cx="0" cy="4730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s-ES"/>
          </a:p>
        </p:txBody>
      </p:sp>
      <p:cxnSp>
        <p:nvCxnSpPr>
          <p:cNvPr id="21" name="20 Conector recto"/>
          <p:cNvCxnSpPr/>
          <p:nvPr/>
        </p:nvCxnSpPr>
        <p:spPr>
          <a:xfrm>
            <a:off x="3543300" y="2293938"/>
            <a:ext cx="261302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768" name="Text Box 3"/>
          <p:cNvSpPr txBox="1">
            <a:spLocks noChangeArrowheads="1"/>
          </p:cNvSpPr>
          <p:nvPr/>
        </p:nvSpPr>
        <p:spPr bwMode="auto">
          <a:xfrm>
            <a:off x="1258888" y="395288"/>
            <a:ext cx="6624637" cy="58420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s-ES" sz="3200" b="1" dirty="0">
                <a:solidFill>
                  <a:srgbClr val="336699"/>
                </a:solidFill>
                <a:latin typeface="+mj-lt"/>
              </a:rPr>
              <a:t>SA AUTOSÓMICO RECESIVO</a:t>
            </a:r>
          </a:p>
        </p:txBody>
      </p:sp>
      <p:sp>
        <p:nvSpPr>
          <p:cNvPr id="74769" name="22 Rectángulo"/>
          <p:cNvSpPr>
            <a:spLocks noChangeArrowheads="1"/>
          </p:cNvSpPr>
          <p:nvPr/>
        </p:nvSpPr>
        <p:spPr bwMode="auto">
          <a:xfrm>
            <a:off x="1258888" y="4581525"/>
            <a:ext cx="6335712" cy="1501775"/>
          </a:xfrm>
          <a:prstGeom prst="rect">
            <a:avLst/>
          </a:prstGeom>
          <a:noFill/>
          <a:ln>
            <a:noFill/>
          </a:ln>
        </p:spPr>
        <p:txBody>
          <a:bodyPr>
            <a:spAutoFit/>
          </a:bodyPr>
          <a:lstStyle/>
          <a:p>
            <a:pPr marL="990600" indent="-898525" algn="ctr">
              <a:lnSpc>
                <a:spcPct val="130000"/>
              </a:lnSpc>
              <a:defRPr/>
            </a:pPr>
            <a:r>
              <a:rPr lang="es-ES" dirty="0">
                <a:solidFill>
                  <a:schemeClr val="bg1"/>
                </a:solidFill>
                <a:latin typeface="+mj-lt"/>
                <a:ea typeface="ＭＳ Ｐゴシック" charset="0"/>
              </a:rPr>
              <a:t>VARONES Y MUJERES IGUAL DE AFECTADOS</a:t>
            </a:r>
          </a:p>
          <a:p>
            <a:pPr marL="990600" indent="-898525" algn="ctr">
              <a:lnSpc>
                <a:spcPct val="130000"/>
              </a:lnSpc>
              <a:defRPr/>
            </a:pPr>
            <a:r>
              <a:rPr lang="es-ES" dirty="0">
                <a:solidFill>
                  <a:schemeClr val="bg1"/>
                </a:solidFill>
                <a:latin typeface="+mj-lt"/>
                <a:ea typeface="ＭＳ Ｐゴシック" charset="0"/>
              </a:rPr>
              <a:t>Puede haber consanguinidad</a:t>
            </a:r>
          </a:p>
          <a:p>
            <a:pPr marL="990600" indent="-898525" algn="ctr">
              <a:lnSpc>
                <a:spcPct val="130000"/>
              </a:lnSpc>
              <a:defRPr/>
            </a:pPr>
            <a:r>
              <a:rPr lang="es-ES" dirty="0">
                <a:solidFill>
                  <a:schemeClr val="bg1"/>
                </a:solidFill>
                <a:latin typeface="+mj-lt"/>
                <a:ea typeface="ＭＳ Ｐゴシック" charset="0"/>
              </a:rPr>
              <a:t>Mutaciones </a:t>
            </a:r>
            <a:r>
              <a:rPr lang="es-ES" i="1" dirty="0">
                <a:solidFill>
                  <a:schemeClr val="bg1"/>
                </a:solidFill>
                <a:latin typeface="+mj-lt"/>
                <a:ea typeface="ＭＳ Ｐゴシック" charset="0"/>
              </a:rPr>
              <a:t>COL4A3 en ambos alelos</a:t>
            </a:r>
          </a:p>
          <a:p>
            <a:pPr marL="990600" indent="-898525" algn="ctr">
              <a:lnSpc>
                <a:spcPct val="130000"/>
              </a:lnSpc>
              <a:defRPr/>
            </a:pPr>
            <a:r>
              <a:rPr lang="es-ES" dirty="0">
                <a:solidFill>
                  <a:schemeClr val="bg1"/>
                </a:solidFill>
                <a:latin typeface="+mj-lt"/>
                <a:ea typeface="ＭＳ Ｐゴシック" charset="0"/>
              </a:rPr>
              <a:t>Mutaciones </a:t>
            </a:r>
            <a:r>
              <a:rPr lang="es-ES" i="1" dirty="0">
                <a:solidFill>
                  <a:schemeClr val="bg1"/>
                </a:solidFill>
                <a:latin typeface="+mj-lt"/>
                <a:ea typeface="ＭＳ Ｐゴシック" charset="0"/>
              </a:rPr>
              <a:t>COL4A4 en ambos alelos</a:t>
            </a:r>
            <a:endParaRPr lang="es-ES" dirty="0">
              <a:solidFill>
                <a:schemeClr val="bg1"/>
              </a:solidFill>
              <a:latin typeface="Bookman Old Style" charset="0"/>
              <a:ea typeface="ＭＳ Ｐゴシック" charset="0"/>
            </a:endParaRPr>
          </a:p>
        </p:txBody>
      </p:sp>
      <p:pic>
        <p:nvPicPr>
          <p:cNvPr id="54289" name="Imagen 21"/>
          <p:cNvPicPr>
            <a:picLocks noChangeAspect="1" noChangeArrowheads="1"/>
          </p:cNvPicPr>
          <p:nvPr/>
        </p:nvPicPr>
        <p:blipFill>
          <a:blip r:embed="rId3">
            <a:extLst>
              <a:ext uri="{28A0092B-C50C-407E-A947-70E740481C1C}">
                <a14:useLocalDpi xmlns:a14="http://schemas.microsoft.com/office/drawing/2010/main" val="0"/>
              </a:ext>
            </a:extLst>
          </a:blip>
          <a:srcRect l="31749" t="12189" r="34726" b="31392"/>
          <a:stretch>
            <a:fillRect/>
          </a:stretch>
        </p:blipFill>
        <p:spPr bwMode="auto">
          <a:xfrm>
            <a:off x="2916238" y="1125538"/>
            <a:ext cx="347980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0" name="19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0E25839-D277-4DF2-92A5-D486B142E6FB}" type="slidenum">
              <a:rPr lang="es-ES" altLang="es-ES">
                <a:solidFill>
                  <a:srgbClr val="FFFFFF"/>
                </a:solidFill>
              </a:rPr>
              <a:pPr/>
              <a:t>34</a:t>
            </a:fld>
            <a:endParaRPr lang="es-ES" altLang="es-ES">
              <a:solidFill>
                <a:srgbClr val="FFFFFF"/>
              </a:solidFill>
            </a:endParaRPr>
          </a:p>
        </p:txBody>
      </p:sp>
    </p:spTree>
  </p:cSld>
  <p:clrMapOvr>
    <a:masterClrMapping/>
  </p:clrMapOvr>
  <p:transition spd="slow" advTm="18958"/>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3"/>
          <p:cNvSpPr txBox="1">
            <a:spLocks noChangeArrowheads="1"/>
          </p:cNvSpPr>
          <p:nvPr/>
        </p:nvSpPr>
        <p:spPr bwMode="auto">
          <a:xfrm>
            <a:off x="1244600" y="363538"/>
            <a:ext cx="6624638" cy="58420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s-ES" sz="3200" b="1" dirty="0">
                <a:solidFill>
                  <a:srgbClr val="336699"/>
                </a:solidFill>
                <a:latin typeface="+mj-lt"/>
              </a:rPr>
              <a:t>SA AUTOSÓMICO DOMINANTE</a:t>
            </a:r>
          </a:p>
        </p:txBody>
      </p:sp>
      <p:sp>
        <p:nvSpPr>
          <p:cNvPr id="75779" name="Text Box 42"/>
          <p:cNvSpPr txBox="1">
            <a:spLocks noChangeArrowheads="1"/>
          </p:cNvSpPr>
          <p:nvPr/>
        </p:nvSpPr>
        <p:spPr bwMode="auto">
          <a:xfrm>
            <a:off x="1042988" y="4941888"/>
            <a:ext cx="6804025" cy="1171575"/>
          </a:xfrm>
          <a:prstGeom prst="rect">
            <a:avLst/>
          </a:prstGeom>
          <a:noFill/>
          <a:ln>
            <a:noFill/>
          </a:ln>
        </p:spPr>
        <p:txBody>
          <a:bodyPr>
            <a:spAutoFit/>
          </a:bodyPr>
          <a:lstStyle>
            <a:lvl1pPr marL="990600" indent="-8985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30000"/>
              </a:lnSpc>
              <a:defRPr/>
            </a:pPr>
            <a:r>
              <a:rPr lang="es-ES" sz="1800" dirty="0">
                <a:solidFill>
                  <a:schemeClr val="bg1"/>
                </a:solidFill>
                <a:latin typeface="+mj-lt"/>
              </a:rPr>
              <a:t>VARONES Y MUJERES IGUAL DE AFECTADOS</a:t>
            </a:r>
          </a:p>
          <a:p>
            <a:pPr algn="ctr" eaLnBrk="1" hangingPunct="1">
              <a:lnSpc>
                <a:spcPct val="130000"/>
              </a:lnSpc>
              <a:defRPr/>
            </a:pPr>
            <a:r>
              <a:rPr lang="es-ES" sz="1800" dirty="0">
                <a:solidFill>
                  <a:schemeClr val="bg1"/>
                </a:solidFill>
                <a:latin typeface="+mj-lt"/>
              </a:rPr>
              <a:t>CLINICA MUY VARIABLE: desde </a:t>
            </a:r>
            <a:r>
              <a:rPr lang="es-ES" sz="1800" dirty="0" err="1">
                <a:solidFill>
                  <a:schemeClr val="bg1"/>
                </a:solidFill>
                <a:latin typeface="+mj-lt"/>
              </a:rPr>
              <a:t>microhematuria</a:t>
            </a:r>
            <a:r>
              <a:rPr lang="es-ES" sz="1800" dirty="0">
                <a:solidFill>
                  <a:schemeClr val="bg1"/>
                </a:solidFill>
                <a:latin typeface="+mj-lt"/>
              </a:rPr>
              <a:t> hasta ERCT</a:t>
            </a:r>
          </a:p>
          <a:p>
            <a:pPr algn="ctr" eaLnBrk="1" hangingPunct="1">
              <a:lnSpc>
                <a:spcPct val="130000"/>
              </a:lnSpc>
              <a:defRPr/>
            </a:pPr>
            <a:r>
              <a:rPr lang="es-ES" sz="1800" dirty="0">
                <a:solidFill>
                  <a:schemeClr val="bg1"/>
                </a:solidFill>
                <a:latin typeface="+mj-lt"/>
              </a:rPr>
              <a:t>Mutación </a:t>
            </a:r>
            <a:r>
              <a:rPr lang="es-ES" sz="1800" i="1" dirty="0">
                <a:solidFill>
                  <a:schemeClr val="bg1"/>
                </a:solidFill>
                <a:latin typeface="+mj-lt"/>
              </a:rPr>
              <a:t>COL4A3 o COL4A4</a:t>
            </a:r>
            <a:endParaRPr lang="es-ES" sz="1600" dirty="0">
              <a:solidFill>
                <a:schemeClr val="bg1"/>
              </a:solidFill>
              <a:latin typeface="+mj-lt"/>
            </a:endParaRPr>
          </a:p>
        </p:txBody>
      </p:sp>
      <p:pic>
        <p:nvPicPr>
          <p:cNvPr id="55300" name="Imagen 31"/>
          <p:cNvPicPr>
            <a:picLocks noChangeAspect="1" noChangeArrowheads="1"/>
          </p:cNvPicPr>
          <p:nvPr/>
        </p:nvPicPr>
        <p:blipFill>
          <a:blip r:embed="rId3">
            <a:extLst>
              <a:ext uri="{28A0092B-C50C-407E-A947-70E740481C1C}">
                <a14:useLocalDpi xmlns:a14="http://schemas.microsoft.com/office/drawing/2010/main" val="0"/>
              </a:ext>
            </a:extLst>
          </a:blip>
          <a:srcRect t="15178" r="67960" b="31392"/>
          <a:stretch>
            <a:fillRect/>
          </a:stretch>
        </p:blipFill>
        <p:spPr bwMode="auto">
          <a:xfrm>
            <a:off x="2484438" y="1268413"/>
            <a:ext cx="3484562"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4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9C7FF74-2121-41CE-B137-AA5B9A4F4B7B}" type="slidenum">
              <a:rPr lang="es-ES" altLang="es-ES">
                <a:solidFill>
                  <a:srgbClr val="FFFFFF"/>
                </a:solidFill>
              </a:rPr>
              <a:pPr/>
              <a:t>35</a:t>
            </a:fld>
            <a:endParaRPr lang="es-ES" altLang="es-ES">
              <a:solidFill>
                <a:srgbClr val="FFFFFF"/>
              </a:solidFill>
            </a:endParaRPr>
          </a:p>
        </p:txBody>
      </p:sp>
    </p:spTree>
  </p:cSld>
  <p:clrMapOvr>
    <a:masterClrMapping/>
  </p:clrMapOvr>
  <p:transition spd="slow" advTm="65423"/>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a:xfrm>
            <a:off x="755650" y="333375"/>
            <a:ext cx="8077200" cy="857250"/>
          </a:xfrm>
        </p:spPr>
        <p:txBody>
          <a:bodyPr/>
          <a:lstStyle/>
          <a:p>
            <a:pPr>
              <a:defRPr/>
            </a:pPr>
            <a:r>
              <a:rPr lang="en-GB" altLang="en-US" sz="2800" b="1" dirty="0">
                <a:solidFill>
                  <a:srgbClr val="006699"/>
                </a:solidFill>
                <a:latin typeface="Arial" charset="0"/>
                <a:cs typeface="+mn-cs"/>
              </a:rPr>
              <a:t>EL SÍNDROME DE ALPORT PRESENTA UN AMPLIO ESPECTRO</a:t>
            </a:r>
          </a:p>
        </p:txBody>
      </p:sp>
      <p:sp>
        <p:nvSpPr>
          <p:cNvPr id="69634" name="2 Flecha derecha"/>
          <p:cNvSpPr>
            <a:spLocks noChangeArrowheads="1"/>
          </p:cNvSpPr>
          <p:nvPr/>
        </p:nvSpPr>
        <p:spPr bwMode="auto">
          <a:xfrm>
            <a:off x="735013" y="3714750"/>
            <a:ext cx="8185150" cy="841375"/>
          </a:xfrm>
          <a:prstGeom prst="rightArrow">
            <a:avLst>
              <a:gd name="adj1" fmla="val 50000"/>
              <a:gd name="adj2" fmla="val 49948"/>
            </a:avLst>
          </a:prstGeom>
          <a:gradFill rotWithShape="1">
            <a:gsLst>
              <a:gs pos="0">
                <a:srgbClr val="BBE0E3"/>
              </a:gs>
              <a:gs pos="45000">
                <a:srgbClr val="FF7A00"/>
              </a:gs>
              <a:gs pos="70000">
                <a:srgbClr val="FF0300"/>
              </a:gs>
              <a:gs pos="100000">
                <a:srgbClr val="4D0808"/>
              </a:gs>
            </a:gsLst>
            <a:lin ang="0" scaled="1"/>
          </a:gra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endParaRPr lang="en-US" altLang="es-ES">
              <a:solidFill>
                <a:srgbClr val="FFFFFF"/>
              </a:solidFill>
              <a:ea typeface="ＭＳ Ｐゴシック" pitchFamily="34" charset="-128"/>
              <a:cs typeface="Arial" charset="0"/>
            </a:endParaRPr>
          </a:p>
        </p:txBody>
      </p:sp>
      <p:sp>
        <p:nvSpPr>
          <p:cNvPr id="5" name="3 CuadroTexto"/>
          <p:cNvSpPr txBox="1"/>
          <p:nvPr/>
        </p:nvSpPr>
        <p:spPr>
          <a:xfrm>
            <a:off x="404813" y="3436938"/>
            <a:ext cx="1627187" cy="369887"/>
          </a:xfrm>
          <a:prstGeom prst="rect">
            <a:avLst/>
          </a:prstGeom>
          <a:noFill/>
          <a:ln>
            <a:solidFill>
              <a:schemeClr val="accent5"/>
            </a:solidFill>
          </a:ln>
        </p:spPr>
        <p:txBody>
          <a:bodyPr>
            <a:spAutoFit/>
          </a:bodyPr>
          <a:lstStyle/>
          <a:p>
            <a:pPr>
              <a:defRPr/>
            </a:pPr>
            <a:r>
              <a:rPr lang="en-US" b="1" dirty="0" err="1">
                <a:solidFill>
                  <a:srgbClr val="8AC6CD"/>
                </a:solidFill>
                <a:latin typeface="+mj-lt"/>
                <a:ea typeface="ＭＳ Ｐゴシック" charset="0"/>
              </a:rPr>
              <a:t>asintomático</a:t>
            </a:r>
            <a:endParaRPr lang="en-US" b="1" dirty="0">
              <a:solidFill>
                <a:srgbClr val="8AC6CD"/>
              </a:solidFill>
              <a:latin typeface="+mj-lt"/>
              <a:ea typeface="ＭＳ Ｐゴシック" charset="0"/>
            </a:endParaRPr>
          </a:p>
        </p:txBody>
      </p:sp>
      <p:sp>
        <p:nvSpPr>
          <p:cNvPr id="6" name="4 CuadroTexto"/>
          <p:cNvSpPr txBox="1"/>
          <p:nvPr/>
        </p:nvSpPr>
        <p:spPr>
          <a:xfrm>
            <a:off x="3810000" y="2889250"/>
            <a:ext cx="1373188" cy="369888"/>
          </a:xfrm>
          <a:prstGeom prst="rect">
            <a:avLst/>
          </a:prstGeom>
          <a:noFill/>
          <a:ln>
            <a:solidFill>
              <a:schemeClr val="accent5"/>
            </a:solidFill>
          </a:ln>
        </p:spPr>
        <p:txBody>
          <a:bodyPr wrap="none">
            <a:spAutoFit/>
          </a:bodyPr>
          <a:lstStyle/>
          <a:p>
            <a:pPr>
              <a:defRPr/>
            </a:pPr>
            <a:r>
              <a:rPr lang="en-US" b="1" dirty="0">
                <a:solidFill>
                  <a:srgbClr val="8AC6CD"/>
                </a:solidFill>
                <a:latin typeface="+mj-lt"/>
                <a:ea typeface="ＭＳ Ｐゴシック" charset="0"/>
              </a:rPr>
              <a:t>+proteinuria</a:t>
            </a:r>
          </a:p>
        </p:txBody>
      </p:sp>
      <p:sp>
        <p:nvSpPr>
          <p:cNvPr id="7" name="5 CuadroTexto"/>
          <p:cNvSpPr txBox="1"/>
          <p:nvPr/>
        </p:nvSpPr>
        <p:spPr>
          <a:xfrm>
            <a:off x="5183188" y="2630488"/>
            <a:ext cx="1587500" cy="646112"/>
          </a:xfrm>
          <a:prstGeom prst="rect">
            <a:avLst/>
          </a:prstGeom>
          <a:noFill/>
          <a:ln>
            <a:solidFill>
              <a:schemeClr val="accent5"/>
            </a:solidFill>
          </a:ln>
        </p:spPr>
        <p:txBody>
          <a:bodyPr wrap="none">
            <a:spAutoFit/>
          </a:bodyPr>
          <a:lstStyle/>
          <a:p>
            <a:pPr>
              <a:defRPr/>
            </a:pPr>
            <a:r>
              <a:rPr lang="en-US" b="1" dirty="0">
                <a:solidFill>
                  <a:srgbClr val="8AC6CD"/>
                </a:solidFill>
                <a:latin typeface="+mj-lt"/>
                <a:ea typeface="ＭＳ Ｐゴシック" charset="0"/>
              </a:rPr>
              <a:t>+ </a:t>
            </a:r>
            <a:r>
              <a:rPr lang="en-US" b="1" dirty="0" err="1">
                <a:solidFill>
                  <a:srgbClr val="8AC6CD"/>
                </a:solidFill>
                <a:latin typeface="+mj-lt"/>
                <a:ea typeface="ＭＳ Ｐゴシック" charset="0"/>
              </a:rPr>
              <a:t>insuficiencia</a:t>
            </a:r>
            <a:r>
              <a:rPr lang="en-US" b="1" dirty="0">
                <a:solidFill>
                  <a:srgbClr val="8AC6CD"/>
                </a:solidFill>
                <a:latin typeface="+mj-lt"/>
                <a:ea typeface="ＭＳ Ｐゴシック" charset="0"/>
              </a:rPr>
              <a:t> </a:t>
            </a:r>
          </a:p>
          <a:p>
            <a:pPr>
              <a:defRPr/>
            </a:pPr>
            <a:r>
              <a:rPr lang="en-US" b="1" dirty="0">
                <a:solidFill>
                  <a:srgbClr val="8AC6CD"/>
                </a:solidFill>
                <a:latin typeface="+mj-lt"/>
                <a:ea typeface="ＭＳ Ｐゴシック" charset="0"/>
              </a:rPr>
              <a:t>renal</a:t>
            </a:r>
          </a:p>
        </p:txBody>
      </p:sp>
      <p:sp>
        <p:nvSpPr>
          <p:cNvPr id="8" name="6 CuadroTexto"/>
          <p:cNvSpPr txBox="1"/>
          <p:nvPr/>
        </p:nvSpPr>
        <p:spPr>
          <a:xfrm>
            <a:off x="2060575" y="3160713"/>
            <a:ext cx="1720850" cy="369887"/>
          </a:xfrm>
          <a:prstGeom prst="rect">
            <a:avLst/>
          </a:prstGeom>
          <a:noFill/>
          <a:ln>
            <a:solidFill>
              <a:schemeClr val="accent5"/>
            </a:solidFill>
          </a:ln>
        </p:spPr>
        <p:txBody>
          <a:bodyPr wrap="none">
            <a:spAutoFit/>
          </a:bodyPr>
          <a:lstStyle/>
          <a:p>
            <a:pPr>
              <a:defRPr/>
            </a:pPr>
            <a:r>
              <a:rPr lang="en-US" b="1" dirty="0" err="1">
                <a:solidFill>
                  <a:srgbClr val="8AC6CD"/>
                </a:solidFill>
                <a:latin typeface="+mj-lt"/>
                <a:ea typeface="ＭＳ Ｐゴシック" charset="0"/>
              </a:rPr>
              <a:t>microhematuria</a:t>
            </a:r>
            <a:endParaRPr lang="en-US" b="1" dirty="0">
              <a:solidFill>
                <a:srgbClr val="8AC6CD"/>
              </a:solidFill>
              <a:latin typeface="+mj-lt"/>
              <a:ea typeface="ＭＳ Ｐゴシック" charset="0"/>
            </a:endParaRPr>
          </a:p>
        </p:txBody>
      </p:sp>
      <p:sp>
        <p:nvSpPr>
          <p:cNvPr id="9" name="7 CuadroTexto"/>
          <p:cNvSpPr txBox="1"/>
          <p:nvPr/>
        </p:nvSpPr>
        <p:spPr>
          <a:xfrm>
            <a:off x="8089900" y="1766888"/>
            <a:ext cx="830263" cy="369887"/>
          </a:xfrm>
          <a:prstGeom prst="rect">
            <a:avLst/>
          </a:prstGeom>
          <a:noFill/>
          <a:ln>
            <a:solidFill>
              <a:schemeClr val="accent5"/>
            </a:solidFill>
          </a:ln>
        </p:spPr>
        <p:txBody>
          <a:bodyPr wrap="none">
            <a:spAutoFit/>
          </a:bodyPr>
          <a:lstStyle/>
          <a:p>
            <a:pPr>
              <a:defRPr/>
            </a:pPr>
            <a:r>
              <a:rPr lang="en-US" b="1" dirty="0">
                <a:solidFill>
                  <a:srgbClr val="8AC6CD"/>
                </a:solidFill>
                <a:latin typeface="+mj-lt"/>
                <a:ea typeface="ＭＳ Ｐゴシック" charset="0"/>
              </a:rPr>
              <a:t>+ ERCT</a:t>
            </a:r>
          </a:p>
        </p:txBody>
      </p:sp>
      <p:sp>
        <p:nvSpPr>
          <p:cNvPr id="10" name="8 CuadroTexto"/>
          <p:cNvSpPr txBox="1"/>
          <p:nvPr/>
        </p:nvSpPr>
        <p:spPr>
          <a:xfrm>
            <a:off x="6770688" y="2136775"/>
            <a:ext cx="2025650" cy="646113"/>
          </a:xfrm>
          <a:prstGeom prst="rect">
            <a:avLst/>
          </a:prstGeom>
          <a:noFill/>
          <a:ln>
            <a:solidFill>
              <a:schemeClr val="accent5"/>
            </a:solidFill>
          </a:ln>
        </p:spPr>
        <p:txBody>
          <a:bodyPr wrap="none">
            <a:spAutoFit/>
          </a:bodyPr>
          <a:lstStyle/>
          <a:p>
            <a:pPr>
              <a:defRPr/>
            </a:pPr>
            <a:r>
              <a:rPr lang="en-US" b="1" dirty="0">
                <a:solidFill>
                  <a:srgbClr val="8AC6CD"/>
                </a:solidFill>
                <a:latin typeface="+mj-lt"/>
                <a:ea typeface="ＭＳ Ｐゴシック" charset="0"/>
              </a:rPr>
              <a:t>+ </a:t>
            </a:r>
            <a:r>
              <a:rPr lang="en-US" b="1" dirty="0" err="1">
                <a:solidFill>
                  <a:srgbClr val="8AC6CD"/>
                </a:solidFill>
                <a:latin typeface="+mj-lt"/>
                <a:ea typeface="ＭＳ Ｐゴシック" charset="0"/>
              </a:rPr>
              <a:t>manofestaciones</a:t>
            </a:r>
            <a:r>
              <a:rPr lang="en-US" b="1" dirty="0">
                <a:solidFill>
                  <a:srgbClr val="8AC6CD"/>
                </a:solidFill>
                <a:latin typeface="+mj-lt"/>
                <a:ea typeface="ＭＳ Ｐゴシック" charset="0"/>
              </a:rPr>
              <a:t> </a:t>
            </a:r>
          </a:p>
          <a:p>
            <a:pPr>
              <a:defRPr/>
            </a:pPr>
            <a:r>
              <a:rPr lang="en-US" b="1" dirty="0" err="1">
                <a:solidFill>
                  <a:srgbClr val="8AC6CD"/>
                </a:solidFill>
                <a:latin typeface="+mj-lt"/>
                <a:ea typeface="ＭＳ Ｐゴシック" charset="0"/>
              </a:rPr>
              <a:t>extrarenales</a:t>
            </a:r>
            <a:endParaRPr lang="en-US" b="1" dirty="0">
              <a:solidFill>
                <a:srgbClr val="8AC6CD"/>
              </a:solidFill>
              <a:latin typeface="+mj-lt"/>
              <a:ea typeface="ＭＳ Ｐゴシック" charset="0"/>
            </a:endParaRPr>
          </a:p>
        </p:txBody>
      </p:sp>
      <p:sp>
        <p:nvSpPr>
          <p:cNvPr id="87049" name="10 Rectángulo"/>
          <p:cNvSpPr>
            <a:spLocks noChangeArrowheads="1"/>
          </p:cNvSpPr>
          <p:nvPr/>
        </p:nvSpPr>
        <p:spPr bwMode="auto">
          <a:xfrm>
            <a:off x="4017963" y="4648200"/>
            <a:ext cx="4845050" cy="261938"/>
          </a:xfrm>
          <a:prstGeom prst="rect">
            <a:avLst/>
          </a:prstGeom>
          <a:gradFill rotWithShape="1">
            <a:gsLst>
              <a:gs pos="0">
                <a:srgbClr val="FF5B5B"/>
              </a:gs>
              <a:gs pos="69000">
                <a:srgbClr val="FF2727"/>
              </a:gs>
              <a:gs pos="100000">
                <a:srgbClr val="CE0000"/>
              </a:gs>
            </a:gsLst>
            <a:lin ang="0" scaled="1"/>
          </a:gra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r>
              <a:rPr lang="en-US" dirty="0" err="1">
                <a:solidFill>
                  <a:srgbClr val="FFFFFF"/>
                </a:solidFill>
                <a:latin typeface="+mj-lt"/>
                <a:ea typeface="ＭＳ Ｐゴシック" charset="0"/>
              </a:rPr>
              <a:t>Varones</a:t>
            </a:r>
            <a:r>
              <a:rPr lang="en-US" dirty="0">
                <a:solidFill>
                  <a:srgbClr val="FFFFFF"/>
                </a:solidFill>
                <a:latin typeface="+mj-lt"/>
                <a:ea typeface="ＭＳ Ｐゴシック" charset="0"/>
              </a:rPr>
              <a:t> SALX, </a:t>
            </a:r>
            <a:r>
              <a:rPr lang="en-US" dirty="0" err="1">
                <a:solidFill>
                  <a:srgbClr val="FFFFFF"/>
                </a:solidFill>
                <a:latin typeface="+mj-lt"/>
                <a:ea typeface="ＭＳ Ｐゴシック" charset="0"/>
              </a:rPr>
              <a:t>varones</a:t>
            </a:r>
            <a:r>
              <a:rPr lang="en-US" dirty="0">
                <a:solidFill>
                  <a:srgbClr val="FFFFFF"/>
                </a:solidFill>
                <a:latin typeface="+mj-lt"/>
                <a:ea typeface="ＭＳ Ｐゴシック" charset="0"/>
              </a:rPr>
              <a:t> y </a:t>
            </a:r>
            <a:r>
              <a:rPr lang="en-US" dirty="0" err="1">
                <a:solidFill>
                  <a:srgbClr val="FFFFFF"/>
                </a:solidFill>
                <a:latin typeface="+mj-lt"/>
                <a:ea typeface="ＭＳ Ｐゴシック" charset="0"/>
              </a:rPr>
              <a:t>mujeres</a:t>
            </a:r>
            <a:r>
              <a:rPr lang="en-US" dirty="0">
                <a:solidFill>
                  <a:srgbClr val="FFFFFF"/>
                </a:solidFill>
                <a:latin typeface="+mj-lt"/>
                <a:ea typeface="ＭＳ Ｐゴシック" charset="0"/>
              </a:rPr>
              <a:t> SAAR</a:t>
            </a:r>
          </a:p>
        </p:txBody>
      </p:sp>
      <p:sp>
        <p:nvSpPr>
          <p:cNvPr id="87050" name="11 Rectángulo"/>
          <p:cNvSpPr>
            <a:spLocks noChangeArrowheads="1"/>
          </p:cNvSpPr>
          <p:nvPr/>
        </p:nvSpPr>
        <p:spPr bwMode="auto">
          <a:xfrm>
            <a:off x="2352675" y="5040313"/>
            <a:ext cx="6510338" cy="263525"/>
          </a:xfrm>
          <a:prstGeom prst="rect">
            <a:avLst/>
          </a:prstGeom>
          <a:gradFill rotWithShape="1">
            <a:gsLst>
              <a:gs pos="0">
                <a:srgbClr val="55C4CD"/>
              </a:gs>
              <a:gs pos="100000">
                <a:srgbClr val="CBFFFF"/>
              </a:gs>
            </a:gsLst>
            <a:lin ang="0" scaled="1"/>
          </a:gra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r>
              <a:rPr lang="en-US" dirty="0" err="1">
                <a:solidFill>
                  <a:srgbClr val="FFFFFF"/>
                </a:solidFill>
                <a:latin typeface="+mj-lt"/>
                <a:ea typeface="ＭＳ Ｐゴシック" charset="0"/>
              </a:rPr>
              <a:t>Mujeres</a:t>
            </a:r>
            <a:r>
              <a:rPr lang="en-US" dirty="0">
                <a:solidFill>
                  <a:srgbClr val="FFFFFF"/>
                </a:solidFill>
                <a:latin typeface="+mj-lt"/>
                <a:ea typeface="ＭＳ Ｐゴシック" charset="0"/>
              </a:rPr>
              <a:t> SALX</a:t>
            </a:r>
          </a:p>
        </p:txBody>
      </p:sp>
      <p:sp>
        <p:nvSpPr>
          <p:cNvPr id="87051" name="12 Rectángulo"/>
          <p:cNvSpPr>
            <a:spLocks noChangeArrowheads="1"/>
          </p:cNvSpPr>
          <p:nvPr/>
        </p:nvSpPr>
        <p:spPr bwMode="auto">
          <a:xfrm>
            <a:off x="857250" y="5372100"/>
            <a:ext cx="8005763" cy="280988"/>
          </a:xfrm>
          <a:prstGeom prst="rect">
            <a:avLst/>
          </a:prstGeom>
          <a:gradFill rotWithShape="1">
            <a:gsLst>
              <a:gs pos="0">
                <a:srgbClr val="030401"/>
              </a:gs>
              <a:gs pos="50000">
                <a:srgbClr val="7AB73A"/>
              </a:gs>
              <a:gs pos="100000">
                <a:srgbClr val="92DA46"/>
              </a:gs>
            </a:gsLst>
            <a:lin ang="0" scaled="1"/>
          </a:gradFill>
          <a:ln w="9525">
            <a:solidFill>
              <a:srgbClr val="B6DCDF"/>
            </a:solidFill>
            <a:miter lim="800000"/>
            <a:headEnd/>
            <a:tailEnd/>
          </a:ln>
          <a:effectLst>
            <a:outerShdw dist="23000" dir="5400000" rotWithShape="0">
              <a:srgbClr val="808080">
                <a:alpha val="34998"/>
              </a:srgbClr>
            </a:outerShdw>
          </a:effectLst>
        </p:spPr>
        <p:txBody>
          <a:bodyPr anchor="ctr"/>
          <a:lstStyle/>
          <a:p>
            <a:pPr algn="ctr">
              <a:defRPr/>
            </a:pPr>
            <a:r>
              <a:rPr lang="en-US" dirty="0">
                <a:solidFill>
                  <a:srgbClr val="FFFFFF"/>
                </a:solidFill>
                <a:latin typeface="+mj-lt"/>
                <a:ea typeface="ＭＳ Ｐゴシック" charset="0"/>
              </a:rPr>
              <a:t>SAAD</a:t>
            </a:r>
          </a:p>
        </p:txBody>
      </p:sp>
      <p:sp>
        <p:nvSpPr>
          <p:cNvPr id="56333" name="12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2F07CEF-173F-4B95-80BA-A8953B9111C4}" type="slidenum">
              <a:rPr lang="es-ES" altLang="es-ES">
                <a:solidFill>
                  <a:srgbClr val="FFFFFF"/>
                </a:solidFill>
              </a:rPr>
              <a:pPr/>
              <a:t>36</a:t>
            </a:fld>
            <a:fld id="{25880500-4199-4A1A-B54E-5765327A90B7}" type="slidenum">
              <a:rPr lang="es-ES" altLang="es-ES">
                <a:solidFill>
                  <a:srgbClr val="FFFFFF"/>
                </a:solidFill>
              </a:rPr>
              <a:pPr/>
              <a:t>36</a:t>
            </a:fld>
            <a:fld id="{4E04A26E-ED56-4BAB-B840-8C1264AD7CC9}" type="slidenum">
              <a:rPr lang="es-ES" altLang="es-ES">
                <a:solidFill>
                  <a:srgbClr val="FFFFFF"/>
                </a:solidFill>
              </a:rPr>
              <a:pPr/>
              <a:t>36</a:t>
            </a:fld>
            <a:endParaRPr lang="es-ES" altLang="es-ES">
              <a:solidFill>
                <a:srgbClr val="FFFFFF"/>
              </a:solidFill>
            </a:endParaRPr>
          </a:p>
        </p:txBody>
      </p:sp>
      <p:sp>
        <p:nvSpPr>
          <p:cNvPr id="56334" name="13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23846"/>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p:cNvSpPr txBox="1"/>
          <p:nvPr/>
        </p:nvSpPr>
        <p:spPr>
          <a:xfrm>
            <a:off x="1187450" y="5949950"/>
            <a:ext cx="5622925" cy="508000"/>
          </a:xfrm>
          <a:prstGeom prst="rect">
            <a:avLst/>
          </a:prstGeom>
          <a:noFill/>
        </p:spPr>
        <p:txBody>
          <a:bodyPr wrap="none">
            <a:spAutoFit/>
          </a:bodyPr>
          <a:lstStyle/>
          <a:p>
            <a:pPr>
              <a:defRPr/>
            </a:pPr>
            <a:r>
              <a:rPr lang="en-CA" sz="1350" dirty="0">
                <a:solidFill>
                  <a:schemeClr val="bg1"/>
                </a:solidFill>
                <a:cs typeface="Arial" charset="0"/>
              </a:rPr>
              <a:t>*Leve: </a:t>
            </a:r>
            <a:r>
              <a:rPr lang="en-CA" sz="1350" dirty="0" err="1">
                <a:solidFill>
                  <a:schemeClr val="bg1"/>
                </a:solidFill>
                <a:cs typeface="Arial" charset="0"/>
              </a:rPr>
              <a:t>aunque</a:t>
            </a:r>
            <a:r>
              <a:rPr lang="en-CA" sz="1350" dirty="0">
                <a:solidFill>
                  <a:schemeClr val="bg1"/>
                </a:solidFill>
                <a:cs typeface="Arial" charset="0"/>
              </a:rPr>
              <a:t> </a:t>
            </a:r>
            <a:r>
              <a:rPr lang="en-CA" sz="1350" dirty="0" err="1">
                <a:solidFill>
                  <a:schemeClr val="bg1"/>
                </a:solidFill>
                <a:cs typeface="Arial" charset="0"/>
              </a:rPr>
              <a:t>retrasado</a:t>
            </a:r>
            <a:r>
              <a:rPr lang="en-CA" sz="1350" dirty="0">
                <a:solidFill>
                  <a:schemeClr val="bg1"/>
                </a:solidFill>
                <a:cs typeface="Arial" charset="0"/>
              </a:rPr>
              <a:t> </a:t>
            </a:r>
            <a:r>
              <a:rPr lang="en-CA" sz="1350" dirty="0" err="1">
                <a:solidFill>
                  <a:schemeClr val="bg1"/>
                </a:solidFill>
                <a:cs typeface="Arial" charset="0"/>
              </a:rPr>
              <a:t>en</a:t>
            </a:r>
            <a:r>
              <a:rPr lang="en-CA" sz="1350" dirty="0">
                <a:solidFill>
                  <a:schemeClr val="bg1"/>
                </a:solidFill>
                <a:cs typeface="Arial" charset="0"/>
              </a:rPr>
              <a:t> </a:t>
            </a:r>
            <a:r>
              <a:rPr lang="en-CA" sz="1350" dirty="0" err="1">
                <a:solidFill>
                  <a:schemeClr val="bg1"/>
                </a:solidFill>
                <a:cs typeface="Arial" charset="0"/>
              </a:rPr>
              <a:t>comparación</a:t>
            </a:r>
            <a:r>
              <a:rPr lang="en-CA" sz="1350" dirty="0">
                <a:solidFill>
                  <a:schemeClr val="bg1"/>
                </a:solidFill>
                <a:cs typeface="Arial" charset="0"/>
              </a:rPr>
              <a:t> con el </a:t>
            </a:r>
            <a:r>
              <a:rPr lang="en-CA" sz="1350" dirty="0" err="1">
                <a:solidFill>
                  <a:schemeClr val="bg1"/>
                </a:solidFill>
                <a:cs typeface="Arial" charset="0"/>
              </a:rPr>
              <a:t>clásico</a:t>
            </a:r>
            <a:r>
              <a:rPr lang="en-CA" sz="1350" dirty="0">
                <a:solidFill>
                  <a:schemeClr val="bg1"/>
                </a:solidFill>
                <a:cs typeface="Arial" charset="0"/>
              </a:rPr>
              <a:t>, </a:t>
            </a:r>
            <a:r>
              <a:rPr lang="en-CA" sz="1350" dirty="0" err="1">
                <a:solidFill>
                  <a:schemeClr val="bg1"/>
                </a:solidFill>
                <a:cs typeface="Arial" charset="0"/>
              </a:rPr>
              <a:t>puede</a:t>
            </a:r>
            <a:r>
              <a:rPr lang="en-CA" sz="1350" dirty="0">
                <a:solidFill>
                  <a:schemeClr val="bg1"/>
                </a:solidFill>
                <a:cs typeface="Arial" charset="0"/>
              </a:rPr>
              <a:t> ser </a:t>
            </a:r>
            <a:r>
              <a:rPr lang="en-CA" sz="1350" dirty="0" err="1">
                <a:solidFill>
                  <a:schemeClr val="bg1"/>
                </a:solidFill>
                <a:cs typeface="Arial" charset="0"/>
              </a:rPr>
              <a:t>progresivo</a:t>
            </a:r>
            <a:r>
              <a:rPr lang="en-CA" sz="1350" dirty="0">
                <a:solidFill>
                  <a:schemeClr val="bg1"/>
                </a:solidFill>
                <a:cs typeface="Arial" charset="0"/>
              </a:rPr>
              <a:t>
</a:t>
            </a:r>
          </a:p>
        </p:txBody>
      </p:sp>
      <p:grpSp>
        <p:nvGrpSpPr>
          <p:cNvPr id="57347" name="Group 74"/>
          <p:cNvGrpSpPr>
            <a:grpSpLocks/>
          </p:cNvGrpSpPr>
          <p:nvPr/>
        </p:nvGrpSpPr>
        <p:grpSpPr bwMode="auto">
          <a:xfrm>
            <a:off x="755650" y="1058863"/>
            <a:ext cx="7208838" cy="4954587"/>
            <a:chOff x="1159727" y="1310066"/>
            <a:chExt cx="9612351" cy="4955560"/>
          </a:xfrm>
        </p:grpSpPr>
        <p:grpSp>
          <p:nvGrpSpPr>
            <p:cNvPr id="57352" name="Group 72"/>
            <p:cNvGrpSpPr>
              <a:grpSpLocks/>
            </p:cNvGrpSpPr>
            <p:nvPr/>
          </p:nvGrpSpPr>
          <p:grpSpPr bwMode="auto">
            <a:xfrm>
              <a:off x="1714934" y="1365821"/>
              <a:ext cx="8832332" cy="4573346"/>
              <a:chOff x="1714934" y="1700351"/>
              <a:chExt cx="8832332" cy="4573346"/>
            </a:xfrm>
          </p:grpSpPr>
          <p:sp>
            <p:nvSpPr>
              <p:cNvPr id="65" name="Rectangle 64"/>
              <p:cNvSpPr/>
              <p:nvPr/>
            </p:nvSpPr>
            <p:spPr>
              <a:xfrm>
                <a:off x="1750312" y="4832922"/>
                <a:ext cx="2610003" cy="124166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CA" sz="1350" dirty="0" err="1">
                    <a:solidFill>
                      <a:schemeClr val="bg1"/>
                    </a:solidFill>
                  </a:rPr>
                  <a:t>Síndrome</a:t>
                </a:r>
                <a:r>
                  <a:rPr lang="en-CA" sz="1350" dirty="0">
                    <a:solidFill>
                      <a:schemeClr val="bg1"/>
                    </a:solidFill>
                  </a:rPr>
                  <a:t> de Alport no </a:t>
                </a:r>
                <a:r>
                  <a:rPr lang="en-CA" sz="1350" dirty="0" err="1">
                    <a:solidFill>
                      <a:schemeClr val="bg1"/>
                    </a:solidFill>
                  </a:rPr>
                  <a:t>ligado</a:t>
                </a:r>
                <a:r>
                  <a:rPr lang="en-CA" sz="1350" dirty="0">
                    <a:solidFill>
                      <a:schemeClr val="bg1"/>
                    </a:solidFill>
                  </a:rPr>
                  <a:t> al X  (</a:t>
                </a:r>
                <a:r>
                  <a:rPr lang="en-CA" sz="1350" dirty="0" err="1">
                    <a:solidFill>
                      <a:schemeClr val="bg1"/>
                    </a:solidFill>
                  </a:rPr>
                  <a:t>autosómico</a:t>
                </a:r>
                <a:r>
                  <a:rPr lang="en-CA" sz="1350" dirty="0">
                    <a:solidFill>
                      <a:schemeClr val="bg1"/>
                    </a:solidFill>
                  </a:rPr>
                  <a:t>) (</a:t>
                </a:r>
                <a:r>
                  <a:rPr lang="en-CA" sz="1350" i="1" dirty="0">
                    <a:solidFill>
                      <a:schemeClr val="bg1"/>
                    </a:solidFill>
                  </a:rPr>
                  <a:t>COL4A3</a:t>
                </a:r>
                <a:r>
                  <a:rPr lang="en-CA" sz="1350" dirty="0">
                    <a:solidFill>
                      <a:schemeClr val="bg1"/>
                    </a:solidFill>
                  </a:rPr>
                  <a:t>, </a:t>
                </a:r>
                <a:r>
                  <a:rPr lang="en-CA" sz="1350" i="1" dirty="0">
                    <a:solidFill>
                      <a:schemeClr val="bg1"/>
                    </a:solidFill>
                  </a:rPr>
                  <a:t>COL4A4</a:t>
                </a:r>
                <a:r>
                  <a:rPr lang="en-CA" sz="1350" dirty="0">
                    <a:solidFill>
                      <a:schemeClr val="bg1"/>
                    </a:solidFill>
                  </a:rPr>
                  <a:t>)</a:t>
                </a:r>
              </a:p>
            </p:txBody>
          </p:sp>
          <p:grpSp>
            <p:nvGrpSpPr>
              <p:cNvPr id="57355" name="Group 71"/>
              <p:cNvGrpSpPr>
                <a:grpSpLocks/>
              </p:cNvGrpSpPr>
              <p:nvPr/>
            </p:nvGrpSpPr>
            <p:grpSpPr bwMode="auto">
              <a:xfrm>
                <a:off x="1714934" y="1700351"/>
                <a:ext cx="8832332" cy="4573346"/>
                <a:chOff x="1514216" y="1778626"/>
                <a:chExt cx="8832332" cy="4573346"/>
              </a:xfrm>
            </p:grpSpPr>
            <p:grpSp>
              <p:nvGrpSpPr>
                <p:cNvPr id="57356" name="Group 70"/>
                <p:cNvGrpSpPr>
                  <a:grpSpLocks/>
                </p:cNvGrpSpPr>
                <p:nvPr/>
              </p:nvGrpSpPr>
              <p:grpSpPr bwMode="auto">
                <a:xfrm>
                  <a:off x="1514216" y="2398345"/>
                  <a:ext cx="8441158" cy="3953627"/>
                  <a:chOff x="1514216" y="2398345"/>
                  <a:chExt cx="8441158" cy="3953627"/>
                </a:xfrm>
              </p:grpSpPr>
              <p:grpSp>
                <p:nvGrpSpPr>
                  <p:cNvPr id="57359" name="Group 57"/>
                  <p:cNvGrpSpPr>
                    <a:grpSpLocks/>
                  </p:cNvGrpSpPr>
                  <p:nvPr/>
                </p:nvGrpSpPr>
                <p:grpSpPr bwMode="auto">
                  <a:xfrm>
                    <a:off x="5232642" y="2543260"/>
                    <a:ext cx="1364441" cy="1488669"/>
                    <a:chOff x="4051013" y="1742118"/>
                    <a:chExt cx="1364441" cy="1488669"/>
                  </a:xfrm>
                </p:grpSpPr>
                <p:grpSp>
                  <p:nvGrpSpPr>
                    <p:cNvPr id="57394" name="Group 13"/>
                    <p:cNvGrpSpPr>
                      <a:grpSpLocks/>
                    </p:cNvGrpSpPr>
                    <p:nvPr/>
                  </p:nvGrpSpPr>
                  <p:grpSpPr bwMode="auto">
                    <a:xfrm>
                      <a:off x="4051013" y="1760618"/>
                      <a:ext cx="446591" cy="1470169"/>
                      <a:chOff x="4051013" y="1760618"/>
                      <a:chExt cx="446591" cy="1470169"/>
                    </a:xfrm>
                  </p:grpSpPr>
                  <p:sp>
                    <p:nvSpPr>
                      <p:cNvPr id="6" name="Oval 5"/>
                      <p:cNvSpPr/>
                      <p:nvPr/>
                    </p:nvSpPr>
                    <p:spPr>
                      <a:xfrm rot="1188479">
                        <a:off x="4051182" y="2376165"/>
                        <a:ext cx="118541" cy="839952"/>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grpSp>
                    <p:nvGrpSpPr>
                      <p:cNvPr id="57404" name="Group 8"/>
                      <p:cNvGrpSpPr>
                        <a:grpSpLocks/>
                      </p:cNvGrpSpPr>
                      <p:nvPr/>
                    </p:nvGrpSpPr>
                    <p:grpSpPr bwMode="auto">
                      <a:xfrm>
                        <a:off x="4080078" y="1760618"/>
                        <a:ext cx="417526" cy="1470169"/>
                        <a:chOff x="4080078" y="1682561"/>
                        <a:chExt cx="417526" cy="1470169"/>
                      </a:xfrm>
                    </p:grpSpPr>
                    <p:sp>
                      <p:nvSpPr>
                        <p:cNvPr id="5" name="Oval 4"/>
                        <p:cNvSpPr/>
                        <p:nvPr/>
                      </p:nvSpPr>
                      <p:spPr>
                        <a:xfrm rot="20253411">
                          <a:off x="4379285" y="2409254"/>
                          <a:ext cx="118540" cy="743096"/>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sp>
                      <p:nvSpPr>
                        <p:cNvPr id="7" name="Oval 6"/>
                        <p:cNvSpPr/>
                        <p:nvPr/>
                      </p:nvSpPr>
                      <p:spPr>
                        <a:xfrm rot="20253411">
                          <a:off x="4080818" y="1763015"/>
                          <a:ext cx="118540" cy="743096"/>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sp>
                      <p:nvSpPr>
                        <p:cNvPr id="8" name="Oval 7"/>
                        <p:cNvSpPr/>
                        <p:nvPr/>
                      </p:nvSpPr>
                      <p:spPr>
                        <a:xfrm rot="1188479">
                          <a:off x="4336949" y="1682037"/>
                          <a:ext cx="114307" cy="822486"/>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grpSp>
                </p:grpSp>
                <p:grpSp>
                  <p:nvGrpSpPr>
                    <p:cNvPr id="57395" name="Group 28"/>
                    <p:cNvGrpSpPr>
                      <a:grpSpLocks/>
                    </p:cNvGrpSpPr>
                    <p:nvPr/>
                  </p:nvGrpSpPr>
                  <p:grpSpPr bwMode="auto">
                    <a:xfrm>
                      <a:off x="4968863" y="1742118"/>
                      <a:ext cx="446591" cy="1470169"/>
                      <a:chOff x="4968863" y="1742118"/>
                      <a:chExt cx="446591" cy="1470169"/>
                    </a:xfrm>
                  </p:grpSpPr>
                  <p:grpSp>
                    <p:nvGrpSpPr>
                      <p:cNvPr id="57396" name="Group 14"/>
                      <p:cNvGrpSpPr>
                        <a:grpSpLocks/>
                      </p:cNvGrpSpPr>
                      <p:nvPr/>
                    </p:nvGrpSpPr>
                    <p:grpSpPr bwMode="auto">
                      <a:xfrm>
                        <a:off x="4968863" y="1742118"/>
                        <a:ext cx="446591" cy="1470169"/>
                        <a:chOff x="4051013" y="1760618"/>
                        <a:chExt cx="446591" cy="1470169"/>
                      </a:xfrm>
                    </p:grpSpPr>
                    <p:sp>
                      <p:nvSpPr>
                        <p:cNvPr id="16" name="Oval 15"/>
                        <p:cNvSpPr/>
                        <p:nvPr/>
                      </p:nvSpPr>
                      <p:spPr>
                        <a:xfrm rot="1188479">
                          <a:off x="4045669" y="2372435"/>
                          <a:ext cx="118541" cy="839952"/>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grpSp>
                      <p:nvGrpSpPr>
                        <p:cNvPr id="57399" name="Group 16"/>
                        <p:cNvGrpSpPr>
                          <a:grpSpLocks/>
                        </p:cNvGrpSpPr>
                        <p:nvPr/>
                      </p:nvGrpSpPr>
                      <p:grpSpPr bwMode="auto">
                        <a:xfrm>
                          <a:off x="4080078" y="1760618"/>
                          <a:ext cx="417526" cy="1470169"/>
                          <a:chOff x="4080078" y="1682561"/>
                          <a:chExt cx="417526" cy="1470169"/>
                        </a:xfrm>
                      </p:grpSpPr>
                      <p:sp>
                        <p:nvSpPr>
                          <p:cNvPr id="18" name="Oval 17"/>
                          <p:cNvSpPr/>
                          <p:nvPr/>
                        </p:nvSpPr>
                        <p:spPr>
                          <a:xfrm rot="20253411">
                            <a:off x="4378006" y="2405525"/>
                            <a:ext cx="118540" cy="743096"/>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sp>
                        <p:nvSpPr>
                          <p:cNvPr id="19" name="Oval 18"/>
                          <p:cNvSpPr/>
                          <p:nvPr/>
                        </p:nvSpPr>
                        <p:spPr>
                          <a:xfrm rot="20253411">
                            <a:off x="4079538" y="1759285"/>
                            <a:ext cx="118540" cy="743096"/>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sp>
                        <p:nvSpPr>
                          <p:cNvPr id="20" name="Oval 19"/>
                          <p:cNvSpPr/>
                          <p:nvPr/>
                        </p:nvSpPr>
                        <p:spPr>
                          <a:xfrm rot="1188479">
                            <a:off x="4335670" y="1678307"/>
                            <a:ext cx="114307" cy="822486"/>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grpSp>
                  </p:grpSp>
                  <p:sp>
                    <p:nvSpPr>
                      <p:cNvPr id="22" name="Oval 21"/>
                      <p:cNvSpPr/>
                      <p:nvPr/>
                    </p:nvSpPr>
                    <p:spPr>
                      <a:xfrm>
                        <a:off x="5278922" y="1985563"/>
                        <a:ext cx="122774" cy="120674"/>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solidFill>
                            <a:schemeClr val="bg1"/>
                          </a:solidFill>
                        </a:endParaRPr>
                      </a:p>
                    </p:txBody>
                  </p:sp>
                </p:grpSp>
              </p:grpSp>
              <p:grpSp>
                <p:nvGrpSpPr>
                  <p:cNvPr id="57360" name="Group 58"/>
                  <p:cNvGrpSpPr>
                    <a:grpSpLocks/>
                  </p:cNvGrpSpPr>
                  <p:nvPr/>
                </p:nvGrpSpPr>
                <p:grpSpPr bwMode="auto">
                  <a:xfrm>
                    <a:off x="8719240" y="2398345"/>
                    <a:ext cx="1236134" cy="1555882"/>
                    <a:chOff x="8516457" y="1776176"/>
                    <a:chExt cx="1236134" cy="1555882"/>
                  </a:xfrm>
                </p:grpSpPr>
                <p:grpSp>
                  <p:nvGrpSpPr>
                    <p:cNvPr id="57382" name="Group 9"/>
                    <p:cNvGrpSpPr>
                      <a:grpSpLocks/>
                    </p:cNvGrpSpPr>
                    <p:nvPr/>
                  </p:nvGrpSpPr>
                  <p:grpSpPr bwMode="auto">
                    <a:xfrm>
                      <a:off x="9380679" y="1776176"/>
                      <a:ext cx="371912" cy="1477693"/>
                      <a:chOff x="4080078" y="1682561"/>
                      <a:chExt cx="371912" cy="1477693"/>
                    </a:xfrm>
                  </p:grpSpPr>
                  <p:sp>
                    <p:nvSpPr>
                      <p:cNvPr id="11" name="Oval 10"/>
                      <p:cNvSpPr/>
                      <p:nvPr/>
                    </p:nvSpPr>
                    <p:spPr>
                      <a:xfrm>
                        <a:off x="4200092" y="2415476"/>
                        <a:ext cx="127007" cy="744684"/>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sp>
                    <p:nvSpPr>
                      <p:cNvPr id="12" name="Oval 11"/>
                      <p:cNvSpPr/>
                      <p:nvPr/>
                    </p:nvSpPr>
                    <p:spPr>
                      <a:xfrm rot="20253411">
                        <a:off x="4079434" y="1762886"/>
                        <a:ext cx="118540" cy="743096"/>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sp>
                    <p:nvSpPr>
                      <p:cNvPr id="13" name="Oval 12"/>
                      <p:cNvSpPr/>
                      <p:nvPr/>
                    </p:nvSpPr>
                    <p:spPr>
                      <a:xfrm rot="1188479">
                        <a:off x="4335566" y="1681907"/>
                        <a:ext cx="116423" cy="822486"/>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grpSp>
                <p:grpSp>
                  <p:nvGrpSpPr>
                    <p:cNvPr id="57383" name="Group 30"/>
                    <p:cNvGrpSpPr>
                      <a:grpSpLocks/>
                    </p:cNvGrpSpPr>
                    <p:nvPr/>
                  </p:nvGrpSpPr>
                  <p:grpSpPr bwMode="auto">
                    <a:xfrm>
                      <a:off x="8516457" y="1861889"/>
                      <a:ext cx="446591" cy="1470169"/>
                      <a:chOff x="4968863" y="1742118"/>
                      <a:chExt cx="446591" cy="1470169"/>
                    </a:xfrm>
                  </p:grpSpPr>
                  <p:grpSp>
                    <p:nvGrpSpPr>
                      <p:cNvPr id="57384" name="Group 31"/>
                      <p:cNvGrpSpPr>
                        <a:grpSpLocks/>
                      </p:cNvGrpSpPr>
                      <p:nvPr/>
                    </p:nvGrpSpPr>
                    <p:grpSpPr bwMode="auto">
                      <a:xfrm>
                        <a:off x="4968863" y="1742118"/>
                        <a:ext cx="446591" cy="1470169"/>
                        <a:chOff x="4051013" y="1760618"/>
                        <a:chExt cx="446591" cy="1470169"/>
                      </a:xfrm>
                    </p:grpSpPr>
                    <p:sp>
                      <p:nvSpPr>
                        <p:cNvPr id="34" name="Oval 33"/>
                        <p:cNvSpPr/>
                        <p:nvPr/>
                      </p:nvSpPr>
                      <p:spPr>
                        <a:xfrm rot="1188479">
                          <a:off x="4050940" y="2376064"/>
                          <a:ext cx="118540" cy="839953"/>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grpSp>
                      <p:nvGrpSpPr>
                        <p:cNvPr id="57387" name="Group 34"/>
                        <p:cNvGrpSpPr>
                          <a:grpSpLocks/>
                        </p:cNvGrpSpPr>
                        <p:nvPr/>
                      </p:nvGrpSpPr>
                      <p:grpSpPr bwMode="auto">
                        <a:xfrm>
                          <a:off x="4080078" y="1760618"/>
                          <a:ext cx="417526" cy="1470169"/>
                          <a:chOff x="4080078" y="1682561"/>
                          <a:chExt cx="417526" cy="1470169"/>
                        </a:xfrm>
                      </p:grpSpPr>
                      <p:sp>
                        <p:nvSpPr>
                          <p:cNvPr id="36" name="Oval 35"/>
                          <p:cNvSpPr/>
                          <p:nvPr/>
                        </p:nvSpPr>
                        <p:spPr>
                          <a:xfrm rot="20253411">
                            <a:off x="4379043" y="2409153"/>
                            <a:ext cx="118540" cy="743096"/>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sp>
                        <p:nvSpPr>
                          <p:cNvPr id="37" name="Oval 36"/>
                          <p:cNvSpPr/>
                          <p:nvPr/>
                        </p:nvSpPr>
                        <p:spPr>
                          <a:xfrm rot="20253411">
                            <a:off x="4080575" y="1762915"/>
                            <a:ext cx="118540" cy="743096"/>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sp>
                        <p:nvSpPr>
                          <p:cNvPr id="38" name="Oval 37"/>
                          <p:cNvSpPr/>
                          <p:nvPr/>
                        </p:nvSpPr>
                        <p:spPr>
                          <a:xfrm rot="1188479">
                            <a:off x="4336707" y="1681936"/>
                            <a:ext cx="114306" cy="822486"/>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grpSp>
                  </p:grpSp>
                  <p:sp>
                    <p:nvSpPr>
                      <p:cNvPr id="33" name="Oval 32"/>
                      <p:cNvSpPr/>
                      <p:nvPr/>
                    </p:nvSpPr>
                    <p:spPr>
                      <a:xfrm>
                        <a:off x="5284192" y="1989191"/>
                        <a:ext cx="122774" cy="120674"/>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solidFill>
                            <a:schemeClr val="bg1"/>
                          </a:solidFill>
                        </a:endParaRPr>
                      </a:p>
                    </p:txBody>
                  </p:sp>
                </p:grpSp>
              </p:grpSp>
              <p:grpSp>
                <p:nvGrpSpPr>
                  <p:cNvPr id="57361" name="Group 59"/>
                  <p:cNvGrpSpPr>
                    <a:grpSpLocks/>
                  </p:cNvGrpSpPr>
                  <p:nvPr/>
                </p:nvGrpSpPr>
                <p:grpSpPr bwMode="auto">
                  <a:xfrm>
                    <a:off x="5376963" y="4677625"/>
                    <a:ext cx="1009023" cy="1674347"/>
                    <a:chOff x="4150216" y="4027599"/>
                    <a:chExt cx="1009023" cy="1674347"/>
                  </a:xfrm>
                </p:grpSpPr>
                <p:grpSp>
                  <p:nvGrpSpPr>
                    <p:cNvPr id="57374" name="Group 41"/>
                    <p:cNvGrpSpPr>
                      <a:grpSpLocks/>
                    </p:cNvGrpSpPr>
                    <p:nvPr/>
                  </p:nvGrpSpPr>
                  <p:grpSpPr bwMode="auto">
                    <a:xfrm>
                      <a:off x="4150216" y="4027599"/>
                      <a:ext cx="182345" cy="1644441"/>
                      <a:chOff x="4059044" y="3847171"/>
                      <a:chExt cx="182345" cy="1644441"/>
                    </a:xfrm>
                  </p:grpSpPr>
                  <p:sp>
                    <p:nvSpPr>
                      <p:cNvPr id="40" name="Oval 39"/>
                      <p:cNvSpPr/>
                      <p:nvPr/>
                    </p:nvSpPr>
                    <p:spPr>
                      <a:xfrm>
                        <a:off x="4058835" y="3842571"/>
                        <a:ext cx="182044" cy="825662"/>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sp>
                    <p:nvSpPr>
                      <p:cNvPr id="41" name="Oval 40"/>
                      <p:cNvSpPr/>
                      <p:nvPr/>
                    </p:nvSpPr>
                    <p:spPr>
                      <a:xfrm>
                        <a:off x="4058835" y="4612659"/>
                        <a:ext cx="182044" cy="87488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grpSp>
                <p:grpSp>
                  <p:nvGrpSpPr>
                    <p:cNvPr id="57375" name="Group 46"/>
                    <p:cNvGrpSpPr>
                      <a:grpSpLocks/>
                    </p:cNvGrpSpPr>
                    <p:nvPr/>
                  </p:nvGrpSpPr>
                  <p:grpSpPr bwMode="auto">
                    <a:xfrm>
                      <a:off x="4976894" y="4057505"/>
                      <a:ext cx="182345" cy="1644441"/>
                      <a:chOff x="4976894" y="4057505"/>
                      <a:chExt cx="182345" cy="1644441"/>
                    </a:xfrm>
                  </p:grpSpPr>
                  <p:grpSp>
                    <p:nvGrpSpPr>
                      <p:cNvPr id="57376" name="Group 42"/>
                      <p:cNvGrpSpPr>
                        <a:grpSpLocks/>
                      </p:cNvGrpSpPr>
                      <p:nvPr/>
                    </p:nvGrpSpPr>
                    <p:grpSpPr bwMode="auto">
                      <a:xfrm>
                        <a:off x="4976894" y="4057505"/>
                        <a:ext cx="182345" cy="1644441"/>
                        <a:chOff x="4059044" y="3847171"/>
                        <a:chExt cx="182345" cy="1644441"/>
                      </a:xfrm>
                    </p:grpSpPr>
                    <p:sp>
                      <p:nvSpPr>
                        <p:cNvPr id="44" name="Oval 43"/>
                        <p:cNvSpPr/>
                        <p:nvPr/>
                      </p:nvSpPr>
                      <p:spPr>
                        <a:xfrm>
                          <a:off x="4059821" y="3842833"/>
                          <a:ext cx="182044" cy="825662"/>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sp>
                      <p:nvSpPr>
                        <p:cNvPr id="45" name="Oval 44"/>
                        <p:cNvSpPr/>
                        <p:nvPr/>
                      </p:nvSpPr>
                      <p:spPr>
                        <a:xfrm>
                          <a:off x="4059821" y="4612922"/>
                          <a:ext cx="182044" cy="878059"/>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grpSp>
                  <p:sp>
                    <p:nvSpPr>
                      <p:cNvPr id="46" name="Oval 45"/>
                      <p:cNvSpPr/>
                      <p:nvPr/>
                    </p:nvSpPr>
                    <p:spPr>
                      <a:xfrm>
                        <a:off x="5007306" y="4315157"/>
                        <a:ext cx="122774" cy="120674"/>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solidFill>
                            <a:schemeClr val="bg1"/>
                          </a:solidFill>
                        </a:endParaRPr>
                      </a:p>
                    </p:txBody>
                  </p:sp>
                </p:grpSp>
              </p:grpSp>
              <p:grpSp>
                <p:nvGrpSpPr>
                  <p:cNvPr id="57362" name="Group 60"/>
                  <p:cNvGrpSpPr>
                    <a:grpSpLocks/>
                  </p:cNvGrpSpPr>
                  <p:nvPr/>
                </p:nvGrpSpPr>
                <p:grpSpPr bwMode="auto">
                  <a:xfrm>
                    <a:off x="8821473" y="4631545"/>
                    <a:ext cx="1018204" cy="1658328"/>
                    <a:chOff x="8637690" y="3982995"/>
                    <a:chExt cx="1018204" cy="1658328"/>
                  </a:xfrm>
                </p:grpSpPr>
                <p:grpSp>
                  <p:nvGrpSpPr>
                    <p:cNvPr id="57364" name="Group 47"/>
                    <p:cNvGrpSpPr>
                      <a:grpSpLocks/>
                    </p:cNvGrpSpPr>
                    <p:nvPr/>
                  </p:nvGrpSpPr>
                  <p:grpSpPr bwMode="auto">
                    <a:xfrm>
                      <a:off x="8637690" y="3996882"/>
                      <a:ext cx="182345" cy="1644441"/>
                      <a:chOff x="4976894" y="4057505"/>
                      <a:chExt cx="182345" cy="1644441"/>
                    </a:xfrm>
                  </p:grpSpPr>
                  <p:grpSp>
                    <p:nvGrpSpPr>
                      <p:cNvPr id="57370" name="Group 48"/>
                      <p:cNvGrpSpPr>
                        <a:grpSpLocks/>
                      </p:cNvGrpSpPr>
                      <p:nvPr/>
                    </p:nvGrpSpPr>
                    <p:grpSpPr bwMode="auto">
                      <a:xfrm>
                        <a:off x="4976894" y="4057505"/>
                        <a:ext cx="182345" cy="1644441"/>
                        <a:chOff x="4059044" y="3847171"/>
                        <a:chExt cx="182345" cy="1644441"/>
                      </a:xfrm>
                    </p:grpSpPr>
                    <p:sp>
                      <p:nvSpPr>
                        <p:cNvPr id="51" name="Oval 50"/>
                        <p:cNvSpPr/>
                        <p:nvPr/>
                      </p:nvSpPr>
                      <p:spPr>
                        <a:xfrm>
                          <a:off x="4058344" y="3843008"/>
                          <a:ext cx="182044" cy="828837"/>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sp>
                      <p:nvSpPr>
                        <p:cNvPr id="52" name="Oval 51"/>
                        <p:cNvSpPr/>
                        <p:nvPr/>
                      </p:nvSpPr>
                      <p:spPr>
                        <a:xfrm>
                          <a:off x="4058344" y="4616272"/>
                          <a:ext cx="182044" cy="874884"/>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grpSp>
                  <p:sp>
                    <p:nvSpPr>
                      <p:cNvPr id="50" name="Oval 49"/>
                      <p:cNvSpPr/>
                      <p:nvPr/>
                    </p:nvSpPr>
                    <p:spPr>
                      <a:xfrm>
                        <a:off x="5005829" y="4315330"/>
                        <a:ext cx="122774" cy="120674"/>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solidFill>
                            <a:schemeClr val="bg1"/>
                          </a:solidFill>
                        </a:endParaRPr>
                      </a:p>
                    </p:txBody>
                  </p:sp>
                </p:grpSp>
                <p:grpSp>
                  <p:nvGrpSpPr>
                    <p:cNvPr id="57365" name="Group 52"/>
                    <p:cNvGrpSpPr>
                      <a:grpSpLocks/>
                    </p:cNvGrpSpPr>
                    <p:nvPr/>
                  </p:nvGrpSpPr>
                  <p:grpSpPr bwMode="auto">
                    <a:xfrm>
                      <a:off x="9473549" y="3982995"/>
                      <a:ext cx="182345" cy="1644441"/>
                      <a:chOff x="4976894" y="4057505"/>
                      <a:chExt cx="182345" cy="1644441"/>
                    </a:xfrm>
                  </p:grpSpPr>
                  <p:grpSp>
                    <p:nvGrpSpPr>
                      <p:cNvPr id="57366" name="Group 53"/>
                      <p:cNvGrpSpPr>
                        <a:grpSpLocks/>
                      </p:cNvGrpSpPr>
                      <p:nvPr/>
                    </p:nvGrpSpPr>
                    <p:grpSpPr bwMode="auto">
                      <a:xfrm>
                        <a:off x="4976894" y="4057505"/>
                        <a:ext cx="182345" cy="1644441"/>
                        <a:chOff x="4059044" y="3847171"/>
                        <a:chExt cx="182345" cy="1644441"/>
                      </a:xfrm>
                    </p:grpSpPr>
                    <p:sp>
                      <p:nvSpPr>
                        <p:cNvPr id="56" name="Oval 55"/>
                        <p:cNvSpPr/>
                        <p:nvPr/>
                      </p:nvSpPr>
                      <p:spPr>
                        <a:xfrm>
                          <a:off x="4058619" y="3842604"/>
                          <a:ext cx="182044" cy="825662"/>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sp>
                      <p:nvSpPr>
                        <p:cNvPr id="57" name="Oval 56"/>
                        <p:cNvSpPr/>
                        <p:nvPr/>
                      </p:nvSpPr>
                      <p:spPr>
                        <a:xfrm>
                          <a:off x="4058619" y="4612693"/>
                          <a:ext cx="182044" cy="874883"/>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CA" sz="1350">
                            <a:solidFill>
                              <a:schemeClr val="bg1"/>
                            </a:solidFill>
                          </a:endParaRPr>
                        </a:p>
                      </p:txBody>
                    </p:sp>
                  </p:grpSp>
                  <p:sp>
                    <p:nvSpPr>
                      <p:cNvPr id="55" name="Oval 54"/>
                      <p:cNvSpPr/>
                      <p:nvPr/>
                    </p:nvSpPr>
                    <p:spPr>
                      <a:xfrm>
                        <a:off x="5006104" y="4314927"/>
                        <a:ext cx="122774" cy="120674"/>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solidFill>
                            <a:schemeClr val="bg1"/>
                          </a:solidFill>
                        </a:endParaRPr>
                      </a:p>
                    </p:txBody>
                  </p:sp>
                </p:grpSp>
              </p:grpSp>
              <p:sp>
                <p:nvSpPr>
                  <p:cNvPr id="64" name="Rectangle 63"/>
                  <p:cNvSpPr/>
                  <p:nvPr/>
                </p:nvSpPr>
                <p:spPr>
                  <a:xfrm>
                    <a:off x="1513608" y="2646978"/>
                    <a:ext cx="2610005" cy="10781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CA" sz="1350" dirty="0" err="1">
                        <a:solidFill>
                          <a:schemeClr val="bg1"/>
                        </a:solidFill>
                      </a:rPr>
                      <a:t>Síndrome</a:t>
                    </a:r>
                    <a:r>
                      <a:rPr lang="en-CA" sz="1350" dirty="0">
                        <a:solidFill>
                          <a:schemeClr val="bg1"/>
                        </a:solidFill>
                      </a:rPr>
                      <a:t> de Alport </a:t>
                    </a:r>
                    <a:r>
                      <a:rPr lang="en-CA" sz="1350" dirty="0" err="1">
                        <a:solidFill>
                          <a:schemeClr val="bg1"/>
                        </a:solidFill>
                      </a:rPr>
                      <a:t>ligado</a:t>
                    </a:r>
                    <a:r>
                      <a:rPr lang="en-CA" sz="1350" dirty="0">
                        <a:solidFill>
                          <a:schemeClr val="bg1"/>
                        </a:solidFill>
                      </a:rPr>
                      <a:t> al X
(</a:t>
                    </a:r>
                    <a:r>
                      <a:rPr lang="en-CA" sz="1350" i="1" dirty="0">
                        <a:solidFill>
                          <a:schemeClr val="bg1"/>
                        </a:solidFill>
                      </a:rPr>
                      <a:t>COL4A5</a:t>
                    </a:r>
                    <a:r>
                      <a:rPr lang="en-CA" sz="1350" dirty="0">
                        <a:solidFill>
                          <a:schemeClr val="bg1"/>
                        </a:solidFill>
                      </a:rPr>
                      <a:t>)</a:t>
                    </a:r>
                  </a:p>
                </p:txBody>
              </p:sp>
            </p:grpSp>
            <p:sp>
              <p:nvSpPr>
                <p:cNvPr id="68" name="TextBox 67"/>
                <p:cNvSpPr txBox="1"/>
                <p:nvPr/>
              </p:nvSpPr>
              <p:spPr>
                <a:xfrm>
                  <a:off x="5440257" y="1805437"/>
                  <a:ext cx="789563" cy="300096"/>
                </a:xfrm>
                <a:prstGeom prst="rect">
                  <a:avLst/>
                </a:prstGeom>
                <a:noFill/>
              </p:spPr>
              <p:txBody>
                <a:bodyPr wrap="none">
                  <a:spAutoFit/>
                </a:bodyPr>
                <a:lstStyle/>
                <a:p>
                  <a:pPr>
                    <a:defRPr/>
                  </a:pPr>
                  <a:r>
                    <a:rPr lang="en-CA" sz="1350" dirty="0">
                      <a:solidFill>
                        <a:schemeClr val="bg1"/>
                      </a:solidFill>
                      <a:cs typeface="Arial" charset="0"/>
                    </a:rPr>
                    <a:t>*</a:t>
                  </a:r>
                  <a:r>
                    <a:rPr lang="en-CA" sz="1350" u="sng" dirty="0">
                      <a:solidFill>
                        <a:schemeClr val="bg1"/>
                      </a:solidFill>
                      <a:cs typeface="Arial" charset="0"/>
                    </a:rPr>
                    <a:t>Leve</a:t>
                  </a:r>
                </a:p>
              </p:txBody>
            </p:sp>
            <p:sp>
              <p:nvSpPr>
                <p:cNvPr id="69" name="TextBox 68"/>
                <p:cNvSpPr txBox="1"/>
                <p:nvPr/>
              </p:nvSpPr>
              <p:spPr>
                <a:xfrm>
                  <a:off x="8854641" y="1778444"/>
                  <a:ext cx="1492339" cy="300097"/>
                </a:xfrm>
                <a:prstGeom prst="rect">
                  <a:avLst/>
                </a:prstGeom>
                <a:noFill/>
              </p:spPr>
              <p:txBody>
                <a:bodyPr wrap="none">
                  <a:spAutoFit/>
                </a:bodyPr>
                <a:lstStyle/>
                <a:p>
                  <a:pPr>
                    <a:defRPr/>
                  </a:pPr>
                  <a:r>
                    <a:rPr lang="en-CA" sz="1350" u="sng" dirty="0" err="1">
                      <a:solidFill>
                        <a:schemeClr val="bg1"/>
                      </a:solidFill>
                      <a:cs typeface="Arial" charset="0"/>
                    </a:rPr>
                    <a:t>Clásico</a:t>
                  </a:r>
                  <a:r>
                    <a:rPr lang="en-CA" sz="1350" u="sng" dirty="0">
                      <a:solidFill>
                        <a:schemeClr val="bg1"/>
                      </a:solidFill>
                      <a:cs typeface="Arial" charset="0"/>
                    </a:rPr>
                    <a:t>/grave</a:t>
                  </a:r>
                </a:p>
              </p:txBody>
            </p:sp>
          </p:grpSp>
        </p:grpSp>
        <p:sp>
          <p:nvSpPr>
            <p:cNvPr id="74" name="Rectangle 73"/>
            <p:cNvSpPr/>
            <p:nvPr/>
          </p:nvSpPr>
          <p:spPr>
            <a:xfrm>
              <a:off x="1159727" y="1310066"/>
              <a:ext cx="9612351" cy="495556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a:solidFill>
                  <a:schemeClr val="bg1"/>
                </a:solidFill>
              </a:endParaRPr>
            </a:p>
          </p:txBody>
        </p:sp>
      </p:grpSp>
      <p:sp>
        <p:nvSpPr>
          <p:cNvPr id="63" name="Text Box 3"/>
          <p:cNvSpPr txBox="1">
            <a:spLocks noChangeArrowheads="1"/>
          </p:cNvSpPr>
          <p:nvPr/>
        </p:nvSpPr>
        <p:spPr bwMode="auto">
          <a:xfrm>
            <a:off x="1258888" y="333375"/>
            <a:ext cx="6624637" cy="5842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s-ES" sz="3200" b="1" dirty="0">
                <a:solidFill>
                  <a:srgbClr val="336699"/>
                </a:solidFill>
                <a:latin typeface="+mj-lt"/>
              </a:rPr>
              <a:t>GRAVEDAD DE LA ENFERMEDAD</a:t>
            </a:r>
          </a:p>
        </p:txBody>
      </p:sp>
      <p:sp>
        <p:nvSpPr>
          <p:cNvPr id="66" name="TextBox 67"/>
          <p:cNvSpPr txBox="1"/>
          <p:nvPr/>
        </p:nvSpPr>
        <p:spPr>
          <a:xfrm>
            <a:off x="4940300" y="4078288"/>
            <a:ext cx="950913" cy="300037"/>
          </a:xfrm>
          <a:prstGeom prst="rect">
            <a:avLst/>
          </a:prstGeom>
          <a:noFill/>
        </p:spPr>
        <p:txBody>
          <a:bodyPr wrap="none">
            <a:spAutoFit/>
          </a:bodyPr>
          <a:lstStyle/>
          <a:p>
            <a:pPr>
              <a:defRPr/>
            </a:pPr>
            <a:r>
              <a:rPr lang="en-CA" sz="1350" dirty="0" err="1">
                <a:solidFill>
                  <a:schemeClr val="bg1"/>
                </a:solidFill>
                <a:cs typeface="Arial" charset="0"/>
              </a:rPr>
              <a:t>dominante</a:t>
            </a:r>
            <a:endParaRPr lang="en-CA" sz="1350" u="sng" dirty="0">
              <a:solidFill>
                <a:schemeClr val="bg1"/>
              </a:solidFill>
              <a:cs typeface="Arial" charset="0"/>
            </a:endParaRPr>
          </a:p>
        </p:txBody>
      </p:sp>
      <p:sp>
        <p:nvSpPr>
          <p:cNvPr id="67" name="TextBox 67"/>
          <p:cNvSpPr txBox="1"/>
          <p:nvPr/>
        </p:nvSpPr>
        <p:spPr>
          <a:xfrm>
            <a:off x="5937250" y="5313363"/>
            <a:ext cx="765175" cy="300037"/>
          </a:xfrm>
          <a:prstGeom prst="rect">
            <a:avLst/>
          </a:prstGeom>
          <a:noFill/>
        </p:spPr>
        <p:txBody>
          <a:bodyPr wrap="none">
            <a:spAutoFit/>
          </a:bodyPr>
          <a:lstStyle/>
          <a:p>
            <a:pPr>
              <a:defRPr/>
            </a:pPr>
            <a:r>
              <a:rPr lang="en-CA" sz="1350" dirty="0" err="1">
                <a:solidFill>
                  <a:schemeClr val="bg1"/>
                </a:solidFill>
                <a:cs typeface="Arial" charset="0"/>
              </a:rPr>
              <a:t>recesivo</a:t>
            </a:r>
            <a:endParaRPr lang="en-CA" sz="1350" u="sng" dirty="0">
              <a:solidFill>
                <a:schemeClr val="bg1"/>
              </a:solidFill>
              <a:cs typeface="Arial" charset="0"/>
            </a:endParaRPr>
          </a:p>
        </p:txBody>
      </p:sp>
      <p:sp>
        <p:nvSpPr>
          <p:cNvPr id="57351" name="70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3A73DAE-8581-42A7-8698-229A9FED4299}" type="slidenum">
              <a:rPr lang="es-ES" altLang="es-ES">
                <a:solidFill>
                  <a:srgbClr val="FFFFFF"/>
                </a:solidFill>
              </a:rPr>
              <a:pPr/>
              <a:t>37</a:t>
            </a:fld>
            <a:endParaRPr lang="es-ES" altLang="es-ES">
              <a:solidFill>
                <a:srgbClr val="FFFFFF"/>
              </a:solidFill>
            </a:endParaRPr>
          </a:p>
        </p:txBody>
      </p:sp>
    </p:spTree>
  </p:cSld>
  <p:clrMapOvr>
    <a:masterClrMapping/>
  </p:clrMapOvr>
  <p:transition spd="slow" advTm="34877"/>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ChangeArrowheads="1"/>
          </p:cNvSpPr>
          <p:nvPr/>
        </p:nvSpPr>
        <p:spPr bwMode="auto">
          <a:xfrm>
            <a:off x="0" y="20732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a:defRPr>
                <a:solidFill>
                  <a:schemeClr val="tx1"/>
                </a:solidFill>
                <a:latin typeface="Calibri" panose="020F0502020204030204" pitchFamily="34" charset="0"/>
                <a:cs typeface="Arial" panose="020B0604020202020204" pitchFamily="34" charset="0"/>
              </a:defRPr>
            </a:lvl1pPr>
            <a:lvl2pPr marL="742950" indent="-285750" defTabSz="762000">
              <a:defRPr>
                <a:solidFill>
                  <a:schemeClr val="tx1"/>
                </a:solidFill>
                <a:latin typeface="Calibri" panose="020F0502020204030204" pitchFamily="34" charset="0"/>
                <a:cs typeface="Arial" panose="020B0604020202020204" pitchFamily="34" charset="0"/>
              </a:defRPr>
            </a:lvl2pPr>
            <a:lvl3pPr marL="1143000" indent="-228600" defTabSz="762000">
              <a:defRPr>
                <a:solidFill>
                  <a:schemeClr val="tx1"/>
                </a:solidFill>
                <a:latin typeface="Calibri" panose="020F0502020204030204" pitchFamily="34" charset="0"/>
                <a:cs typeface="Arial" panose="020B0604020202020204" pitchFamily="34" charset="0"/>
              </a:defRPr>
            </a:lvl3pPr>
            <a:lvl4pPr marL="1600200" indent="-228600" defTabSz="762000">
              <a:defRPr>
                <a:solidFill>
                  <a:schemeClr val="tx1"/>
                </a:solidFill>
                <a:latin typeface="Calibri" panose="020F0502020204030204" pitchFamily="34" charset="0"/>
                <a:cs typeface="Arial" panose="020B0604020202020204" pitchFamily="34" charset="0"/>
              </a:defRPr>
            </a:lvl4pPr>
            <a:lvl5pPr marL="2057400" indent="-228600" defTabSz="762000">
              <a:defRPr>
                <a:solidFill>
                  <a:schemeClr val="tx1"/>
                </a:solidFill>
                <a:latin typeface="Calibri" panose="020F050202020403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a:solidFill>
                <a:srgbClr val="000000"/>
              </a:solidFill>
              <a:ea typeface="ＭＳ Ｐゴシック" panose="020B0600070205080204" pitchFamily="34" charset="-128"/>
            </a:endParaRPr>
          </a:p>
        </p:txBody>
      </p:sp>
      <p:sp>
        <p:nvSpPr>
          <p:cNvPr id="58371" name="Rectangle 10"/>
          <p:cNvSpPr>
            <a:spLocks noChangeArrowheads="1"/>
          </p:cNvSpPr>
          <p:nvPr/>
        </p:nvSpPr>
        <p:spPr bwMode="auto">
          <a:xfrm flipV="1">
            <a:off x="4427538" y="7216775"/>
            <a:ext cx="4654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defRPr>
                <a:solidFill>
                  <a:schemeClr val="tx1"/>
                </a:solidFill>
                <a:latin typeface="Calibri" panose="020F0502020204030204" pitchFamily="34" charset="0"/>
                <a:cs typeface="Arial" panose="020B0604020202020204" pitchFamily="34" charset="0"/>
              </a:defRPr>
            </a:lvl1pPr>
            <a:lvl2pPr marL="742950" indent="-285750" defTabSz="762000">
              <a:defRPr>
                <a:solidFill>
                  <a:schemeClr val="tx1"/>
                </a:solidFill>
                <a:latin typeface="Calibri" panose="020F0502020204030204" pitchFamily="34" charset="0"/>
                <a:cs typeface="Arial" panose="020B0604020202020204" pitchFamily="34" charset="0"/>
              </a:defRPr>
            </a:lvl2pPr>
            <a:lvl3pPr marL="1143000" indent="-228600" defTabSz="762000">
              <a:defRPr>
                <a:solidFill>
                  <a:schemeClr val="tx1"/>
                </a:solidFill>
                <a:latin typeface="Calibri" panose="020F0502020204030204" pitchFamily="34" charset="0"/>
                <a:cs typeface="Arial" panose="020B0604020202020204" pitchFamily="34" charset="0"/>
              </a:defRPr>
            </a:lvl3pPr>
            <a:lvl4pPr marL="1600200" indent="-228600" defTabSz="762000">
              <a:defRPr>
                <a:solidFill>
                  <a:schemeClr val="tx1"/>
                </a:solidFill>
                <a:latin typeface="Calibri" panose="020F0502020204030204" pitchFamily="34" charset="0"/>
                <a:cs typeface="Arial" panose="020B0604020202020204" pitchFamily="34" charset="0"/>
              </a:defRPr>
            </a:lvl4pPr>
            <a:lvl5pPr marL="2057400" indent="-228600" defTabSz="762000">
              <a:defRPr>
                <a:solidFill>
                  <a:schemeClr val="tx1"/>
                </a:solidFill>
                <a:latin typeface="Calibri" panose="020F050202020403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ca-ES" altLang="es-ES" sz="1000" b="1">
                <a:solidFill>
                  <a:srgbClr val="FFCC66"/>
                </a:solidFill>
                <a:ea typeface="ＭＳ Ｐゴシック" panose="020B0600070205080204" pitchFamily="34" charset="-128"/>
              </a:rPr>
              <a:t> </a:t>
            </a:r>
            <a:endParaRPr lang="es-ES_tradnl" altLang="es-ES" sz="1000" b="1">
              <a:solidFill>
                <a:srgbClr val="FFCC66"/>
              </a:solidFill>
              <a:ea typeface="ＭＳ Ｐゴシック" panose="020B0600070205080204" pitchFamily="34" charset="-128"/>
            </a:endParaRPr>
          </a:p>
        </p:txBody>
      </p:sp>
      <p:sp>
        <p:nvSpPr>
          <p:cNvPr id="9" name="Rectangle 4"/>
          <p:cNvSpPr txBox="1">
            <a:spLocks noChangeArrowheads="1"/>
          </p:cNvSpPr>
          <p:nvPr/>
        </p:nvSpPr>
        <p:spPr bwMode="auto">
          <a:xfrm>
            <a:off x="615950" y="2535238"/>
            <a:ext cx="7772400" cy="1470025"/>
          </a:xfrm>
          <a:prstGeom prst="rect">
            <a:avLst/>
          </a:prstGeom>
          <a:noFill/>
          <a:ln>
            <a:noFill/>
          </a:ln>
          <a:extLst>
            <a:ext uri="{FAA26D3D-D897-4be2-8F04-BA451C77F1D7}"/>
            <a:ext uri="{909E8E84-426E-40dd-AFC4-6F175D3DCCD1}"/>
            <a:ext uri="{91240B29-F687-4f45-9708-019B960494DF}"/>
          </a:extLst>
        </p:spPr>
        <p:txBody>
          <a:bodyPr anchor="ctr"/>
          <a:lstStyle/>
          <a:p>
            <a:pPr algn="ctr">
              <a:defRPr/>
            </a:pPr>
            <a:r>
              <a:rPr lang="es-ES" sz="4800" b="1" kern="0" dirty="0">
                <a:solidFill>
                  <a:srgbClr val="006699"/>
                </a:solidFill>
                <a:latin typeface="+mj-lt"/>
                <a:ea typeface="ＭＳ Ｐゴシック" charset="0"/>
                <a:cs typeface="ＭＳ Ｐゴシック" charset="0"/>
              </a:rPr>
              <a:t>COMPLEJO ESCLEROSIS TUBEROSA (CET)</a:t>
            </a:r>
          </a:p>
        </p:txBody>
      </p:sp>
      <p:sp>
        <p:nvSpPr>
          <p:cNvPr id="5" name="Rectangle 3"/>
          <p:cNvSpPr>
            <a:spLocks noChangeArrowheads="1"/>
          </p:cNvSpPr>
          <p:nvPr/>
        </p:nvSpPr>
        <p:spPr bwMode="auto">
          <a:xfrm>
            <a:off x="201613" y="3754438"/>
            <a:ext cx="1943100" cy="609600"/>
          </a:xfrm>
          <a:prstGeom prst="rect">
            <a:avLst/>
          </a:prstGeom>
          <a:noFill/>
          <a:ln w="9525">
            <a:noFill/>
            <a:miter lim="800000"/>
            <a:headEnd/>
            <a:tailEnd/>
          </a:ln>
        </p:spPr>
        <p:txBody>
          <a:bodyPr anchor="ctr"/>
          <a:lstStyle/>
          <a:p>
            <a:pPr algn="ctr" eaLnBrk="1" hangingPunct="1">
              <a:defRPr/>
            </a:pPr>
            <a:r>
              <a:rPr lang="es-ES_tradnl" sz="1350">
                <a:cs typeface="Arial" charset="0"/>
              </a:rPr>
              <a:t>AUTOSÓMICO DOMINANTE</a:t>
            </a:r>
          </a:p>
        </p:txBody>
      </p:sp>
      <p:sp>
        <p:nvSpPr>
          <p:cNvPr id="58374" name="34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6A48DCA-9EF7-462A-8CBF-6152D0229926}" type="slidenum">
              <a:rPr lang="es-ES" altLang="es-ES">
                <a:solidFill>
                  <a:srgbClr val="FFFFFF"/>
                </a:solidFill>
              </a:rPr>
              <a:pPr/>
              <a:t>38</a:t>
            </a:fld>
            <a:fld id="{ED632773-3DFD-4475-A666-F1E4DC48DB36}" type="slidenum">
              <a:rPr lang="es-ES" altLang="es-ES">
                <a:solidFill>
                  <a:srgbClr val="FFFFFF"/>
                </a:solidFill>
              </a:rPr>
              <a:pPr/>
              <a:t>38</a:t>
            </a:fld>
            <a:fld id="{227EFD53-14E6-423E-8937-75DD1CD05D37}" type="slidenum">
              <a:rPr lang="es-ES" altLang="es-ES">
                <a:solidFill>
                  <a:srgbClr val="FFFFFF"/>
                </a:solidFill>
              </a:rPr>
              <a:pPr/>
              <a:t>38</a:t>
            </a:fld>
            <a:endParaRPr lang="es-ES" altLang="es-ES">
              <a:solidFill>
                <a:srgbClr val="FFFFFF"/>
              </a:solidFill>
            </a:endParaRPr>
          </a:p>
        </p:txBody>
      </p:sp>
      <p:sp>
        <p:nvSpPr>
          <p:cNvPr id="58375" name="35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6292"/>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ChangeArrowheads="1"/>
          </p:cNvSpPr>
          <p:nvPr/>
        </p:nvSpPr>
        <p:spPr bwMode="auto">
          <a:xfrm>
            <a:off x="0" y="20732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a:defRPr>
                <a:solidFill>
                  <a:schemeClr val="tx1"/>
                </a:solidFill>
                <a:latin typeface="Calibri" panose="020F0502020204030204" pitchFamily="34" charset="0"/>
                <a:cs typeface="Arial" panose="020B0604020202020204" pitchFamily="34" charset="0"/>
              </a:defRPr>
            </a:lvl1pPr>
            <a:lvl2pPr marL="742950" indent="-285750" defTabSz="762000">
              <a:defRPr>
                <a:solidFill>
                  <a:schemeClr val="tx1"/>
                </a:solidFill>
                <a:latin typeface="Calibri" panose="020F0502020204030204" pitchFamily="34" charset="0"/>
                <a:cs typeface="Arial" panose="020B0604020202020204" pitchFamily="34" charset="0"/>
              </a:defRPr>
            </a:lvl2pPr>
            <a:lvl3pPr marL="1143000" indent="-228600" defTabSz="762000">
              <a:defRPr>
                <a:solidFill>
                  <a:schemeClr val="tx1"/>
                </a:solidFill>
                <a:latin typeface="Calibri" panose="020F0502020204030204" pitchFamily="34" charset="0"/>
                <a:cs typeface="Arial" panose="020B0604020202020204" pitchFamily="34" charset="0"/>
              </a:defRPr>
            </a:lvl3pPr>
            <a:lvl4pPr marL="1600200" indent="-228600" defTabSz="762000">
              <a:defRPr>
                <a:solidFill>
                  <a:schemeClr val="tx1"/>
                </a:solidFill>
                <a:latin typeface="Calibri" panose="020F0502020204030204" pitchFamily="34" charset="0"/>
                <a:cs typeface="Arial" panose="020B0604020202020204" pitchFamily="34" charset="0"/>
              </a:defRPr>
            </a:lvl4pPr>
            <a:lvl5pPr marL="2057400" indent="-228600" defTabSz="762000">
              <a:defRPr>
                <a:solidFill>
                  <a:schemeClr val="tx1"/>
                </a:solidFill>
                <a:latin typeface="Calibri" panose="020F050202020403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a:solidFill>
                <a:srgbClr val="000000"/>
              </a:solidFill>
              <a:ea typeface="ＭＳ Ｐゴシック" panose="020B0600070205080204" pitchFamily="34" charset="-128"/>
            </a:endParaRPr>
          </a:p>
        </p:txBody>
      </p:sp>
      <p:sp>
        <p:nvSpPr>
          <p:cNvPr id="59395" name="Rectangle 10"/>
          <p:cNvSpPr>
            <a:spLocks noChangeArrowheads="1"/>
          </p:cNvSpPr>
          <p:nvPr/>
        </p:nvSpPr>
        <p:spPr bwMode="auto">
          <a:xfrm flipV="1">
            <a:off x="4427538" y="7216775"/>
            <a:ext cx="4654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defRPr>
                <a:solidFill>
                  <a:schemeClr val="tx1"/>
                </a:solidFill>
                <a:latin typeface="Calibri" panose="020F0502020204030204" pitchFamily="34" charset="0"/>
                <a:cs typeface="Arial" panose="020B0604020202020204" pitchFamily="34" charset="0"/>
              </a:defRPr>
            </a:lvl1pPr>
            <a:lvl2pPr marL="742950" indent="-285750" defTabSz="762000">
              <a:defRPr>
                <a:solidFill>
                  <a:schemeClr val="tx1"/>
                </a:solidFill>
                <a:latin typeface="Calibri" panose="020F0502020204030204" pitchFamily="34" charset="0"/>
                <a:cs typeface="Arial" panose="020B0604020202020204" pitchFamily="34" charset="0"/>
              </a:defRPr>
            </a:lvl2pPr>
            <a:lvl3pPr marL="1143000" indent="-228600" defTabSz="762000">
              <a:defRPr>
                <a:solidFill>
                  <a:schemeClr val="tx1"/>
                </a:solidFill>
                <a:latin typeface="Calibri" panose="020F0502020204030204" pitchFamily="34" charset="0"/>
                <a:cs typeface="Arial" panose="020B0604020202020204" pitchFamily="34" charset="0"/>
              </a:defRPr>
            </a:lvl3pPr>
            <a:lvl4pPr marL="1600200" indent="-228600" defTabSz="762000">
              <a:defRPr>
                <a:solidFill>
                  <a:schemeClr val="tx1"/>
                </a:solidFill>
                <a:latin typeface="Calibri" panose="020F0502020204030204" pitchFamily="34" charset="0"/>
                <a:cs typeface="Arial" panose="020B0604020202020204" pitchFamily="34" charset="0"/>
              </a:defRPr>
            </a:lvl4pPr>
            <a:lvl5pPr marL="2057400" indent="-228600" defTabSz="762000">
              <a:defRPr>
                <a:solidFill>
                  <a:schemeClr val="tx1"/>
                </a:solidFill>
                <a:latin typeface="Calibri" panose="020F050202020403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ca-ES" altLang="es-ES" sz="1000" b="1">
                <a:solidFill>
                  <a:srgbClr val="FFCC66"/>
                </a:solidFill>
                <a:ea typeface="ＭＳ Ｐゴシック" panose="020B0600070205080204" pitchFamily="34" charset="-128"/>
              </a:rPr>
              <a:t> </a:t>
            </a:r>
            <a:endParaRPr lang="es-ES_tradnl" altLang="es-ES" sz="1000" b="1">
              <a:solidFill>
                <a:srgbClr val="FFCC66"/>
              </a:solidFill>
              <a:ea typeface="ＭＳ Ｐゴシック" panose="020B0600070205080204" pitchFamily="34" charset="-128"/>
            </a:endParaRPr>
          </a:p>
        </p:txBody>
      </p:sp>
      <p:sp>
        <p:nvSpPr>
          <p:cNvPr id="77828" name="Rectangle 15"/>
          <p:cNvSpPr>
            <a:spLocks noChangeArrowheads="1"/>
          </p:cNvSpPr>
          <p:nvPr/>
        </p:nvSpPr>
        <p:spPr bwMode="auto">
          <a:xfrm>
            <a:off x="295275" y="1706563"/>
            <a:ext cx="6265863" cy="4011612"/>
          </a:xfrm>
          <a:prstGeom prst="rect">
            <a:avLst/>
          </a:prstGeom>
          <a:noFill/>
          <a:ln>
            <a:noFill/>
          </a:ln>
          <a:extLst>
            <a:ext uri="{909E8E84-426E-40dd-AFC4-6F175D3DCCD1}"/>
            <a:ext uri="{91240B29-F687-4f45-9708-019B960494DF}"/>
          </a:extLst>
        </p:spPr>
        <p:txBody>
          <a:bodyPr lIns="90488" tIns="44450" rIns="90488" bIns="44450"/>
          <a:lstStyle/>
          <a:p>
            <a:pPr marL="342900" indent="-342900" algn="just" defTabSz="762000">
              <a:spcBef>
                <a:spcPct val="20000"/>
              </a:spcBef>
              <a:buClr>
                <a:srgbClr val="FFFFFF"/>
              </a:buClr>
              <a:buSzPct val="100000"/>
              <a:buFontTx/>
              <a:buChar char="•"/>
              <a:defRPr/>
            </a:pPr>
            <a:r>
              <a:rPr lang="es-ES" sz="2400" dirty="0">
                <a:solidFill>
                  <a:srgbClr val="000000"/>
                </a:solidFill>
                <a:latin typeface="+mj-lt"/>
                <a:ea typeface="ＭＳ Ｐゴシック" charset="0"/>
                <a:cs typeface="Arial" charset="0"/>
              </a:rPr>
              <a:t>La Esclerosis Tuberosa es una enfermedad sistémica de herencia </a:t>
            </a:r>
            <a:r>
              <a:rPr lang="es-ES" sz="2400" dirty="0" err="1">
                <a:solidFill>
                  <a:srgbClr val="000000"/>
                </a:solidFill>
                <a:latin typeface="+mj-lt"/>
                <a:ea typeface="ＭＳ Ｐゴシック" charset="0"/>
                <a:cs typeface="Arial" charset="0"/>
              </a:rPr>
              <a:t>autosómica</a:t>
            </a:r>
            <a:r>
              <a:rPr lang="es-ES" sz="2400" dirty="0">
                <a:solidFill>
                  <a:srgbClr val="000000"/>
                </a:solidFill>
                <a:latin typeface="+mj-lt"/>
                <a:ea typeface="ＭＳ Ｐゴシック" charset="0"/>
                <a:cs typeface="Arial" charset="0"/>
              </a:rPr>
              <a:t> dominante</a:t>
            </a:r>
          </a:p>
          <a:p>
            <a:pPr marL="342900" indent="-342900" algn="just" defTabSz="762000">
              <a:spcBef>
                <a:spcPct val="20000"/>
              </a:spcBef>
              <a:buClr>
                <a:srgbClr val="FFFFFF"/>
              </a:buClr>
              <a:buSzPct val="100000"/>
              <a:defRPr/>
            </a:pPr>
            <a:endParaRPr lang="es-ES" sz="2400" dirty="0">
              <a:solidFill>
                <a:srgbClr val="000000"/>
              </a:solidFill>
              <a:latin typeface="+mj-lt"/>
              <a:ea typeface="ＭＳ Ｐゴシック" charset="0"/>
              <a:cs typeface="Arial" charset="0"/>
            </a:endParaRPr>
          </a:p>
          <a:p>
            <a:pPr marL="342900" indent="-342900" algn="just" defTabSz="762000">
              <a:spcBef>
                <a:spcPct val="20000"/>
              </a:spcBef>
              <a:buClr>
                <a:srgbClr val="FFFFFF"/>
              </a:buClr>
              <a:buSzPct val="100000"/>
              <a:buFontTx/>
              <a:buChar char="•"/>
              <a:defRPr/>
            </a:pPr>
            <a:r>
              <a:rPr lang="es-ES" sz="2400" dirty="0">
                <a:solidFill>
                  <a:srgbClr val="000000"/>
                </a:solidFill>
                <a:latin typeface="+mj-lt"/>
                <a:ea typeface="ＭＳ Ｐゴシック" charset="0"/>
                <a:cs typeface="Arial" charset="0"/>
              </a:rPr>
              <a:t>Es una enfermedad rara con una prevalencia de 1/6000</a:t>
            </a:r>
          </a:p>
          <a:p>
            <a:pPr marL="342900" indent="-342900" algn="just" defTabSz="762000">
              <a:spcBef>
                <a:spcPct val="20000"/>
              </a:spcBef>
              <a:buClr>
                <a:srgbClr val="FFFFFF"/>
              </a:buClr>
              <a:buSzPct val="100000"/>
              <a:buFontTx/>
              <a:buChar char="•"/>
              <a:defRPr/>
            </a:pPr>
            <a:endParaRPr lang="es-ES" sz="2400" dirty="0">
              <a:solidFill>
                <a:srgbClr val="000000"/>
              </a:solidFill>
              <a:latin typeface="+mj-lt"/>
              <a:ea typeface="ＭＳ Ｐゴシック" charset="0"/>
              <a:cs typeface="Arial" charset="0"/>
            </a:endParaRPr>
          </a:p>
          <a:p>
            <a:pPr marL="342900" indent="-342900" algn="just" defTabSz="762000">
              <a:spcBef>
                <a:spcPct val="20000"/>
              </a:spcBef>
              <a:buClr>
                <a:srgbClr val="FFFFFF"/>
              </a:buClr>
              <a:buSzPct val="100000"/>
              <a:buFontTx/>
              <a:buChar char="•"/>
              <a:defRPr/>
            </a:pPr>
            <a:r>
              <a:rPr lang="es-ES" sz="2400" dirty="0">
                <a:solidFill>
                  <a:srgbClr val="000000"/>
                </a:solidFill>
                <a:latin typeface="+mj-lt"/>
                <a:ea typeface="ＭＳ Ｐゴシック" charset="0"/>
                <a:cs typeface="Arial" charset="0"/>
              </a:rPr>
              <a:t>Está ocasionada por mutaciones en dos genes: </a:t>
            </a:r>
            <a:r>
              <a:rPr lang="es-ES" sz="2400" i="1" dirty="0">
                <a:solidFill>
                  <a:srgbClr val="000000"/>
                </a:solidFill>
                <a:latin typeface="+mj-lt"/>
                <a:ea typeface="ＭＳ Ｐゴシック" charset="0"/>
                <a:cs typeface="Arial" charset="0"/>
              </a:rPr>
              <a:t>TSC1 (</a:t>
            </a:r>
            <a:r>
              <a:rPr lang="es-ES" sz="2400" i="1" dirty="0" err="1">
                <a:solidFill>
                  <a:srgbClr val="000000"/>
                </a:solidFill>
                <a:latin typeface="+mj-lt"/>
                <a:ea typeface="ＭＳ Ｐゴシック" charset="0"/>
                <a:cs typeface="Arial" charset="0"/>
              </a:rPr>
              <a:t>hamartina</a:t>
            </a:r>
            <a:r>
              <a:rPr lang="es-ES" sz="2400" i="1" dirty="0">
                <a:solidFill>
                  <a:srgbClr val="000000"/>
                </a:solidFill>
                <a:latin typeface="+mj-lt"/>
                <a:ea typeface="ＭＳ Ｐゴシック" charset="0"/>
                <a:cs typeface="Arial" charset="0"/>
              </a:rPr>
              <a:t>) y TSC2 (</a:t>
            </a:r>
            <a:r>
              <a:rPr lang="es-ES" sz="2400" i="1" dirty="0" err="1">
                <a:solidFill>
                  <a:srgbClr val="000000"/>
                </a:solidFill>
                <a:latin typeface="+mj-lt"/>
                <a:ea typeface="ＭＳ Ｐゴシック" charset="0"/>
                <a:cs typeface="Arial" charset="0"/>
              </a:rPr>
              <a:t>tuberina</a:t>
            </a:r>
            <a:r>
              <a:rPr lang="es-ES" sz="2400" i="1" dirty="0">
                <a:solidFill>
                  <a:srgbClr val="000000"/>
                </a:solidFill>
                <a:latin typeface="+mj-lt"/>
                <a:ea typeface="ＭＳ Ｐゴシック" charset="0"/>
                <a:cs typeface="Arial" charset="0"/>
              </a:rPr>
              <a:t>)</a:t>
            </a:r>
          </a:p>
        </p:txBody>
      </p:sp>
      <p:grpSp>
        <p:nvGrpSpPr>
          <p:cNvPr id="59397" name="Group 4"/>
          <p:cNvGrpSpPr>
            <a:grpSpLocks/>
          </p:cNvGrpSpPr>
          <p:nvPr/>
        </p:nvGrpSpPr>
        <p:grpSpPr bwMode="auto">
          <a:xfrm>
            <a:off x="7092950" y="1916113"/>
            <a:ext cx="1439863" cy="1704975"/>
            <a:chOff x="1793" y="1523"/>
            <a:chExt cx="1388" cy="1513"/>
          </a:xfrm>
        </p:grpSpPr>
        <p:pic>
          <p:nvPicPr>
            <p:cNvPr id="594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 y="1523"/>
              <a:ext cx="1388" cy="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2" name="Rectangle 6"/>
            <p:cNvSpPr>
              <a:spLocks noChangeArrowheads="1"/>
            </p:cNvSpPr>
            <p:nvPr/>
          </p:nvSpPr>
          <p:spPr bwMode="auto">
            <a:xfrm>
              <a:off x="2635" y="1948"/>
              <a:ext cx="430" cy="2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s-ES" altLang="es-ES">
                <a:solidFill>
                  <a:srgbClr val="000000"/>
                </a:solidFill>
                <a:ea typeface="ＭＳ Ｐゴシック" panose="020B0600070205080204" pitchFamily="34" charset="-128"/>
              </a:endParaRPr>
            </a:p>
          </p:txBody>
        </p:sp>
        <p:sp>
          <p:nvSpPr>
            <p:cNvPr id="59403" name="Rectangle 7"/>
            <p:cNvSpPr>
              <a:spLocks noChangeArrowheads="1"/>
            </p:cNvSpPr>
            <p:nvPr/>
          </p:nvSpPr>
          <p:spPr bwMode="auto">
            <a:xfrm>
              <a:off x="1900" y="1956"/>
              <a:ext cx="477"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s-ES" altLang="es-ES">
                <a:solidFill>
                  <a:srgbClr val="000000"/>
                </a:solidFill>
                <a:ea typeface="ＭＳ Ｐゴシック" panose="020B0600070205080204" pitchFamily="34" charset="-128"/>
              </a:endParaRPr>
            </a:p>
          </p:txBody>
        </p:sp>
      </p:grpSp>
      <p:sp>
        <p:nvSpPr>
          <p:cNvPr id="9" name="Rectangle 117"/>
          <p:cNvSpPr>
            <a:spLocks noChangeArrowheads="1"/>
          </p:cNvSpPr>
          <p:nvPr/>
        </p:nvSpPr>
        <p:spPr bwMode="auto">
          <a:xfrm>
            <a:off x="1187450" y="333375"/>
            <a:ext cx="6265863" cy="533400"/>
          </a:xfrm>
          <a:prstGeom prst="rect">
            <a:avLst/>
          </a:prstGeom>
          <a:noFill/>
          <a:ln>
            <a:noFill/>
          </a:ln>
          <a:extLst>
            <a:ext uri="{909E8E84-426E-40dd-AFC4-6F175D3DCCD1}"/>
            <a:ext uri="{91240B29-F687-4f45-9708-019B960494DF}"/>
          </a:extLst>
        </p:spPr>
        <p:txBody>
          <a:bodyPr lIns="90488" tIns="44450" rIns="90488" bIns="44450"/>
          <a:lstStyle/>
          <a:p>
            <a:pPr marL="342900" indent="-342900" algn="ctr" defTabSz="762000">
              <a:lnSpc>
                <a:spcPct val="80000"/>
              </a:lnSpc>
              <a:spcBef>
                <a:spcPct val="20000"/>
              </a:spcBef>
              <a:buClr>
                <a:srgbClr val="F78373"/>
              </a:buClr>
              <a:buSzPct val="100000"/>
              <a:defRPr/>
            </a:pPr>
            <a:r>
              <a:rPr lang="ca-ES" sz="3600" b="1" dirty="0">
                <a:solidFill>
                  <a:srgbClr val="006699"/>
                </a:solidFill>
                <a:latin typeface="+mj-lt"/>
                <a:ea typeface="ＭＳ Ｐゴシック" charset="0"/>
                <a:cs typeface="Arial" charset="0"/>
              </a:rPr>
              <a:t>ESCLEROSIS TUBEROSA</a:t>
            </a:r>
          </a:p>
        </p:txBody>
      </p:sp>
      <p:sp>
        <p:nvSpPr>
          <p:cNvPr id="59399" name="10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1FA4A41-0A52-4036-AD5D-9B7F218D4E4E}" type="slidenum">
              <a:rPr lang="es-ES" altLang="es-ES">
                <a:solidFill>
                  <a:srgbClr val="FFFFFF"/>
                </a:solidFill>
              </a:rPr>
              <a:pPr/>
              <a:t>39</a:t>
            </a:fld>
            <a:fld id="{2EB4A6E0-6540-418C-A681-2A160AEDA03C}" type="slidenum">
              <a:rPr lang="es-ES" altLang="es-ES">
                <a:solidFill>
                  <a:srgbClr val="FFFFFF"/>
                </a:solidFill>
              </a:rPr>
              <a:pPr/>
              <a:t>39</a:t>
            </a:fld>
            <a:fld id="{69FC935E-3D93-4C23-B6BE-5BAE3EFB4D95}" type="slidenum">
              <a:rPr lang="es-ES" altLang="es-ES">
                <a:solidFill>
                  <a:srgbClr val="FFFFFF"/>
                </a:solidFill>
              </a:rPr>
              <a:pPr/>
              <a:t>39</a:t>
            </a:fld>
            <a:endParaRPr lang="es-ES" altLang="es-ES">
              <a:solidFill>
                <a:srgbClr val="FFFFFF"/>
              </a:solidFill>
            </a:endParaRPr>
          </a:p>
        </p:txBody>
      </p:sp>
      <p:sp>
        <p:nvSpPr>
          <p:cNvPr id="59400" name="11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10466"/>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588" y="1289987"/>
            <a:ext cx="6535738"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Group 22"/>
          <p:cNvGrpSpPr>
            <a:grpSpLocks/>
          </p:cNvGrpSpPr>
          <p:nvPr/>
        </p:nvGrpSpPr>
        <p:grpSpPr bwMode="auto">
          <a:xfrm>
            <a:off x="107950" y="2403475"/>
            <a:ext cx="1511300" cy="2105025"/>
            <a:chOff x="0" y="0"/>
            <a:chExt cx="952" cy="1769"/>
          </a:xfrm>
        </p:grpSpPr>
        <p:sp>
          <p:nvSpPr>
            <p:cNvPr id="25608" name="Text Box 20"/>
            <p:cNvSpPr txBox="1">
              <a:spLocks noChangeArrowheads="1"/>
            </p:cNvSpPr>
            <p:nvPr/>
          </p:nvSpPr>
          <p:spPr bwMode="auto">
            <a:xfrm>
              <a:off x="45" y="15"/>
              <a:ext cx="868" cy="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a:solidFill>
                    <a:srgbClr val="FF0000"/>
                  </a:solidFill>
                  <a:latin typeface="Arial" panose="020B0604020202020204" pitchFamily="34" charset="0"/>
                  <a:ea typeface="ＭＳ Ｐゴシック" panose="020B0600070205080204" pitchFamily="34" charset="-128"/>
                </a:rPr>
                <a:t>OMIM</a:t>
              </a:r>
            </a:p>
            <a:p>
              <a:pPr eaLnBrk="1" hangingPunct="1"/>
              <a:r>
                <a:rPr lang="es-ES" altLang="es-ES">
                  <a:solidFill>
                    <a:srgbClr val="FF0000"/>
                  </a:solidFill>
                  <a:latin typeface="Arial" panose="020B0604020202020204" pitchFamily="34" charset="0"/>
                  <a:ea typeface="ＭＳ Ｐゴシック" panose="020B0600070205080204" pitchFamily="34" charset="-128"/>
                </a:rPr>
                <a:t>(Herencia</a:t>
              </a:r>
            </a:p>
            <a:p>
              <a:pPr eaLnBrk="1" hangingPunct="1"/>
              <a:r>
                <a:rPr lang="es-ES" altLang="es-ES">
                  <a:solidFill>
                    <a:srgbClr val="FF0000"/>
                  </a:solidFill>
                  <a:latin typeface="Arial" panose="020B0604020202020204" pitchFamily="34" charset="0"/>
                  <a:ea typeface="ＭＳ Ｐゴシック" panose="020B0600070205080204" pitchFamily="34" charset="-128"/>
                </a:rPr>
                <a:t>Mendeliana</a:t>
              </a:r>
            </a:p>
            <a:p>
              <a:pPr eaLnBrk="1" hangingPunct="1"/>
              <a:r>
                <a:rPr lang="es-ES" altLang="es-ES">
                  <a:solidFill>
                    <a:srgbClr val="FF0000"/>
                  </a:solidFill>
                  <a:latin typeface="Arial" panose="020B0604020202020204" pitchFamily="34" charset="0"/>
                  <a:ea typeface="ＭＳ Ｐゴシック" panose="020B0600070205080204" pitchFamily="34" charset="-128"/>
                </a:rPr>
                <a:t>Humana</a:t>
              </a:r>
            </a:p>
            <a:p>
              <a:pPr eaLnBrk="1" hangingPunct="1"/>
              <a:r>
                <a:rPr lang="es-ES" altLang="es-ES" i="1">
                  <a:solidFill>
                    <a:srgbClr val="FF0000"/>
                  </a:solidFill>
                  <a:latin typeface="Arial" panose="020B0604020202020204" pitchFamily="34" charset="0"/>
                  <a:ea typeface="ＭＳ Ｐゴシック" panose="020B0600070205080204" pitchFamily="34" charset="-128"/>
                </a:rPr>
                <a:t>Online</a:t>
              </a:r>
              <a:r>
                <a:rPr lang="es-ES" altLang="es-ES">
                  <a:solidFill>
                    <a:srgbClr val="FF0000"/>
                  </a:solidFill>
                  <a:latin typeface="Arial" panose="020B0604020202020204" pitchFamily="34" charset="0"/>
                  <a:ea typeface="ＭＳ Ｐゴシック" panose="020B0600070205080204" pitchFamily="34" charset="-128"/>
                </a:rPr>
                <a:t>):</a:t>
              </a:r>
            </a:p>
            <a:p>
              <a:pPr eaLnBrk="1" hangingPunct="1"/>
              <a:endParaRPr lang="es-ES" altLang="es-ES">
                <a:solidFill>
                  <a:srgbClr val="FF0000"/>
                </a:solidFill>
                <a:latin typeface="Arial" panose="020B0604020202020204" pitchFamily="34" charset="0"/>
                <a:ea typeface="ＭＳ Ｐゴシック" panose="020B0600070205080204" pitchFamily="34" charset="-128"/>
              </a:endParaRPr>
            </a:p>
            <a:p>
              <a:pPr eaLnBrk="1" hangingPunct="1"/>
              <a:r>
                <a:rPr lang="es-ES" altLang="es-ES">
                  <a:solidFill>
                    <a:srgbClr val="FF0000"/>
                  </a:solidFill>
                  <a:latin typeface="Arial" panose="020B0604020202020204" pitchFamily="34" charset="0"/>
                  <a:ea typeface="ＭＳ Ｐゴシック" panose="020B0600070205080204" pitchFamily="34" charset="-128"/>
                </a:rPr>
                <a:t>&gt;150 ERH</a:t>
              </a:r>
            </a:p>
          </p:txBody>
        </p:sp>
        <p:sp>
          <p:nvSpPr>
            <p:cNvPr id="25609" name="Rectangle 21"/>
            <p:cNvSpPr>
              <a:spLocks noChangeArrowheads="1"/>
            </p:cNvSpPr>
            <p:nvPr/>
          </p:nvSpPr>
          <p:spPr bwMode="auto">
            <a:xfrm>
              <a:off x="0" y="0"/>
              <a:ext cx="952" cy="176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sp>
        <p:nvSpPr>
          <p:cNvPr id="25604" name="Rectangle 23"/>
          <p:cNvSpPr>
            <a:spLocks noGrp="1"/>
          </p:cNvSpPr>
          <p:nvPr>
            <p:ph type="title"/>
          </p:nvPr>
        </p:nvSpPr>
        <p:spPr>
          <a:xfrm>
            <a:off x="357188" y="549275"/>
            <a:ext cx="8229600" cy="857250"/>
          </a:xfrm>
        </p:spPr>
        <p:txBody>
          <a:bodyPr/>
          <a:lstStyle/>
          <a:p>
            <a:pPr eaLnBrk="1" hangingPunct="1"/>
            <a:r>
              <a:rPr lang="es-ES" altLang="es-ES" sz="2800" b="1">
                <a:solidFill>
                  <a:srgbClr val="006699"/>
                </a:solidFill>
                <a:latin typeface="Arial" panose="020B0604020202020204" pitchFamily="34" charset="0"/>
              </a:rPr>
              <a:t>ENFERMEDADES RENALES HEREDITARIAS</a:t>
            </a:r>
            <a:br>
              <a:rPr lang="ca-ES" altLang="es-ES" sz="2800" b="1">
                <a:solidFill>
                  <a:schemeClr val="accent2"/>
                </a:solidFill>
                <a:latin typeface="Arial" panose="020B0604020202020204" pitchFamily="34" charset="0"/>
              </a:rPr>
            </a:br>
            <a:endParaRPr lang="es-ES" altLang="es-ES" sz="2800" b="1">
              <a:solidFill>
                <a:schemeClr val="accent2"/>
              </a:solidFill>
              <a:latin typeface="Arial" panose="020B0604020202020204" pitchFamily="34" charset="0"/>
            </a:endParaRPr>
          </a:p>
        </p:txBody>
      </p:sp>
      <p:sp>
        <p:nvSpPr>
          <p:cNvPr id="25605" name="6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C0D8D3E-F498-4F38-A75A-EBB32DF04D58}" type="slidenum">
              <a:rPr lang="es-ES" altLang="es-ES">
                <a:solidFill>
                  <a:srgbClr val="FFFFFF"/>
                </a:solidFill>
              </a:rPr>
              <a:pPr/>
              <a:t>4</a:t>
            </a:fld>
            <a:fld id="{713C8BAE-3831-48AF-A898-2B7854E7D55E}" type="slidenum">
              <a:rPr lang="es-ES" altLang="es-ES">
                <a:solidFill>
                  <a:srgbClr val="FFFFFF"/>
                </a:solidFill>
              </a:rPr>
              <a:pPr/>
              <a:t>4</a:t>
            </a:fld>
            <a:fld id="{B2697CED-17DC-48F2-B81F-724B5B94C7CB}" type="slidenum">
              <a:rPr lang="es-ES" altLang="es-ES">
                <a:solidFill>
                  <a:srgbClr val="FFFFFF"/>
                </a:solidFill>
              </a:rPr>
              <a:pPr/>
              <a:t>4</a:t>
            </a:fld>
            <a:endParaRPr lang="es-ES" altLang="es-ES">
              <a:solidFill>
                <a:srgbClr val="FFFFFF"/>
              </a:solidFill>
            </a:endParaRPr>
          </a:p>
        </p:txBody>
      </p:sp>
      <p:sp>
        <p:nvSpPr>
          <p:cNvPr id="25606" name="7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
        <p:nvSpPr>
          <p:cNvPr id="25607" name="8 CuadroTexto"/>
          <p:cNvSpPr txBox="1">
            <a:spLocks noChangeArrowheads="1"/>
          </p:cNvSpPr>
          <p:nvPr/>
        </p:nvSpPr>
        <p:spPr bwMode="auto">
          <a:xfrm>
            <a:off x="107950" y="5229225"/>
            <a:ext cx="1727200" cy="12001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solidFill>
                  <a:srgbClr val="FF0000"/>
                </a:solidFill>
              </a:rPr>
              <a:t>Causa de ERC en un 10-15% de pacientes en TRS</a:t>
            </a:r>
          </a:p>
        </p:txBody>
      </p:sp>
    </p:spTree>
  </p:cSld>
  <p:clrMapOvr>
    <a:masterClrMapping/>
  </p:clrMapOvr>
  <p:transition spd="slow" advTm="18501"/>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0" y="169386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a:defRPr>
                <a:solidFill>
                  <a:schemeClr val="tx1"/>
                </a:solidFill>
                <a:latin typeface="Calibri" panose="020F0502020204030204" pitchFamily="34" charset="0"/>
                <a:cs typeface="Arial" panose="020B0604020202020204" pitchFamily="34" charset="0"/>
              </a:defRPr>
            </a:lvl1pPr>
            <a:lvl2pPr marL="742950" indent="-285750" defTabSz="762000">
              <a:defRPr>
                <a:solidFill>
                  <a:schemeClr val="tx1"/>
                </a:solidFill>
                <a:latin typeface="Calibri" panose="020F0502020204030204" pitchFamily="34" charset="0"/>
                <a:cs typeface="Arial" panose="020B0604020202020204" pitchFamily="34" charset="0"/>
              </a:defRPr>
            </a:lvl2pPr>
            <a:lvl3pPr marL="1143000" indent="-228600" defTabSz="762000">
              <a:defRPr>
                <a:solidFill>
                  <a:schemeClr val="tx1"/>
                </a:solidFill>
                <a:latin typeface="Calibri" panose="020F0502020204030204" pitchFamily="34" charset="0"/>
                <a:cs typeface="Arial" panose="020B0604020202020204" pitchFamily="34" charset="0"/>
              </a:defRPr>
            </a:lvl3pPr>
            <a:lvl4pPr marL="1600200" indent="-228600" defTabSz="762000">
              <a:defRPr>
                <a:solidFill>
                  <a:schemeClr val="tx1"/>
                </a:solidFill>
                <a:latin typeface="Calibri" panose="020F0502020204030204" pitchFamily="34" charset="0"/>
                <a:cs typeface="Arial" panose="020B0604020202020204" pitchFamily="34" charset="0"/>
              </a:defRPr>
            </a:lvl4pPr>
            <a:lvl5pPr marL="2057400" indent="-228600" defTabSz="762000">
              <a:defRPr>
                <a:solidFill>
                  <a:schemeClr val="tx1"/>
                </a:solidFill>
                <a:latin typeface="Calibri" panose="020F050202020403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sz="2000">
              <a:solidFill>
                <a:srgbClr val="000000"/>
              </a:solidFill>
              <a:latin typeface="Comic Sans MS" panose="030F0702030302020204" pitchFamily="66" charset="0"/>
              <a:ea typeface="ＭＳ Ｐゴシック" panose="020B0600070205080204" pitchFamily="34" charset="-128"/>
            </a:endParaRPr>
          </a:p>
        </p:txBody>
      </p:sp>
      <p:sp>
        <p:nvSpPr>
          <p:cNvPr id="60419" name="Rectangle 7"/>
          <p:cNvSpPr>
            <a:spLocks noChangeArrowheads="1"/>
          </p:cNvSpPr>
          <p:nvPr/>
        </p:nvSpPr>
        <p:spPr bwMode="auto">
          <a:xfrm flipH="1">
            <a:off x="9901238" y="981075"/>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defRPr>
                <a:solidFill>
                  <a:schemeClr val="tx1"/>
                </a:solidFill>
                <a:latin typeface="Calibri" panose="020F0502020204030204" pitchFamily="34" charset="0"/>
                <a:cs typeface="Arial" panose="020B0604020202020204" pitchFamily="34" charset="0"/>
              </a:defRPr>
            </a:lvl1pPr>
            <a:lvl2pPr marL="742950" indent="-285750" defTabSz="762000">
              <a:defRPr>
                <a:solidFill>
                  <a:schemeClr val="tx1"/>
                </a:solidFill>
                <a:latin typeface="Calibri" panose="020F0502020204030204" pitchFamily="34" charset="0"/>
                <a:cs typeface="Arial" panose="020B0604020202020204" pitchFamily="34" charset="0"/>
              </a:defRPr>
            </a:lvl2pPr>
            <a:lvl3pPr marL="1143000" indent="-228600" defTabSz="762000">
              <a:defRPr>
                <a:solidFill>
                  <a:schemeClr val="tx1"/>
                </a:solidFill>
                <a:latin typeface="Calibri" panose="020F0502020204030204" pitchFamily="34" charset="0"/>
                <a:cs typeface="Arial" panose="020B0604020202020204" pitchFamily="34" charset="0"/>
              </a:defRPr>
            </a:lvl3pPr>
            <a:lvl4pPr marL="1600200" indent="-228600" defTabSz="762000">
              <a:defRPr>
                <a:solidFill>
                  <a:schemeClr val="tx1"/>
                </a:solidFill>
                <a:latin typeface="Calibri" panose="020F0502020204030204" pitchFamily="34" charset="0"/>
                <a:cs typeface="Arial" panose="020B0604020202020204" pitchFamily="34" charset="0"/>
              </a:defRPr>
            </a:lvl4pPr>
            <a:lvl5pPr marL="2057400" indent="-228600" defTabSz="762000">
              <a:defRPr>
                <a:solidFill>
                  <a:schemeClr val="tx1"/>
                </a:solidFill>
                <a:latin typeface="Calibri" panose="020F050202020403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sz="2000" b="1">
              <a:solidFill>
                <a:srgbClr val="FFFFFF"/>
              </a:solidFill>
              <a:latin typeface="Comic Sans MS" panose="030F0702030302020204" pitchFamily="66" charset="0"/>
              <a:ea typeface="ＭＳ Ｐゴシック" panose="020B0600070205080204" pitchFamily="34" charset="-128"/>
            </a:endParaRPr>
          </a:p>
        </p:txBody>
      </p:sp>
      <p:sp>
        <p:nvSpPr>
          <p:cNvPr id="79876" name="Rectangle 117"/>
          <p:cNvSpPr>
            <a:spLocks noChangeArrowheads="1"/>
          </p:cNvSpPr>
          <p:nvPr/>
        </p:nvSpPr>
        <p:spPr bwMode="auto">
          <a:xfrm>
            <a:off x="1187450" y="260350"/>
            <a:ext cx="6265863" cy="533400"/>
          </a:xfrm>
          <a:prstGeom prst="rect">
            <a:avLst/>
          </a:prstGeom>
          <a:noFill/>
          <a:ln>
            <a:noFill/>
          </a:ln>
          <a:extLst>
            <a:ext uri="{909E8E84-426E-40dd-AFC4-6F175D3DCCD1}"/>
            <a:ext uri="{91240B29-F687-4f45-9708-019B960494DF}"/>
          </a:extLst>
        </p:spPr>
        <p:txBody>
          <a:bodyPr lIns="90488" tIns="44450" rIns="90488" bIns="44450"/>
          <a:lstStyle/>
          <a:p>
            <a:pPr marL="342900" indent="-342900" algn="ctr" defTabSz="762000">
              <a:lnSpc>
                <a:spcPct val="80000"/>
              </a:lnSpc>
              <a:spcBef>
                <a:spcPct val="20000"/>
              </a:spcBef>
              <a:buClr>
                <a:srgbClr val="F78373"/>
              </a:buClr>
              <a:buSzPct val="100000"/>
              <a:defRPr/>
            </a:pPr>
            <a:r>
              <a:rPr lang="ca-ES" sz="3600" b="1" dirty="0">
                <a:solidFill>
                  <a:srgbClr val="006699"/>
                </a:solidFill>
                <a:latin typeface="+mj-lt"/>
                <a:ea typeface="ＭＳ Ｐゴシック" charset="0"/>
                <a:cs typeface="Arial" charset="0"/>
              </a:rPr>
              <a:t>CLÍNICA</a:t>
            </a:r>
          </a:p>
        </p:txBody>
      </p:sp>
      <p:pic>
        <p:nvPicPr>
          <p:cNvPr id="6042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588" y="2744788"/>
            <a:ext cx="1692275"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8"/>
          <p:cNvPicPr>
            <a:picLocks noChangeAspect="1" noChangeArrowheads="1"/>
          </p:cNvPicPr>
          <p:nvPr/>
        </p:nvPicPr>
        <p:blipFill>
          <a:blip r:embed="rId4">
            <a:extLst>
              <a:ext uri="{28A0092B-C50C-407E-A947-70E740481C1C}">
                <a14:useLocalDpi xmlns:a14="http://schemas.microsoft.com/office/drawing/2010/main" val="0"/>
              </a:ext>
            </a:extLst>
          </a:blip>
          <a:srcRect l="50392" t="3334" b="50555"/>
          <a:stretch>
            <a:fillRect/>
          </a:stretch>
        </p:blipFill>
        <p:spPr bwMode="auto">
          <a:xfrm>
            <a:off x="2573338" y="1052513"/>
            <a:ext cx="16557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1" descr="weeks-sc-cor-asd-bw_1"/>
          <p:cNvPicPr>
            <a:picLocks noChangeAspect="1" noChangeArrowheads="1"/>
          </p:cNvPicPr>
          <p:nvPr/>
        </p:nvPicPr>
        <p:blipFill>
          <a:blip r:embed="rId5" cstate="print">
            <a:lum bright="18000" contrast="30000"/>
            <a:extLst>
              <a:ext uri="{28A0092B-C50C-407E-A947-70E740481C1C}">
                <a14:useLocalDpi xmlns:a14="http://schemas.microsoft.com/office/drawing/2010/main" val="0"/>
              </a:ext>
            </a:extLst>
          </a:blip>
          <a:srcRect/>
          <a:stretch>
            <a:fillRect/>
          </a:stretch>
        </p:blipFill>
        <p:spPr bwMode="auto">
          <a:xfrm>
            <a:off x="2554288" y="4459288"/>
            <a:ext cx="17653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Rectangle 66"/>
          <p:cNvSpPr>
            <a:spLocks noChangeArrowheads="1"/>
          </p:cNvSpPr>
          <p:nvPr/>
        </p:nvSpPr>
        <p:spPr bwMode="auto">
          <a:xfrm flipH="1">
            <a:off x="-2195513" y="2276475"/>
            <a:ext cx="792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90000"/>
              </a:lnSpc>
              <a:spcBef>
                <a:spcPct val="20000"/>
              </a:spcBef>
              <a:buSzPct val="100000"/>
            </a:pPr>
            <a:endParaRPr lang="es-ES" altLang="es-ES" sz="2000">
              <a:solidFill>
                <a:srgbClr val="000000"/>
              </a:solidFill>
              <a:latin typeface="Comic Sans MS" panose="030F0702030302020204" pitchFamily="66" charset="0"/>
              <a:ea typeface="ＭＳ Ｐゴシック" panose="020B0600070205080204" pitchFamily="34" charset="-128"/>
            </a:endParaRPr>
          </a:p>
        </p:txBody>
      </p:sp>
      <p:sp>
        <p:nvSpPr>
          <p:cNvPr id="60425" name="Rectangle 67"/>
          <p:cNvSpPr>
            <a:spLocks noChangeArrowheads="1"/>
          </p:cNvSpPr>
          <p:nvPr/>
        </p:nvSpPr>
        <p:spPr bwMode="auto">
          <a:xfrm>
            <a:off x="2411413" y="1397000"/>
            <a:ext cx="42481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90000"/>
              </a:lnSpc>
              <a:spcBef>
                <a:spcPct val="20000"/>
              </a:spcBef>
              <a:buSzPct val="100000"/>
            </a:pPr>
            <a:endParaRPr lang="es-ES" altLang="es-ES" sz="2000" b="1">
              <a:solidFill>
                <a:srgbClr val="000000"/>
              </a:solidFill>
              <a:latin typeface="Comic Sans MS" panose="030F0702030302020204" pitchFamily="66" charset="0"/>
              <a:ea typeface="ＭＳ Ｐゴシック" panose="020B0600070205080204" pitchFamily="34" charset="-128"/>
            </a:endParaRPr>
          </a:p>
          <a:p>
            <a:pPr>
              <a:lnSpc>
                <a:spcPct val="90000"/>
              </a:lnSpc>
              <a:spcBef>
                <a:spcPct val="20000"/>
              </a:spcBef>
              <a:buSzPct val="100000"/>
            </a:pPr>
            <a:endParaRPr lang="es-ES" altLang="es-ES" sz="2000" b="1">
              <a:solidFill>
                <a:srgbClr val="000000"/>
              </a:solidFill>
              <a:latin typeface="Comic Sans MS" panose="030F0702030302020204" pitchFamily="66" charset="0"/>
              <a:ea typeface="ＭＳ Ｐゴシック" panose="020B0600070205080204" pitchFamily="34" charset="-128"/>
            </a:endParaRPr>
          </a:p>
          <a:p>
            <a:pPr>
              <a:lnSpc>
                <a:spcPct val="90000"/>
              </a:lnSpc>
              <a:spcBef>
                <a:spcPct val="20000"/>
              </a:spcBef>
              <a:buSzPct val="100000"/>
              <a:buFontTx/>
              <a:buChar char="•"/>
            </a:pPr>
            <a:endParaRPr lang="es-ES" altLang="es-ES" sz="2000" b="1">
              <a:solidFill>
                <a:srgbClr val="000000"/>
              </a:solidFill>
              <a:latin typeface="Comic Sans MS" panose="030F0702030302020204" pitchFamily="66" charset="0"/>
              <a:ea typeface="ＭＳ Ｐゴシック" panose="020B0600070205080204" pitchFamily="34" charset="-128"/>
            </a:endParaRPr>
          </a:p>
          <a:p>
            <a:pPr>
              <a:lnSpc>
                <a:spcPct val="90000"/>
              </a:lnSpc>
              <a:spcBef>
                <a:spcPct val="20000"/>
              </a:spcBef>
              <a:buSzPct val="100000"/>
            </a:pPr>
            <a:endParaRPr lang="es-ES" altLang="es-ES" sz="2000" b="1">
              <a:solidFill>
                <a:srgbClr val="000000"/>
              </a:solidFill>
              <a:latin typeface="Comic Sans MS" panose="030F0702030302020204" pitchFamily="66" charset="0"/>
              <a:ea typeface="ＭＳ Ｐゴシック" panose="020B0600070205080204" pitchFamily="34" charset="-128"/>
            </a:endParaRPr>
          </a:p>
          <a:p>
            <a:pPr>
              <a:lnSpc>
                <a:spcPct val="90000"/>
              </a:lnSpc>
              <a:spcBef>
                <a:spcPct val="20000"/>
              </a:spcBef>
              <a:buSzPct val="100000"/>
            </a:pPr>
            <a:endParaRPr lang="es-ES" altLang="es-ES" sz="2000" b="1">
              <a:solidFill>
                <a:srgbClr val="000000"/>
              </a:solidFill>
              <a:latin typeface="Comic Sans MS" panose="030F0702030302020204" pitchFamily="66" charset="0"/>
              <a:ea typeface="ＭＳ Ｐゴシック" panose="020B0600070205080204" pitchFamily="34" charset="-128"/>
            </a:endParaRPr>
          </a:p>
          <a:p>
            <a:pPr>
              <a:lnSpc>
                <a:spcPct val="90000"/>
              </a:lnSpc>
              <a:spcBef>
                <a:spcPct val="20000"/>
              </a:spcBef>
              <a:buSzPct val="100000"/>
            </a:pPr>
            <a:endParaRPr lang="es-ES" altLang="es-ES" sz="2000" b="1">
              <a:solidFill>
                <a:srgbClr val="000000"/>
              </a:solidFill>
              <a:latin typeface="Comic Sans MS" panose="030F0702030302020204" pitchFamily="66" charset="0"/>
              <a:ea typeface="ＭＳ Ｐゴシック" panose="020B0600070205080204" pitchFamily="34" charset="-128"/>
            </a:endParaRPr>
          </a:p>
          <a:p>
            <a:pPr>
              <a:lnSpc>
                <a:spcPct val="90000"/>
              </a:lnSpc>
              <a:spcBef>
                <a:spcPct val="20000"/>
              </a:spcBef>
              <a:buSzPct val="100000"/>
            </a:pPr>
            <a:endParaRPr lang="es-ES" altLang="es-ES" sz="2000" b="1">
              <a:solidFill>
                <a:srgbClr val="000000"/>
              </a:solidFill>
              <a:latin typeface="Comic Sans MS" panose="030F0702030302020204" pitchFamily="66" charset="0"/>
              <a:ea typeface="ＭＳ Ｐゴシック" panose="020B0600070205080204" pitchFamily="34" charset="-128"/>
            </a:endParaRPr>
          </a:p>
          <a:p>
            <a:pPr>
              <a:lnSpc>
                <a:spcPct val="90000"/>
              </a:lnSpc>
              <a:spcBef>
                <a:spcPct val="20000"/>
              </a:spcBef>
              <a:buSzPct val="100000"/>
            </a:pPr>
            <a:endParaRPr lang="es-ES" altLang="es-ES" sz="2000" b="1">
              <a:solidFill>
                <a:srgbClr val="000000"/>
              </a:solidFill>
              <a:latin typeface="Comic Sans MS" panose="030F0702030302020204" pitchFamily="66" charset="0"/>
              <a:ea typeface="ＭＳ Ｐゴシック" panose="020B0600070205080204" pitchFamily="34" charset="-128"/>
            </a:endParaRPr>
          </a:p>
          <a:p>
            <a:pPr>
              <a:lnSpc>
                <a:spcPct val="90000"/>
              </a:lnSpc>
              <a:spcBef>
                <a:spcPct val="20000"/>
              </a:spcBef>
              <a:buSzPct val="100000"/>
            </a:pPr>
            <a:endParaRPr lang="es-ES" altLang="es-ES" sz="2000" b="1">
              <a:solidFill>
                <a:srgbClr val="000000"/>
              </a:solidFill>
              <a:latin typeface="Comic Sans MS" panose="030F0702030302020204" pitchFamily="66" charset="0"/>
              <a:ea typeface="ＭＳ Ｐゴシック" panose="020B0600070205080204" pitchFamily="34" charset="-128"/>
            </a:endParaRPr>
          </a:p>
          <a:p>
            <a:pPr>
              <a:lnSpc>
                <a:spcPct val="90000"/>
              </a:lnSpc>
              <a:spcBef>
                <a:spcPct val="20000"/>
              </a:spcBef>
              <a:buSzPct val="100000"/>
            </a:pPr>
            <a:endParaRPr lang="es-ES" altLang="es-ES" sz="2000" b="1">
              <a:solidFill>
                <a:srgbClr val="000000"/>
              </a:solidFill>
              <a:latin typeface="Comic Sans MS" panose="030F0702030302020204" pitchFamily="66" charset="0"/>
              <a:ea typeface="ＭＳ Ｐゴシック" panose="020B0600070205080204" pitchFamily="34" charset="-128"/>
            </a:endParaRPr>
          </a:p>
        </p:txBody>
      </p:sp>
      <p:sp>
        <p:nvSpPr>
          <p:cNvPr id="60426" name="Rectangle 68"/>
          <p:cNvSpPr>
            <a:spLocks noChangeArrowheads="1"/>
          </p:cNvSpPr>
          <p:nvPr/>
        </p:nvSpPr>
        <p:spPr bwMode="auto">
          <a:xfrm flipH="1">
            <a:off x="-2482850" y="2924175"/>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90000"/>
              </a:lnSpc>
              <a:spcBef>
                <a:spcPct val="20000"/>
              </a:spcBef>
              <a:buSzPct val="100000"/>
            </a:pPr>
            <a:endParaRPr lang="es-ES" altLang="es-ES" sz="2000" b="1">
              <a:solidFill>
                <a:srgbClr val="000000"/>
              </a:solidFill>
              <a:latin typeface="Comic Sans MS" panose="030F0702030302020204" pitchFamily="66" charset="0"/>
              <a:ea typeface="ＭＳ Ｐゴシック" panose="020B0600070205080204" pitchFamily="34" charset="-128"/>
            </a:endParaRPr>
          </a:p>
        </p:txBody>
      </p:sp>
      <p:sp>
        <p:nvSpPr>
          <p:cNvPr id="60427" name="Rectangle 70"/>
          <p:cNvSpPr>
            <a:spLocks noChangeArrowheads="1"/>
          </p:cNvSpPr>
          <p:nvPr/>
        </p:nvSpPr>
        <p:spPr bwMode="auto">
          <a:xfrm>
            <a:off x="-1476375" y="5013325"/>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90000"/>
              </a:lnSpc>
              <a:spcBef>
                <a:spcPct val="20000"/>
              </a:spcBef>
              <a:buSzPct val="100000"/>
            </a:pPr>
            <a:endParaRPr lang="es-ES" altLang="es-ES" sz="2000" b="1">
              <a:solidFill>
                <a:srgbClr val="000000"/>
              </a:solidFill>
              <a:latin typeface="Comic Sans MS" panose="030F0702030302020204" pitchFamily="66" charset="0"/>
              <a:ea typeface="ＭＳ Ｐゴシック" panose="020B0600070205080204" pitchFamily="34" charset="-128"/>
            </a:endParaRPr>
          </a:p>
        </p:txBody>
      </p:sp>
      <p:sp>
        <p:nvSpPr>
          <p:cNvPr id="79884" name="Rectangle 71"/>
          <p:cNvSpPr>
            <a:spLocks noChangeArrowheads="1"/>
          </p:cNvSpPr>
          <p:nvPr/>
        </p:nvSpPr>
        <p:spPr bwMode="auto">
          <a:xfrm>
            <a:off x="323850" y="1335088"/>
            <a:ext cx="2160588" cy="4094162"/>
          </a:xfrm>
          <a:prstGeom prst="rect">
            <a:avLst/>
          </a:prstGeom>
          <a:noFill/>
          <a:ln>
            <a:noFill/>
          </a:ln>
          <a:extLst>
            <a:ext uri="{909E8E84-426E-40dd-AFC4-6F175D3DCCD1}"/>
            <a:ext uri="{91240B29-F687-4f45-9708-019B960494DF}"/>
          </a:extLst>
        </p:spPr>
        <p:txBody>
          <a:bodyPr>
            <a:spAutoFit/>
          </a:bodyPr>
          <a:lstStyle/>
          <a:p>
            <a:pPr>
              <a:defRPr/>
            </a:pPr>
            <a:r>
              <a:rPr lang="es-ES" sz="2000" dirty="0" err="1">
                <a:solidFill>
                  <a:srgbClr val="000000"/>
                </a:solidFill>
                <a:latin typeface="+mj-lt"/>
                <a:ea typeface="ＭＳ Ｐゴシック" charset="0"/>
                <a:cs typeface="Arial" charset="0"/>
              </a:rPr>
              <a:t>Linfangio-leiomiomatosis</a:t>
            </a: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r>
              <a:rPr lang="es-ES" sz="2000" dirty="0" err="1">
                <a:solidFill>
                  <a:srgbClr val="000000"/>
                </a:solidFill>
                <a:latin typeface="+mj-lt"/>
                <a:ea typeface="ＭＳ Ｐゴシック" charset="0"/>
                <a:cs typeface="Arial" charset="0"/>
              </a:rPr>
              <a:t>Tubers</a:t>
            </a:r>
            <a:r>
              <a:rPr lang="es-ES" sz="2000" dirty="0">
                <a:solidFill>
                  <a:srgbClr val="000000"/>
                </a:solidFill>
                <a:latin typeface="+mj-lt"/>
                <a:ea typeface="ＭＳ Ｐゴシック" charset="0"/>
                <a:cs typeface="Arial" charset="0"/>
              </a:rPr>
              <a:t> corticales</a:t>
            </a:r>
          </a:p>
          <a:p>
            <a:pPr>
              <a:defRPr/>
            </a:pPr>
            <a:r>
              <a:rPr lang="es-ES" sz="2000" dirty="0">
                <a:solidFill>
                  <a:srgbClr val="000000"/>
                </a:solidFill>
                <a:latin typeface="+mj-lt"/>
                <a:ea typeface="ＭＳ Ｐゴシック" charset="0"/>
                <a:cs typeface="Arial" charset="0"/>
              </a:rPr>
              <a:t>Gliomas</a:t>
            </a:r>
          </a:p>
          <a:p>
            <a:pPr>
              <a:defRPr/>
            </a:pP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r>
              <a:rPr lang="es-ES" sz="2000" dirty="0" err="1">
                <a:solidFill>
                  <a:srgbClr val="000000"/>
                </a:solidFill>
                <a:latin typeface="+mj-lt"/>
                <a:ea typeface="ＭＳ Ｐゴシック" charset="0"/>
                <a:cs typeface="Arial" charset="0"/>
              </a:rPr>
              <a:t>Rabdomioma</a:t>
            </a:r>
            <a:r>
              <a:rPr lang="es-ES" sz="2000" dirty="0">
                <a:solidFill>
                  <a:srgbClr val="000000"/>
                </a:solidFill>
                <a:latin typeface="+mj-lt"/>
                <a:ea typeface="ＭＳ Ｐゴシック" charset="0"/>
                <a:cs typeface="Arial" charset="0"/>
              </a:rPr>
              <a:t> cardíaco</a:t>
            </a:r>
          </a:p>
        </p:txBody>
      </p:sp>
      <p:sp>
        <p:nvSpPr>
          <p:cNvPr id="79885" name="Rectangle 72"/>
          <p:cNvSpPr>
            <a:spLocks noChangeArrowheads="1"/>
          </p:cNvSpPr>
          <p:nvPr/>
        </p:nvSpPr>
        <p:spPr bwMode="auto">
          <a:xfrm>
            <a:off x="4500563" y="1335088"/>
            <a:ext cx="2159000" cy="4402137"/>
          </a:xfrm>
          <a:prstGeom prst="rect">
            <a:avLst/>
          </a:prstGeom>
          <a:noFill/>
          <a:ln>
            <a:noFill/>
          </a:ln>
          <a:extLst>
            <a:ext uri="{909E8E84-426E-40dd-AFC4-6F175D3DCCD1}"/>
            <a:ext uri="{91240B29-F687-4f45-9708-019B960494DF}"/>
          </a:extLst>
        </p:spPr>
        <p:txBody>
          <a:bodyPr>
            <a:spAutoFit/>
          </a:bodyPr>
          <a:lstStyle/>
          <a:p>
            <a:pPr>
              <a:defRPr/>
            </a:pPr>
            <a:r>
              <a:rPr lang="es-ES" sz="2000" dirty="0" err="1">
                <a:solidFill>
                  <a:srgbClr val="000000"/>
                </a:solidFill>
                <a:latin typeface="+mj-lt"/>
                <a:ea typeface="ＭＳ Ｐゴシック" charset="0"/>
                <a:cs typeface="Arial" charset="0"/>
              </a:rPr>
              <a:t>Angiofibromas</a:t>
            </a:r>
            <a:r>
              <a:rPr lang="es-ES" sz="2000" dirty="0">
                <a:solidFill>
                  <a:srgbClr val="000000"/>
                </a:solidFill>
                <a:latin typeface="+mj-lt"/>
                <a:ea typeface="ＭＳ Ｐゴシック" charset="0"/>
                <a:cs typeface="Arial" charset="0"/>
              </a:rPr>
              <a:t> faciales</a:t>
            </a:r>
          </a:p>
          <a:p>
            <a:pPr>
              <a:defRPr/>
            </a:pP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r>
              <a:rPr lang="es-ES" sz="2000" dirty="0">
                <a:solidFill>
                  <a:srgbClr val="000000"/>
                </a:solidFill>
                <a:latin typeface="+mj-lt"/>
                <a:ea typeface="ＭＳ Ｐゴシック" charset="0"/>
                <a:cs typeface="Arial" charset="0"/>
              </a:rPr>
              <a:t>Fibromas </a:t>
            </a:r>
            <a:r>
              <a:rPr lang="es-ES" sz="2000" dirty="0" err="1">
                <a:solidFill>
                  <a:srgbClr val="000000"/>
                </a:solidFill>
                <a:latin typeface="+mj-lt"/>
                <a:ea typeface="ＭＳ Ｐゴシック" charset="0"/>
                <a:cs typeface="Arial" charset="0"/>
              </a:rPr>
              <a:t>ungeales</a:t>
            </a: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defRPr/>
            </a:pPr>
            <a:r>
              <a:rPr lang="es-ES" sz="2000" dirty="0">
                <a:solidFill>
                  <a:srgbClr val="000000"/>
                </a:solidFill>
                <a:latin typeface="+mj-lt"/>
                <a:ea typeface="ＭＳ Ｐゴシック" charset="0"/>
                <a:cs typeface="Arial" charset="0"/>
              </a:rPr>
              <a:t>Manchas </a:t>
            </a:r>
          </a:p>
          <a:p>
            <a:pPr>
              <a:defRPr/>
            </a:pPr>
            <a:r>
              <a:rPr lang="es-ES" sz="2000" dirty="0" err="1">
                <a:solidFill>
                  <a:srgbClr val="000000"/>
                </a:solidFill>
                <a:latin typeface="+mj-lt"/>
                <a:ea typeface="ＭＳ Ｐゴシック" charset="0"/>
                <a:cs typeface="Arial" charset="0"/>
              </a:rPr>
              <a:t>hipomelánicas</a:t>
            </a:r>
            <a:endParaRPr lang="es-ES" sz="2000" dirty="0">
              <a:solidFill>
                <a:srgbClr val="000000"/>
              </a:solidFill>
              <a:latin typeface="+mj-lt"/>
              <a:ea typeface="ＭＳ Ｐゴシック" charset="0"/>
              <a:cs typeface="Arial" charset="0"/>
            </a:endParaRPr>
          </a:p>
        </p:txBody>
      </p:sp>
      <p:pic>
        <p:nvPicPr>
          <p:cNvPr id="60430" name="Picture 5"/>
          <p:cNvPicPr>
            <a:picLocks noChangeAspect="1" noChangeArrowheads="1"/>
          </p:cNvPicPr>
          <p:nvPr/>
        </p:nvPicPr>
        <p:blipFill>
          <a:blip r:embed="rId6">
            <a:extLst>
              <a:ext uri="{28A0092B-C50C-407E-A947-70E740481C1C}">
                <a14:useLocalDpi xmlns:a14="http://schemas.microsoft.com/office/drawing/2010/main" val="0"/>
              </a:ext>
            </a:extLst>
          </a:blip>
          <a:srcRect l="8847" t="20178" r="893"/>
          <a:stretch>
            <a:fillRect/>
          </a:stretch>
        </p:blipFill>
        <p:spPr bwMode="auto">
          <a:xfrm>
            <a:off x="6877050" y="1047750"/>
            <a:ext cx="16557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Picture 6"/>
          <p:cNvPicPr>
            <a:picLocks noChangeAspect="1" noChangeArrowheads="1"/>
          </p:cNvPicPr>
          <p:nvPr/>
        </p:nvPicPr>
        <p:blipFill>
          <a:blip r:embed="rId7">
            <a:extLst>
              <a:ext uri="{28A0092B-C50C-407E-A947-70E740481C1C}">
                <a14:useLocalDpi xmlns:a14="http://schemas.microsoft.com/office/drawing/2010/main" val="0"/>
              </a:ext>
            </a:extLst>
          </a:blip>
          <a:srcRect l="47717" t="19153" r="3410" b="27306"/>
          <a:stretch>
            <a:fillRect/>
          </a:stretch>
        </p:blipFill>
        <p:spPr bwMode="auto">
          <a:xfrm>
            <a:off x="6877050" y="2679700"/>
            <a:ext cx="169386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2" name="Picture 7"/>
          <p:cNvPicPr>
            <a:picLocks noChangeAspect="1" noChangeArrowheads="1"/>
          </p:cNvPicPr>
          <p:nvPr/>
        </p:nvPicPr>
        <p:blipFill>
          <a:blip r:embed="rId8">
            <a:extLst>
              <a:ext uri="{28A0092B-C50C-407E-A947-70E740481C1C}">
                <a14:useLocalDpi xmlns:a14="http://schemas.microsoft.com/office/drawing/2010/main" val="0"/>
              </a:ext>
            </a:extLst>
          </a:blip>
          <a:srcRect l="4889" t="8336" r="55894" b="69698"/>
          <a:stretch>
            <a:fillRect/>
          </a:stretch>
        </p:blipFill>
        <p:spPr bwMode="auto">
          <a:xfrm>
            <a:off x="6804025" y="4600575"/>
            <a:ext cx="169703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3" name="17 Marcador de número de diapositiva"/>
          <p:cNvSpPr>
            <a:spLocks noGrp="1"/>
          </p:cNvSpPr>
          <p:nvPr>
            <p:ph type="sldNum" sz="quarter" idx="12"/>
          </p:nvPr>
        </p:nvSpPr>
        <p:spPr bwMode="auto">
          <a:xfrm>
            <a:off x="6553200" y="59912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BFFF5EB-619C-4038-A5B6-1468CADABC4D}" type="slidenum">
              <a:rPr lang="es-ES" altLang="es-ES">
                <a:solidFill>
                  <a:srgbClr val="FFFFFF"/>
                </a:solidFill>
              </a:rPr>
              <a:pPr/>
              <a:t>40</a:t>
            </a:fld>
            <a:fld id="{977303DF-74C7-4172-AEBC-6E6CA19C5F2C}" type="slidenum">
              <a:rPr lang="es-ES" altLang="es-ES">
                <a:solidFill>
                  <a:srgbClr val="FFFFFF"/>
                </a:solidFill>
              </a:rPr>
              <a:pPr/>
              <a:t>40</a:t>
            </a:fld>
            <a:fld id="{E8CA60D8-6774-48D2-A4B7-CD04AEAB381B}" type="slidenum">
              <a:rPr lang="es-ES" altLang="es-ES">
                <a:solidFill>
                  <a:srgbClr val="FFFFFF"/>
                </a:solidFill>
              </a:rPr>
              <a:pPr/>
              <a:t>40</a:t>
            </a:fld>
            <a:endParaRPr lang="es-ES" altLang="es-ES">
              <a:solidFill>
                <a:srgbClr val="FFFFFF"/>
              </a:solidFill>
            </a:endParaRPr>
          </a:p>
        </p:txBody>
      </p:sp>
    </p:spTree>
  </p:cSld>
  <p:clrMapOvr>
    <a:masterClrMapping/>
  </p:clrMapOvr>
  <p:transition spd="slow" advTm="33540"/>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0" y="248602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a:defRPr>
                <a:solidFill>
                  <a:schemeClr val="tx1"/>
                </a:solidFill>
                <a:latin typeface="Calibri" panose="020F0502020204030204" pitchFamily="34" charset="0"/>
                <a:cs typeface="Arial" panose="020B0604020202020204" pitchFamily="34" charset="0"/>
              </a:defRPr>
            </a:lvl1pPr>
            <a:lvl2pPr marL="742950" indent="-285750" defTabSz="762000">
              <a:defRPr>
                <a:solidFill>
                  <a:schemeClr val="tx1"/>
                </a:solidFill>
                <a:latin typeface="Calibri" panose="020F0502020204030204" pitchFamily="34" charset="0"/>
                <a:cs typeface="Arial" panose="020B0604020202020204" pitchFamily="34" charset="0"/>
              </a:defRPr>
            </a:lvl2pPr>
            <a:lvl3pPr marL="1143000" indent="-228600" defTabSz="762000">
              <a:defRPr>
                <a:solidFill>
                  <a:schemeClr val="tx1"/>
                </a:solidFill>
                <a:latin typeface="Calibri" panose="020F0502020204030204" pitchFamily="34" charset="0"/>
                <a:cs typeface="Arial" panose="020B0604020202020204" pitchFamily="34" charset="0"/>
              </a:defRPr>
            </a:lvl3pPr>
            <a:lvl4pPr marL="1600200" indent="-228600" defTabSz="762000">
              <a:defRPr>
                <a:solidFill>
                  <a:schemeClr val="tx1"/>
                </a:solidFill>
                <a:latin typeface="Calibri" panose="020F0502020204030204" pitchFamily="34" charset="0"/>
                <a:cs typeface="Arial" panose="020B0604020202020204" pitchFamily="34" charset="0"/>
              </a:defRPr>
            </a:lvl4pPr>
            <a:lvl5pPr marL="2057400" indent="-228600" defTabSz="762000">
              <a:defRPr>
                <a:solidFill>
                  <a:schemeClr val="tx1"/>
                </a:solidFill>
                <a:latin typeface="Calibri" panose="020F050202020403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a:solidFill>
                <a:srgbClr val="000000"/>
              </a:solidFill>
              <a:ea typeface="ＭＳ Ｐゴシック" panose="020B0600070205080204" pitchFamily="34" charset="-128"/>
            </a:endParaRPr>
          </a:p>
        </p:txBody>
      </p:sp>
      <p:sp>
        <p:nvSpPr>
          <p:cNvPr id="61443" name="Rectangle 7"/>
          <p:cNvSpPr>
            <a:spLocks noChangeArrowheads="1"/>
          </p:cNvSpPr>
          <p:nvPr/>
        </p:nvSpPr>
        <p:spPr bwMode="auto">
          <a:xfrm flipH="1">
            <a:off x="9901238" y="981075"/>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defRPr>
                <a:solidFill>
                  <a:schemeClr val="tx1"/>
                </a:solidFill>
                <a:latin typeface="Calibri" panose="020F0502020204030204" pitchFamily="34" charset="0"/>
                <a:cs typeface="Arial" panose="020B0604020202020204" pitchFamily="34" charset="0"/>
              </a:defRPr>
            </a:lvl1pPr>
            <a:lvl2pPr marL="742950" indent="-285750" defTabSz="762000">
              <a:defRPr>
                <a:solidFill>
                  <a:schemeClr val="tx1"/>
                </a:solidFill>
                <a:latin typeface="Calibri" panose="020F0502020204030204" pitchFamily="34" charset="0"/>
                <a:cs typeface="Arial" panose="020B0604020202020204" pitchFamily="34" charset="0"/>
              </a:defRPr>
            </a:lvl2pPr>
            <a:lvl3pPr marL="1143000" indent="-228600" defTabSz="762000">
              <a:defRPr>
                <a:solidFill>
                  <a:schemeClr val="tx1"/>
                </a:solidFill>
                <a:latin typeface="Calibri" panose="020F0502020204030204" pitchFamily="34" charset="0"/>
                <a:cs typeface="Arial" panose="020B0604020202020204" pitchFamily="34" charset="0"/>
              </a:defRPr>
            </a:lvl3pPr>
            <a:lvl4pPr marL="1600200" indent="-228600" defTabSz="762000">
              <a:defRPr>
                <a:solidFill>
                  <a:schemeClr val="tx1"/>
                </a:solidFill>
                <a:latin typeface="Calibri" panose="020F0502020204030204" pitchFamily="34" charset="0"/>
                <a:cs typeface="Arial" panose="020B0604020202020204" pitchFamily="34" charset="0"/>
              </a:defRPr>
            </a:lvl4pPr>
            <a:lvl5pPr marL="2057400" indent="-228600" defTabSz="762000">
              <a:defRPr>
                <a:solidFill>
                  <a:schemeClr val="tx1"/>
                </a:solidFill>
                <a:latin typeface="Calibri" panose="020F0502020204030204" pitchFamily="34" charset="0"/>
                <a:cs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sz="1400" b="1">
              <a:solidFill>
                <a:srgbClr val="FFFFFF"/>
              </a:solidFill>
              <a:ea typeface="ＭＳ Ｐゴシック" panose="020B0600070205080204" pitchFamily="34" charset="-128"/>
            </a:endParaRPr>
          </a:p>
        </p:txBody>
      </p:sp>
      <p:sp>
        <p:nvSpPr>
          <p:cNvPr id="47110" name="Rectangle 117"/>
          <p:cNvSpPr>
            <a:spLocks noChangeArrowheads="1"/>
          </p:cNvSpPr>
          <p:nvPr/>
        </p:nvSpPr>
        <p:spPr bwMode="auto">
          <a:xfrm>
            <a:off x="1258888" y="260350"/>
            <a:ext cx="6265862" cy="533400"/>
          </a:xfrm>
          <a:prstGeom prst="rect">
            <a:avLst/>
          </a:prstGeom>
          <a:noFill/>
          <a:ln>
            <a:noFill/>
          </a:ln>
        </p:spPr>
        <p:txBody>
          <a:bodyPr lIns="90488" tIns="44450" rIns="90488" bIns="44450"/>
          <a:lstStyle/>
          <a:p>
            <a:pPr marL="342900" indent="-342900" algn="ctr" defTabSz="762000">
              <a:lnSpc>
                <a:spcPct val="80000"/>
              </a:lnSpc>
              <a:spcBef>
                <a:spcPct val="20000"/>
              </a:spcBef>
              <a:buClr>
                <a:srgbClr val="F78373"/>
              </a:buClr>
              <a:buSzPct val="100000"/>
              <a:defRPr/>
            </a:pPr>
            <a:r>
              <a:rPr lang="es-ES" sz="3600" b="1" dirty="0">
                <a:solidFill>
                  <a:srgbClr val="006699"/>
                </a:solidFill>
                <a:latin typeface="+mj-lt"/>
                <a:ea typeface="ＭＳ Ｐゴシック" charset="0"/>
                <a:cs typeface="Arial" charset="0"/>
              </a:rPr>
              <a:t>ANGIOMIOLIPOMAS RENALES</a:t>
            </a:r>
          </a:p>
        </p:txBody>
      </p:sp>
      <p:sp>
        <p:nvSpPr>
          <p:cNvPr id="61445" name="Rectangle 10"/>
          <p:cNvSpPr>
            <a:spLocks noChangeArrowheads="1"/>
          </p:cNvSpPr>
          <p:nvPr/>
        </p:nvSpPr>
        <p:spPr bwMode="auto">
          <a:xfrm flipH="1">
            <a:off x="-2197100" y="2276475"/>
            <a:ext cx="7921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90000"/>
              </a:lnSpc>
              <a:spcBef>
                <a:spcPct val="20000"/>
              </a:spcBef>
              <a:buSzPct val="100000"/>
            </a:pPr>
            <a:endParaRPr lang="es-ES" altLang="es-ES">
              <a:solidFill>
                <a:srgbClr val="000000"/>
              </a:solidFill>
              <a:ea typeface="ＭＳ Ｐゴシック" panose="020B0600070205080204" pitchFamily="34" charset="-128"/>
            </a:endParaRPr>
          </a:p>
        </p:txBody>
      </p:sp>
      <p:sp>
        <p:nvSpPr>
          <p:cNvPr id="61446" name="Rectangle 12"/>
          <p:cNvSpPr>
            <a:spLocks noChangeArrowheads="1"/>
          </p:cNvSpPr>
          <p:nvPr/>
        </p:nvSpPr>
        <p:spPr bwMode="auto">
          <a:xfrm flipH="1">
            <a:off x="-2484438" y="2924175"/>
            <a:ext cx="5762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90000"/>
              </a:lnSpc>
              <a:spcBef>
                <a:spcPct val="20000"/>
              </a:spcBef>
              <a:buSzPct val="100000"/>
            </a:pPr>
            <a:endParaRPr lang="es-ES" altLang="es-ES" sz="2800" b="1">
              <a:solidFill>
                <a:srgbClr val="000000"/>
              </a:solidFill>
              <a:ea typeface="ＭＳ Ｐゴシック" panose="020B0600070205080204" pitchFamily="34" charset="-128"/>
            </a:endParaRPr>
          </a:p>
        </p:txBody>
      </p:sp>
      <p:sp>
        <p:nvSpPr>
          <p:cNvPr id="61447" name="Rectangle 13"/>
          <p:cNvSpPr>
            <a:spLocks noChangeArrowheads="1"/>
          </p:cNvSpPr>
          <p:nvPr/>
        </p:nvSpPr>
        <p:spPr bwMode="auto">
          <a:xfrm>
            <a:off x="-1476375" y="5013325"/>
            <a:ext cx="12239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90000"/>
              </a:lnSpc>
              <a:spcBef>
                <a:spcPct val="20000"/>
              </a:spcBef>
              <a:buSzPct val="100000"/>
            </a:pPr>
            <a:endParaRPr lang="es-ES" altLang="es-ES" sz="2800" b="1">
              <a:solidFill>
                <a:srgbClr val="000000"/>
              </a:solidFill>
              <a:ea typeface="ＭＳ Ｐゴシック" panose="020B0600070205080204" pitchFamily="34" charset="-128"/>
            </a:endParaRPr>
          </a:p>
        </p:txBody>
      </p:sp>
      <p:sp>
        <p:nvSpPr>
          <p:cNvPr id="81929" name="Rectangle 19"/>
          <p:cNvSpPr>
            <a:spLocks noChangeArrowheads="1"/>
          </p:cNvSpPr>
          <p:nvPr/>
        </p:nvSpPr>
        <p:spPr bwMode="auto">
          <a:xfrm>
            <a:off x="539750" y="1633538"/>
            <a:ext cx="4103688" cy="3478212"/>
          </a:xfrm>
          <a:prstGeom prst="rect">
            <a:avLst/>
          </a:prstGeom>
          <a:noFill/>
          <a:ln>
            <a:noFill/>
          </a:ln>
          <a:extLst>
            <a:ext uri="{909E8E84-426E-40dd-AFC4-6F175D3DCCD1}"/>
            <a:ext uri="{91240B29-F687-4f45-9708-019B960494DF}"/>
          </a:extLst>
        </p:spPr>
        <p:txBody>
          <a:bodyPr>
            <a:spAutoFit/>
          </a:bodyPr>
          <a:lstStyle/>
          <a:p>
            <a:pPr marL="177800" indent="-177800">
              <a:buFontTx/>
              <a:buChar char="•"/>
              <a:defRPr/>
            </a:pPr>
            <a:r>
              <a:rPr lang="es-ES" sz="2000" dirty="0">
                <a:solidFill>
                  <a:srgbClr val="000000"/>
                </a:solidFill>
                <a:latin typeface="+mj-lt"/>
                <a:ea typeface="ＭＳ Ｐゴシック" charset="0"/>
                <a:cs typeface="Arial" charset="0"/>
              </a:rPr>
              <a:t>Tumores benignos formados por vasos  anómalos, tejido muscular liso y </a:t>
            </a:r>
            <a:r>
              <a:rPr lang="es-ES" sz="2000" dirty="0" err="1">
                <a:solidFill>
                  <a:srgbClr val="000000"/>
                </a:solidFill>
                <a:latin typeface="+mj-lt"/>
                <a:ea typeface="ＭＳ Ｐゴシック" charset="0"/>
                <a:cs typeface="Arial" charset="0"/>
              </a:rPr>
              <a:t>adipocitos</a:t>
            </a:r>
            <a:endParaRPr lang="es-ES" sz="2000" dirty="0">
              <a:solidFill>
                <a:srgbClr val="000000"/>
              </a:solidFill>
              <a:latin typeface="+mj-lt"/>
              <a:ea typeface="ＭＳ Ｐゴシック" charset="0"/>
              <a:cs typeface="Arial" charset="0"/>
            </a:endParaRPr>
          </a:p>
          <a:p>
            <a:pPr>
              <a:defRPr/>
            </a:pPr>
            <a:endParaRPr lang="es-ES" sz="2000" dirty="0">
              <a:solidFill>
                <a:srgbClr val="000000"/>
              </a:solidFill>
              <a:latin typeface="+mj-lt"/>
              <a:ea typeface="ＭＳ Ｐゴシック" charset="0"/>
              <a:cs typeface="Arial" charset="0"/>
            </a:endParaRPr>
          </a:p>
          <a:p>
            <a:pPr>
              <a:buFontTx/>
              <a:buChar char="•"/>
              <a:defRPr/>
            </a:pPr>
            <a:r>
              <a:rPr lang="es-ES" sz="2000" dirty="0">
                <a:solidFill>
                  <a:srgbClr val="000000"/>
                </a:solidFill>
                <a:latin typeface="+mj-lt"/>
                <a:ea typeface="ＭＳ Ｐゴシック" charset="0"/>
                <a:cs typeface="Arial" charset="0"/>
              </a:rPr>
              <a:t> Incidencia 55-75%</a:t>
            </a:r>
          </a:p>
          <a:p>
            <a:pPr>
              <a:defRPr/>
            </a:pPr>
            <a:endParaRPr lang="es-ES" sz="2000" dirty="0">
              <a:solidFill>
                <a:srgbClr val="000000"/>
              </a:solidFill>
              <a:latin typeface="+mj-lt"/>
              <a:ea typeface="ＭＳ Ｐゴシック" charset="0"/>
              <a:cs typeface="Arial" charset="0"/>
            </a:endParaRPr>
          </a:p>
          <a:p>
            <a:pPr>
              <a:buFontTx/>
              <a:buChar char="•"/>
              <a:defRPr/>
            </a:pPr>
            <a:r>
              <a:rPr lang="es-ES" sz="2000" dirty="0">
                <a:solidFill>
                  <a:srgbClr val="000000"/>
                </a:solidFill>
                <a:latin typeface="+mj-lt"/>
                <a:ea typeface="ＭＳ Ｐゴシック" charset="0"/>
                <a:cs typeface="Arial" charset="0"/>
              </a:rPr>
              <a:t> Bilaterales y múltiples</a:t>
            </a:r>
          </a:p>
          <a:p>
            <a:pPr>
              <a:defRPr/>
            </a:pPr>
            <a:endParaRPr lang="es-ES" sz="2000" dirty="0">
              <a:solidFill>
                <a:srgbClr val="000000"/>
              </a:solidFill>
              <a:latin typeface="+mj-lt"/>
              <a:ea typeface="ＭＳ Ｐゴシック" charset="0"/>
              <a:cs typeface="Arial" charset="0"/>
            </a:endParaRPr>
          </a:p>
          <a:p>
            <a:pPr>
              <a:buFontTx/>
              <a:buChar char="•"/>
              <a:defRPr/>
            </a:pPr>
            <a:r>
              <a:rPr lang="es-ES" sz="2000" dirty="0">
                <a:solidFill>
                  <a:srgbClr val="000000"/>
                </a:solidFill>
                <a:latin typeface="+mj-lt"/>
                <a:ea typeface="ＭＳ Ｐゴシック" charset="0"/>
                <a:cs typeface="Arial" charset="0"/>
              </a:rPr>
              <a:t> Proclives al sangrado</a:t>
            </a:r>
          </a:p>
          <a:p>
            <a:pPr>
              <a:defRPr/>
            </a:pPr>
            <a:endParaRPr lang="es-ES" sz="2000" dirty="0">
              <a:solidFill>
                <a:srgbClr val="000000"/>
              </a:solidFill>
              <a:latin typeface="+mj-lt"/>
              <a:ea typeface="ＭＳ Ｐゴシック" charset="0"/>
              <a:cs typeface="Arial" charset="0"/>
            </a:endParaRPr>
          </a:p>
          <a:p>
            <a:pPr>
              <a:buFontTx/>
              <a:buChar char="•"/>
              <a:defRPr/>
            </a:pPr>
            <a:r>
              <a:rPr lang="es-ES" sz="2000" dirty="0">
                <a:solidFill>
                  <a:srgbClr val="000000"/>
                </a:solidFill>
                <a:latin typeface="+mj-lt"/>
                <a:ea typeface="ＭＳ Ｐゴシック" charset="0"/>
                <a:cs typeface="Arial" charset="0"/>
              </a:rPr>
              <a:t> Elevada morbilidad</a:t>
            </a:r>
            <a:endParaRPr lang="es-ES" sz="2000" dirty="0">
              <a:solidFill>
                <a:srgbClr val="000000"/>
              </a:solidFill>
              <a:latin typeface="Comic Sans MS" charset="0"/>
              <a:ea typeface="ＭＳ Ｐゴシック" charset="0"/>
              <a:cs typeface="Arial" charset="0"/>
            </a:endParaRPr>
          </a:p>
        </p:txBody>
      </p:sp>
      <p:pic>
        <p:nvPicPr>
          <p:cNvPr id="61449"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438" y="1660525"/>
            <a:ext cx="3722687"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4697413" y="5159375"/>
            <a:ext cx="3783012" cy="646113"/>
          </a:xfrm>
          <a:prstGeom prst="rect">
            <a:avLst/>
          </a:prstGeom>
          <a:noFill/>
        </p:spPr>
        <p:txBody>
          <a:bodyPr>
            <a:spAutoFit/>
          </a:bodyPr>
          <a:lstStyle/>
          <a:p>
            <a:pPr>
              <a:defRPr/>
            </a:pPr>
            <a:r>
              <a:rPr lang="es-ES" b="1" dirty="0">
                <a:solidFill>
                  <a:srgbClr val="BBE0E3">
                    <a:lumMod val="50000"/>
                  </a:srgbClr>
                </a:solidFill>
                <a:latin typeface="+mj-lt"/>
                <a:ea typeface="ＭＳ Ｐゴシック" charset="0"/>
                <a:cs typeface="Arial" charset="0"/>
              </a:rPr>
              <a:t>Quistes</a:t>
            </a:r>
            <a:r>
              <a:rPr lang="es-ES" dirty="0">
                <a:solidFill>
                  <a:srgbClr val="000000"/>
                </a:solidFill>
                <a:latin typeface="+mj-lt"/>
                <a:ea typeface="ＭＳ Ｐゴシック" charset="0"/>
                <a:cs typeface="Arial" charset="0"/>
              </a:rPr>
              <a:t>: menos frecuentes </a:t>
            </a:r>
          </a:p>
          <a:p>
            <a:pPr>
              <a:defRPr/>
            </a:pPr>
            <a:r>
              <a:rPr lang="es-ES" dirty="0">
                <a:solidFill>
                  <a:srgbClr val="000000"/>
                </a:solidFill>
                <a:latin typeface="+mj-lt"/>
                <a:ea typeface="ＭＳ Ｐゴシック" charset="0"/>
                <a:cs typeface="Arial" charset="0"/>
              </a:rPr>
              <a:t>No dan problemas, excepto: </a:t>
            </a:r>
          </a:p>
        </p:txBody>
      </p:sp>
      <p:cxnSp>
        <p:nvCxnSpPr>
          <p:cNvPr id="14" name="13 Conector recto de flecha"/>
          <p:cNvCxnSpPr/>
          <p:nvPr/>
        </p:nvCxnSpPr>
        <p:spPr>
          <a:xfrm>
            <a:off x="7524750" y="5641975"/>
            <a:ext cx="863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452" name="15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676E8D1-995B-4580-94AC-C75C73ABF7B8}" type="slidenum">
              <a:rPr lang="es-ES" altLang="es-ES">
                <a:solidFill>
                  <a:srgbClr val="FFFFFF"/>
                </a:solidFill>
              </a:rPr>
              <a:pPr/>
              <a:t>41</a:t>
            </a:fld>
            <a:endParaRPr lang="es-ES" altLang="es-ES">
              <a:solidFill>
                <a:srgbClr val="FFFFFF"/>
              </a:solidFill>
            </a:endParaRPr>
          </a:p>
        </p:txBody>
      </p:sp>
    </p:spTree>
  </p:cSld>
  <p:clrMapOvr>
    <a:masterClrMapping/>
  </p:clrMapOvr>
  <p:transition spd="slow" advTm="40397"/>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Título"/>
          <p:cNvSpPr>
            <a:spLocks noGrp="1"/>
          </p:cNvSpPr>
          <p:nvPr>
            <p:ph type="title"/>
          </p:nvPr>
        </p:nvSpPr>
        <p:spPr>
          <a:xfrm>
            <a:off x="323850" y="0"/>
            <a:ext cx="8229600" cy="1143000"/>
          </a:xfrm>
        </p:spPr>
        <p:txBody>
          <a:bodyPr/>
          <a:lstStyle/>
          <a:p>
            <a:r>
              <a:rPr lang="es-ES" altLang="es-ES" sz="3200" b="1">
                <a:solidFill>
                  <a:srgbClr val="006699"/>
                </a:solidFill>
              </a:rPr>
              <a:t>SD DE GENES CONTIGUOS: PQRAD+CET</a:t>
            </a:r>
          </a:p>
        </p:txBody>
      </p:sp>
      <p:sp>
        <p:nvSpPr>
          <p:cNvPr id="4" name="3 Rectángulo"/>
          <p:cNvSpPr/>
          <p:nvPr/>
        </p:nvSpPr>
        <p:spPr>
          <a:xfrm>
            <a:off x="1476375" y="4365625"/>
            <a:ext cx="5688013"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FFFF"/>
              </a:solidFill>
            </a:endParaRPr>
          </a:p>
        </p:txBody>
      </p:sp>
      <p:sp>
        <p:nvSpPr>
          <p:cNvPr id="5" name="4 Rectángulo"/>
          <p:cNvSpPr/>
          <p:nvPr/>
        </p:nvSpPr>
        <p:spPr>
          <a:xfrm>
            <a:off x="2411413" y="4365625"/>
            <a:ext cx="1908175" cy="2159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FFFF"/>
              </a:solidFill>
            </a:endParaRPr>
          </a:p>
        </p:txBody>
      </p:sp>
      <p:sp>
        <p:nvSpPr>
          <p:cNvPr id="6" name="5 Rectángulo"/>
          <p:cNvSpPr/>
          <p:nvPr/>
        </p:nvSpPr>
        <p:spPr>
          <a:xfrm>
            <a:off x="4427538" y="4365625"/>
            <a:ext cx="1584325" cy="2159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a-ES">
              <a:solidFill>
                <a:srgbClr val="FFFFFF"/>
              </a:solidFill>
            </a:endParaRPr>
          </a:p>
        </p:txBody>
      </p:sp>
      <p:grpSp>
        <p:nvGrpSpPr>
          <p:cNvPr id="2" name="Agrupar 6"/>
          <p:cNvGrpSpPr>
            <a:grpSpLocks/>
          </p:cNvGrpSpPr>
          <p:nvPr/>
        </p:nvGrpSpPr>
        <p:grpSpPr bwMode="auto">
          <a:xfrm>
            <a:off x="2843213" y="3621088"/>
            <a:ext cx="3168650" cy="1824037"/>
            <a:chOff x="2916238" y="4005263"/>
            <a:chExt cx="2808287" cy="1584325"/>
          </a:xfrm>
        </p:grpSpPr>
        <p:sp>
          <p:nvSpPr>
            <p:cNvPr id="62478" name="Oval 7"/>
            <p:cNvSpPr>
              <a:spLocks noChangeArrowheads="1"/>
            </p:cNvSpPr>
            <p:nvPr/>
          </p:nvSpPr>
          <p:spPr bwMode="auto">
            <a:xfrm>
              <a:off x="2916238" y="4005263"/>
              <a:ext cx="2808287" cy="100806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a:solidFill>
                  <a:srgbClr val="000000"/>
                </a:solidFill>
                <a:ea typeface="ＭＳ Ｐゴシック" panose="020B0600070205080204" pitchFamily="34" charset="-128"/>
              </a:endParaRPr>
            </a:p>
          </p:txBody>
        </p:sp>
        <p:cxnSp>
          <p:nvCxnSpPr>
            <p:cNvPr id="62479" name="AutoShape 8"/>
            <p:cNvCxnSpPr>
              <a:cxnSpLocks noChangeShapeType="1"/>
              <a:stCxn id="62478" idx="4"/>
            </p:cNvCxnSpPr>
            <p:nvPr/>
          </p:nvCxnSpPr>
          <p:spPr bwMode="auto">
            <a:xfrm rot="16200000" flipH="1">
              <a:off x="4626768" y="4707732"/>
              <a:ext cx="576263" cy="1187450"/>
            </a:xfrm>
            <a:prstGeom prst="curvedConnector2">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83974" name="Text Box 9"/>
          <p:cNvSpPr txBox="1">
            <a:spLocks noChangeArrowheads="1"/>
          </p:cNvSpPr>
          <p:nvPr/>
        </p:nvSpPr>
        <p:spPr bwMode="auto">
          <a:xfrm>
            <a:off x="1682750" y="2084388"/>
            <a:ext cx="5843588" cy="831850"/>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s-ES" dirty="0">
                <a:solidFill>
                  <a:srgbClr val="000000"/>
                </a:solidFill>
                <a:latin typeface="+mj-lt"/>
              </a:rPr>
              <a:t>PQRAD severa y CET</a:t>
            </a:r>
          </a:p>
          <a:p>
            <a:pPr algn="ctr" eaLnBrk="1" hangingPunct="1">
              <a:defRPr/>
            </a:pPr>
            <a:r>
              <a:rPr lang="es-ES" dirty="0">
                <a:solidFill>
                  <a:srgbClr val="000000"/>
                </a:solidFill>
                <a:latin typeface="+mj-lt"/>
              </a:rPr>
              <a:t>ERCT en la segunda/tercera década de la vida</a:t>
            </a:r>
          </a:p>
        </p:txBody>
      </p:sp>
      <p:sp>
        <p:nvSpPr>
          <p:cNvPr id="62472" name="8 CuadroTexto"/>
          <p:cNvSpPr txBox="1">
            <a:spLocks noChangeArrowheads="1"/>
          </p:cNvSpPr>
          <p:nvPr/>
        </p:nvSpPr>
        <p:spPr bwMode="auto">
          <a:xfrm>
            <a:off x="7380288" y="4197350"/>
            <a:ext cx="74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a:solidFill>
                  <a:srgbClr val="000000"/>
                </a:solidFill>
                <a:latin typeface="Arial" panose="020B0604020202020204" pitchFamily="34" charset="0"/>
                <a:ea typeface="ＭＳ Ｐゴシック" panose="020B0600070205080204" pitchFamily="34" charset="-128"/>
              </a:rPr>
              <a:t>Cr 16</a:t>
            </a:r>
          </a:p>
        </p:txBody>
      </p:sp>
      <p:sp>
        <p:nvSpPr>
          <p:cNvPr id="62473" name="CuadroTexto 2"/>
          <p:cNvSpPr txBox="1">
            <a:spLocks noChangeArrowheads="1"/>
          </p:cNvSpPr>
          <p:nvPr/>
        </p:nvSpPr>
        <p:spPr bwMode="auto">
          <a:xfrm>
            <a:off x="2916238" y="3933825"/>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i="1">
                <a:solidFill>
                  <a:srgbClr val="000000"/>
                </a:solidFill>
                <a:latin typeface="Arial" panose="020B0604020202020204" pitchFamily="34" charset="0"/>
                <a:ea typeface="ＭＳ Ｐゴシック" panose="020B0600070205080204" pitchFamily="34" charset="-128"/>
              </a:rPr>
              <a:t>TSC2</a:t>
            </a:r>
          </a:p>
        </p:txBody>
      </p:sp>
      <p:sp>
        <p:nvSpPr>
          <p:cNvPr id="62474" name="CuadroTexto 10"/>
          <p:cNvSpPr txBox="1">
            <a:spLocks noChangeArrowheads="1"/>
          </p:cNvSpPr>
          <p:nvPr/>
        </p:nvSpPr>
        <p:spPr bwMode="auto">
          <a:xfrm>
            <a:off x="5219700" y="3924300"/>
            <a:ext cx="78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i="1">
                <a:solidFill>
                  <a:srgbClr val="000000"/>
                </a:solidFill>
                <a:latin typeface="Arial" panose="020B0604020202020204" pitchFamily="34" charset="0"/>
                <a:ea typeface="ＭＳ Ｐゴシック" panose="020B0600070205080204" pitchFamily="34" charset="-128"/>
              </a:rPr>
              <a:t>PKD1</a:t>
            </a:r>
          </a:p>
        </p:txBody>
      </p:sp>
      <p:sp>
        <p:nvSpPr>
          <p:cNvPr id="3" name="CuadroTexto 2"/>
          <p:cNvSpPr txBox="1"/>
          <p:nvPr/>
        </p:nvSpPr>
        <p:spPr>
          <a:xfrm>
            <a:off x="4572000" y="4941888"/>
            <a:ext cx="984250" cy="368300"/>
          </a:xfrm>
          <a:prstGeom prst="rect">
            <a:avLst/>
          </a:prstGeom>
          <a:noFill/>
        </p:spPr>
        <p:txBody>
          <a:bodyPr wrap="none">
            <a:spAutoFit/>
          </a:bodyPr>
          <a:lstStyle/>
          <a:p>
            <a:pPr>
              <a:defRPr/>
            </a:pPr>
            <a:r>
              <a:rPr lang="ca-ES" dirty="0" err="1">
                <a:solidFill>
                  <a:schemeClr val="bg1"/>
                </a:solidFill>
                <a:latin typeface="+mj-lt"/>
                <a:cs typeface="Arial" charset="0"/>
              </a:rPr>
              <a:t>deleción</a:t>
            </a:r>
            <a:endParaRPr lang="ca-ES" dirty="0">
              <a:solidFill>
                <a:schemeClr val="bg1"/>
              </a:solidFill>
              <a:latin typeface="+mj-lt"/>
              <a:cs typeface="Arial" charset="0"/>
            </a:endParaRPr>
          </a:p>
        </p:txBody>
      </p:sp>
      <p:sp>
        <p:nvSpPr>
          <p:cNvPr id="62476" name="14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1A40853-F8A1-42FD-99B1-C08F276F248A}" type="slidenum">
              <a:rPr lang="es-ES" altLang="es-ES">
                <a:solidFill>
                  <a:srgbClr val="FFFFFF"/>
                </a:solidFill>
              </a:rPr>
              <a:pPr/>
              <a:t>42</a:t>
            </a:fld>
            <a:fld id="{1C90C8DB-0C27-40DD-822E-9D3C0945C839}" type="slidenum">
              <a:rPr lang="es-ES" altLang="es-ES">
                <a:solidFill>
                  <a:srgbClr val="FFFFFF"/>
                </a:solidFill>
              </a:rPr>
              <a:pPr/>
              <a:t>42</a:t>
            </a:fld>
            <a:fld id="{71144413-E261-45D0-89C5-D35E0365E55E}" type="slidenum">
              <a:rPr lang="es-ES" altLang="es-ES">
                <a:solidFill>
                  <a:srgbClr val="FFFFFF"/>
                </a:solidFill>
              </a:rPr>
              <a:pPr/>
              <a:t>42</a:t>
            </a:fld>
            <a:endParaRPr lang="es-ES" altLang="es-ES">
              <a:solidFill>
                <a:srgbClr val="FFFFFF"/>
              </a:solidFill>
            </a:endParaRPr>
          </a:p>
        </p:txBody>
      </p:sp>
      <p:sp>
        <p:nvSpPr>
          <p:cNvPr id="62477" name="15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ustDataLst>
      <p:tags r:id="rId1"/>
    </p:custDataLst>
  </p:cSld>
  <p:clrMapOvr>
    <a:masterClrMapping/>
  </p:clrMapOvr>
  <p:transition spd="slow" advTm="367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Título"/>
          <p:cNvSpPr>
            <a:spLocks noGrp="1"/>
          </p:cNvSpPr>
          <p:nvPr>
            <p:ph type="title"/>
          </p:nvPr>
        </p:nvSpPr>
        <p:spPr>
          <a:xfrm>
            <a:off x="395288" y="-123825"/>
            <a:ext cx="8229600" cy="887413"/>
          </a:xfrm>
        </p:spPr>
        <p:txBody>
          <a:bodyPr/>
          <a:lstStyle/>
          <a:p>
            <a:r>
              <a:rPr lang="es-ES" altLang="es-ES" sz="2800" b="1">
                <a:solidFill>
                  <a:srgbClr val="006699"/>
                </a:solidFill>
              </a:rPr>
              <a:t>TRATAMIENTO</a:t>
            </a:r>
          </a:p>
        </p:txBody>
      </p:sp>
      <p:sp>
        <p:nvSpPr>
          <p:cNvPr id="84994" name="2 Marcador de contenido"/>
          <p:cNvSpPr>
            <a:spLocks noGrp="1"/>
          </p:cNvSpPr>
          <p:nvPr>
            <p:ph idx="1"/>
          </p:nvPr>
        </p:nvSpPr>
        <p:spPr>
          <a:xfrm>
            <a:off x="806450" y="1892300"/>
            <a:ext cx="8229600" cy="2689225"/>
          </a:xfrm>
        </p:spPr>
        <p:txBody>
          <a:bodyPr/>
          <a:lstStyle/>
          <a:p>
            <a:pPr>
              <a:buFontTx/>
              <a:buNone/>
              <a:defRPr/>
            </a:pPr>
            <a:r>
              <a:rPr lang="es-ES" sz="2000" dirty="0">
                <a:solidFill>
                  <a:schemeClr val="bg1"/>
                </a:solidFill>
                <a:latin typeface="+mj-lt"/>
              </a:rPr>
              <a:t>Inhibidores de </a:t>
            </a:r>
            <a:r>
              <a:rPr lang="es-ES" sz="2000" dirty="0" err="1">
                <a:solidFill>
                  <a:schemeClr val="bg1"/>
                </a:solidFill>
                <a:latin typeface="+mj-lt"/>
              </a:rPr>
              <a:t>mTOR</a:t>
            </a:r>
            <a:r>
              <a:rPr lang="es-ES" sz="2000" dirty="0">
                <a:solidFill>
                  <a:schemeClr val="bg1"/>
                </a:solidFill>
                <a:latin typeface="+mj-lt"/>
              </a:rPr>
              <a:t>. EVEROLIMUS (VOTUBIA®)</a:t>
            </a:r>
          </a:p>
          <a:p>
            <a:pPr>
              <a:spcBef>
                <a:spcPts val="0"/>
              </a:spcBef>
              <a:buFontTx/>
              <a:buNone/>
              <a:defRPr/>
            </a:pPr>
            <a:endParaRPr lang="es-ES" sz="2000" dirty="0">
              <a:solidFill>
                <a:schemeClr val="bg1"/>
              </a:solidFill>
              <a:latin typeface="+mj-lt"/>
            </a:endParaRPr>
          </a:p>
          <a:p>
            <a:pPr>
              <a:buFont typeface="Arial" charset="0"/>
              <a:buChar char="•"/>
              <a:defRPr/>
            </a:pPr>
            <a:r>
              <a:rPr lang="es-ES" sz="2000" dirty="0">
                <a:solidFill>
                  <a:schemeClr val="bg1"/>
                </a:solidFill>
                <a:latin typeface="+mj-lt"/>
              </a:rPr>
              <a:t>Reduce </a:t>
            </a:r>
            <a:r>
              <a:rPr lang="es-ES" sz="2000" dirty="0" err="1">
                <a:solidFill>
                  <a:schemeClr val="bg1"/>
                </a:solidFill>
                <a:latin typeface="+mj-lt"/>
              </a:rPr>
              <a:t>astrocitomas</a:t>
            </a:r>
            <a:r>
              <a:rPr lang="es-ES" sz="2000" dirty="0">
                <a:solidFill>
                  <a:schemeClr val="bg1"/>
                </a:solidFill>
                <a:latin typeface="+mj-lt"/>
              </a:rPr>
              <a:t> cerebrales, </a:t>
            </a:r>
            <a:r>
              <a:rPr lang="es-ES" sz="2000" dirty="0" err="1">
                <a:solidFill>
                  <a:schemeClr val="bg1"/>
                </a:solidFill>
                <a:latin typeface="+mj-lt"/>
              </a:rPr>
              <a:t>angiomiolipomas</a:t>
            </a:r>
            <a:r>
              <a:rPr lang="es-ES" sz="2000" dirty="0">
                <a:solidFill>
                  <a:schemeClr val="bg1"/>
                </a:solidFill>
                <a:latin typeface="+mj-lt"/>
              </a:rPr>
              <a:t> renales y epilepsia (aprobado para estas indicaciones)</a:t>
            </a:r>
          </a:p>
          <a:p>
            <a:pPr>
              <a:buFont typeface="Arial" charset="0"/>
              <a:buNone/>
              <a:defRPr/>
            </a:pPr>
            <a:endParaRPr lang="es-ES" sz="2000" dirty="0">
              <a:solidFill>
                <a:schemeClr val="bg1"/>
              </a:solidFill>
              <a:latin typeface="+mj-lt"/>
            </a:endParaRPr>
          </a:p>
          <a:p>
            <a:pPr>
              <a:buFont typeface="Arial" charset="0"/>
              <a:buChar char="•"/>
              <a:defRPr/>
            </a:pPr>
            <a:r>
              <a:rPr lang="es-ES" sz="2000" dirty="0">
                <a:solidFill>
                  <a:schemeClr val="bg1"/>
                </a:solidFill>
                <a:latin typeface="+mj-lt"/>
              </a:rPr>
              <a:t>También efecto sobre LAM, lesiones cutáneas…</a:t>
            </a:r>
          </a:p>
        </p:txBody>
      </p:sp>
      <p:sp>
        <p:nvSpPr>
          <p:cNvPr id="63492" name="4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1FCCEE2-119B-443B-8E92-45354891BD33}" type="slidenum">
              <a:rPr lang="es-ES" altLang="es-ES">
                <a:solidFill>
                  <a:srgbClr val="FFFFFF"/>
                </a:solidFill>
              </a:rPr>
              <a:pPr/>
              <a:t>43</a:t>
            </a:fld>
            <a:fld id="{F61EEFDF-1F15-41DE-B36A-11C123444523}" type="slidenum">
              <a:rPr lang="es-ES" altLang="es-ES">
                <a:solidFill>
                  <a:srgbClr val="FFFFFF"/>
                </a:solidFill>
              </a:rPr>
              <a:pPr/>
              <a:t>43</a:t>
            </a:fld>
            <a:fld id="{76A0501D-49D4-49ED-8F63-B45383E7776A}" type="slidenum">
              <a:rPr lang="es-ES" altLang="es-ES">
                <a:solidFill>
                  <a:srgbClr val="FFFFFF"/>
                </a:solidFill>
              </a:rPr>
              <a:pPr/>
              <a:t>43</a:t>
            </a:fld>
            <a:endParaRPr lang="es-ES" altLang="es-ES">
              <a:solidFill>
                <a:srgbClr val="FFFFFF"/>
              </a:solidFill>
            </a:endParaRPr>
          </a:p>
        </p:txBody>
      </p:sp>
      <p:sp>
        <p:nvSpPr>
          <p:cNvPr id="63493" name="5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42738"/>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txBox="1">
            <a:spLocks noChangeArrowheads="1"/>
          </p:cNvSpPr>
          <p:nvPr/>
        </p:nvSpPr>
        <p:spPr>
          <a:xfrm>
            <a:off x="611188" y="2349500"/>
            <a:ext cx="7772400" cy="1470025"/>
          </a:xfrm>
          <a:prstGeom prst="rect">
            <a:avLst/>
          </a:prstGeom>
          <a:noFill/>
        </p:spPr>
        <p:txBody>
          <a:bodyPr/>
          <a:lstStyle/>
          <a:p>
            <a:pPr algn="ctr">
              <a:defRPr/>
            </a:pPr>
            <a:r>
              <a:rPr lang="es-ES" sz="4800" b="1" kern="0" dirty="0">
                <a:solidFill>
                  <a:srgbClr val="006699"/>
                </a:solidFill>
                <a:latin typeface="+mj-lt"/>
                <a:ea typeface="ＭＳ Ｐゴシック" charset="0"/>
                <a:cs typeface="ＭＳ Ｐゴシック" charset="0"/>
              </a:rPr>
              <a:t>POLIQUISTOSIS RENAL </a:t>
            </a:r>
            <a:br>
              <a:rPr lang="es-ES" sz="4800" b="1" kern="0" dirty="0">
                <a:solidFill>
                  <a:srgbClr val="006699"/>
                </a:solidFill>
                <a:latin typeface="+mj-lt"/>
                <a:ea typeface="ＭＳ Ｐゴシック" charset="0"/>
                <a:cs typeface="ＭＳ Ｐゴシック" charset="0"/>
              </a:rPr>
            </a:br>
            <a:r>
              <a:rPr lang="es-ES" sz="4800" b="1" kern="0" dirty="0">
                <a:solidFill>
                  <a:srgbClr val="006699"/>
                </a:solidFill>
                <a:latin typeface="+mj-lt"/>
                <a:ea typeface="ＭＳ Ｐゴシック" charset="0"/>
                <a:cs typeface="ＭＳ Ｐゴシック" charset="0"/>
              </a:rPr>
              <a:t>AUTOSÓMICA RECESIVA (PQRAR)</a:t>
            </a:r>
          </a:p>
        </p:txBody>
      </p:sp>
      <p:sp>
        <p:nvSpPr>
          <p:cNvPr id="64515" name="70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C0A499A-BAEE-4341-BCCE-EB53E03D5823}" type="slidenum">
              <a:rPr lang="es-ES" altLang="es-ES">
                <a:solidFill>
                  <a:srgbClr val="FFFFFF"/>
                </a:solidFill>
              </a:rPr>
              <a:pPr/>
              <a:t>44</a:t>
            </a:fld>
            <a:endParaRPr lang="es-ES" altLang="es-ES">
              <a:solidFill>
                <a:srgbClr val="FFFFFF"/>
              </a:solidFill>
            </a:endParaRPr>
          </a:p>
        </p:txBody>
      </p:sp>
    </p:spTree>
  </p:cSld>
  <p:clrMapOvr>
    <a:masterClrMapping/>
  </p:clrMapOvr>
  <p:transition spd="slow" advTm="9004"/>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2759075"/>
            <a:ext cx="23177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39" name="Group 7"/>
          <p:cNvGrpSpPr>
            <a:grpSpLocks/>
          </p:cNvGrpSpPr>
          <p:nvPr/>
        </p:nvGrpSpPr>
        <p:grpSpPr bwMode="auto">
          <a:xfrm>
            <a:off x="5765800" y="4187825"/>
            <a:ext cx="1890713" cy="2174875"/>
            <a:chOff x="-34" y="1770"/>
            <a:chExt cx="1687" cy="2210"/>
          </a:xfrm>
        </p:grpSpPr>
        <p:pic>
          <p:nvPicPr>
            <p:cNvPr id="6554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 y="2204"/>
              <a:ext cx="1524"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3" name="Freeform 9"/>
            <p:cNvSpPr>
              <a:spLocks/>
            </p:cNvSpPr>
            <p:nvPr/>
          </p:nvSpPr>
          <p:spPr bwMode="auto">
            <a:xfrm rot="18162656" flipV="1">
              <a:off x="-515" y="2251"/>
              <a:ext cx="1286" cy="324"/>
            </a:xfrm>
            <a:custGeom>
              <a:avLst/>
              <a:gdLst>
                <a:gd name="T0" fmla="*/ 0 w 1272"/>
                <a:gd name="T1" fmla="*/ 0 h 609"/>
                <a:gd name="T2" fmla="*/ 256 w 1272"/>
                <a:gd name="T3" fmla="*/ 521 h 609"/>
                <a:gd name="T4" fmla="*/ 1115 w 1272"/>
                <a:gd name="T5" fmla="*/ 530 h 609"/>
                <a:gd name="T6" fmla="*/ 1197 w 1272"/>
                <a:gd name="T7" fmla="*/ 530 h 609"/>
                <a:gd name="T8" fmla="*/ 0 60000 65536"/>
                <a:gd name="T9" fmla="*/ 0 60000 65536"/>
                <a:gd name="T10" fmla="*/ 0 60000 65536"/>
                <a:gd name="T11" fmla="*/ 0 60000 65536"/>
                <a:gd name="T12" fmla="*/ 0 w 1272"/>
                <a:gd name="T13" fmla="*/ 0 h 609"/>
                <a:gd name="T14" fmla="*/ 1272 w 1272"/>
                <a:gd name="T15" fmla="*/ 609 h 609"/>
              </a:gdLst>
              <a:ahLst/>
              <a:cxnLst>
                <a:cxn ang="T8">
                  <a:pos x="T0" y="T1"/>
                </a:cxn>
                <a:cxn ang="T9">
                  <a:pos x="T2" y="T3"/>
                </a:cxn>
                <a:cxn ang="T10">
                  <a:pos x="T4" y="T5"/>
                </a:cxn>
                <a:cxn ang="T11">
                  <a:pos x="T6" y="T7"/>
                </a:cxn>
              </a:cxnLst>
              <a:rect l="T12" t="T13" r="T14" b="T15"/>
              <a:pathLst>
                <a:path w="1272" h="609">
                  <a:moveTo>
                    <a:pt x="0" y="0"/>
                  </a:moveTo>
                  <a:cubicBezTo>
                    <a:pt x="35" y="216"/>
                    <a:pt x="70" y="433"/>
                    <a:pt x="256" y="521"/>
                  </a:cubicBezTo>
                  <a:cubicBezTo>
                    <a:pt x="442" y="609"/>
                    <a:pt x="958" y="529"/>
                    <a:pt x="1115" y="530"/>
                  </a:cubicBezTo>
                  <a:cubicBezTo>
                    <a:pt x="1272" y="531"/>
                    <a:pt x="1234" y="530"/>
                    <a:pt x="1197" y="530"/>
                  </a:cubicBezTo>
                </a:path>
              </a:pathLst>
            </a:custGeom>
            <a:noFill/>
            <a:ln w="38100" cap="flat" cmpd="sng">
              <a:solidFill>
                <a:schemeClr val="accent5">
                  <a:lumMod val="75000"/>
                </a:schemeClr>
              </a:solidFill>
              <a:prstDash val="solid"/>
              <a:round/>
              <a:headEnd type="triangle" w="med" len="med"/>
              <a:tailEnd type="none" w="sm" len="sm"/>
            </a:ln>
            <a:extLst>
              <a:ext uri="{909E8E84-426E-40dd-AFC4-6F175D3DCCD1}"/>
            </a:extLst>
          </p:spPr>
          <p:txBody>
            <a:bodyPr/>
            <a:lstStyle/>
            <a:p>
              <a:pPr>
                <a:defRPr/>
              </a:pPr>
              <a:endParaRPr lang="es-ES">
                <a:solidFill>
                  <a:srgbClr val="000000"/>
                </a:solidFill>
                <a:ea typeface="ＭＳ Ｐゴシック" charset="0"/>
                <a:cs typeface="Arial" charset="0"/>
              </a:endParaRPr>
            </a:p>
          </p:txBody>
        </p:sp>
      </p:grpSp>
      <p:grpSp>
        <p:nvGrpSpPr>
          <p:cNvPr id="65540" name="Group 10"/>
          <p:cNvGrpSpPr>
            <a:grpSpLocks/>
          </p:cNvGrpSpPr>
          <p:nvPr/>
        </p:nvGrpSpPr>
        <p:grpSpPr bwMode="auto">
          <a:xfrm>
            <a:off x="5818188" y="1196975"/>
            <a:ext cx="1916112" cy="1743075"/>
            <a:chOff x="4542" y="2198"/>
            <a:chExt cx="1710" cy="1772"/>
          </a:xfrm>
        </p:grpSpPr>
        <p:pic>
          <p:nvPicPr>
            <p:cNvPr id="6554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2" y="2198"/>
              <a:ext cx="1710"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Freeform 12"/>
            <p:cNvSpPr>
              <a:spLocks/>
            </p:cNvSpPr>
            <p:nvPr/>
          </p:nvSpPr>
          <p:spPr bwMode="auto">
            <a:xfrm rot="17077685" flipV="1">
              <a:off x="5451" y="3358"/>
              <a:ext cx="952" cy="272"/>
            </a:xfrm>
            <a:custGeom>
              <a:avLst/>
              <a:gdLst>
                <a:gd name="T0" fmla="*/ 0 w 1308"/>
                <a:gd name="T1" fmla="*/ 249 h 477"/>
                <a:gd name="T2" fmla="*/ 869 w 1308"/>
                <a:gd name="T3" fmla="*/ 38 h 477"/>
                <a:gd name="T4" fmla="*/ 1308 w 1308"/>
                <a:gd name="T5" fmla="*/ 477 h 477"/>
                <a:gd name="T6" fmla="*/ 0 60000 65536"/>
                <a:gd name="T7" fmla="*/ 0 60000 65536"/>
                <a:gd name="T8" fmla="*/ 0 60000 65536"/>
                <a:gd name="T9" fmla="*/ 0 w 1308"/>
                <a:gd name="T10" fmla="*/ 0 h 477"/>
                <a:gd name="T11" fmla="*/ 1308 w 1308"/>
                <a:gd name="T12" fmla="*/ 477 h 477"/>
              </a:gdLst>
              <a:ahLst/>
              <a:cxnLst>
                <a:cxn ang="T6">
                  <a:pos x="T0" y="T1"/>
                </a:cxn>
                <a:cxn ang="T7">
                  <a:pos x="T2" y="T3"/>
                </a:cxn>
                <a:cxn ang="T8">
                  <a:pos x="T4" y="T5"/>
                </a:cxn>
              </a:cxnLst>
              <a:rect l="T9" t="T10" r="T11" b="T12"/>
              <a:pathLst>
                <a:path w="1308" h="477">
                  <a:moveTo>
                    <a:pt x="0" y="249"/>
                  </a:moveTo>
                  <a:cubicBezTo>
                    <a:pt x="325" y="124"/>
                    <a:pt x="651" y="0"/>
                    <a:pt x="869" y="38"/>
                  </a:cubicBezTo>
                  <a:cubicBezTo>
                    <a:pt x="1087" y="76"/>
                    <a:pt x="1235" y="404"/>
                    <a:pt x="1308" y="477"/>
                  </a:cubicBezTo>
                </a:path>
              </a:pathLst>
            </a:custGeom>
            <a:noFill/>
            <a:ln w="38100" cap="flat" cmpd="sng">
              <a:solidFill>
                <a:schemeClr val="accent1">
                  <a:lumMod val="75000"/>
                </a:schemeClr>
              </a:solidFill>
              <a:prstDash val="solid"/>
              <a:round/>
              <a:headEnd type="none" w="sm" len="sm"/>
              <a:tailEnd type="triangle" w="med" len="med"/>
            </a:ln>
            <a:extLst>
              <a:ext uri="{909E8E84-426E-40dd-AFC4-6F175D3DCCD1}"/>
            </a:extLst>
          </p:spPr>
          <p:txBody>
            <a:bodyPr/>
            <a:lstStyle/>
            <a:p>
              <a:pPr>
                <a:defRPr/>
              </a:pPr>
              <a:endParaRPr lang="es-ES" dirty="0">
                <a:solidFill>
                  <a:srgbClr val="000000"/>
                </a:solidFill>
                <a:ea typeface="ＭＳ Ｐゴシック" charset="0"/>
                <a:cs typeface="Arial" charset="0"/>
              </a:endParaRPr>
            </a:p>
          </p:txBody>
        </p:sp>
      </p:grpSp>
      <p:pic>
        <p:nvPicPr>
          <p:cNvPr id="65541"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1763" y="4538663"/>
            <a:ext cx="1179512"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1" name="Text Box 15"/>
          <p:cNvSpPr txBox="1">
            <a:spLocks noChangeArrowheads="1"/>
          </p:cNvSpPr>
          <p:nvPr/>
        </p:nvSpPr>
        <p:spPr bwMode="auto">
          <a:xfrm>
            <a:off x="3348038" y="115888"/>
            <a:ext cx="1547812" cy="647700"/>
          </a:xfrm>
          <a:prstGeom prst="rect">
            <a:avLst/>
          </a:prstGeom>
          <a:noFill/>
          <a:ln>
            <a:noFill/>
          </a:ln>
          <a:effectLst/>
        </p:spPr>
        <p:txBody>
          <a:bodyPr wrap="none">
            <a:spAutoFit/>
          </a:bodyPr>
          <a:lstStyle/>
          <a:p>
            <a:pPr>
              <a:defRPr/>
            </a:pPr>
            <a:r>
              <a:rPr lang="en-US" sz="3600" b="1" dirty="0">
                <a:solidFill>
                  <a:srgbClr val="006699"/>
                </a:solidFill>
                <a:latin typeface="+mj-lt"/>
                <a:ea typeface="ＭＳ Ｐゴシック" charset="0"/>
                <a:cs typeface="Arial" charset="0"/>
              </a:rPr>
              <a:t>PQRAR</a:t>
            </a:r>
          </a:p>
        </p:txBody>
      </p:sp>
      <p:sp>
        <p:nvSpPr>
          <p:cNvPr id="15" name="Rectangle 14"/>
          <p:cNvSpPr>
            <a:spLocks noChangeArrowheads="1"/>
          </p:cNvSpPr>
          <p:nvPr/>
        </p:nvSpPr>
        <p:spPr bwMode="auto">
          <a:xfrm>
            <a:off x="250825" y="1341438"/>
            <a:ext cx="4981575" cy="4616450"/>
          </a:xfrm>
          <a:prstGeom prst="rect">
            <a:avLst/>
          </a:prstGeom>
          <a:noFill/>
          <a:ln>
            <a:noFill/>
          </a:ln>
          <a:extLst>
            <a:ext uri="{909E8E84-426E-40dd-AFC4-6F175D3DCCD1}"/>
            <a:ext uri="{91240B29-F687-4f45-9708-019B960494DF}"/>
          </a:extLst>
        </p:spPr>
        <p:txBody>
          <a:bodyPr>
            <a:spAutoFit/>
          </a:bodyPr>
          <a:lstStyle/>
          <a:p>
            <a:pPr>
              <a:spcBef>
                <a:spcPct val="50000"/>
              </a:spcBef>
              <a:buSzPct val="40000"/>
              <a:buFont typeface="Wingdings" charset="0"/>
              <a:buChar char="l"/>
              <a:defRPr/>
            </a:pPr>
            <a:r>
              <a:rPr lang="fr-FR" sz="2400" dirty="0">
                <a:solidFill>
                  <a:srgbClr val="000000"/>
                </a:solidFill>
                <a:latin typeface="Comic Sans MS" charset="0"/>
                <a:ea typeface="ＭＳ Ｐゴシック" charset="0"/>
                <a:cs typeface="Arial" charset="0"/>
              </a:rPr>
              <a:t> </a:t>
            </a:r>
            <a:r>
              <a:rPr lang="es-ES" dirty="0">
                <a:solidFill>
                  <a:srgbClr val="000000"/>
                </a:solidFill>
                <a:latin typeface="+mj-lt"/>
                <a:ea typeface="ＭＳ Ｐゴシック" charset="0"/>
                <a:cs typeface="Arial" charset="0"/>
              </a:rPr>
              <a:t>Prevalencia 1/10000</a:t>
            </a:r>
          </a:p>
          <a:p>
            <a:pPr>
              <a:spcBef>
                <a:spcPct val="50000"/>
              </a:spcBef>
              <a:buSzPct val="40000"/>
              <a:buFont typeface="Wingdings" charset="0"/>
              <a:buChar char="l"/>
              <a:defRPr/>
            </a:pPr>
            <a:r>
              <a:rPr lang="es-ES" dirty="0">
                <a:solidFill>
                  <a:srgbClr val="000000"/>
                </a:solidFill>
                <a:latin typeface="+mj-lt"/>
                <a:ea typeface="ＭＳ Ｐゴシック" charset="0"/>
                <a:cs typeface="Arial" charset="0"/>
              </a:rPr>
              <a:t> Gen </a:t>
            </a:r>
            <a:r>
              <a:rPr lang="es-ES" i="1" dirty="0">
                <a:solidFill>
                  <a:srgbClr val="000000"/>
                </a:solidFill>
                <a:latin typeface="+mj-lt"/>
                <a:ea typeface="ＭＳ Ｐゴシック" charset="0"/>
                <a:cs typeface="Arial" charset="0"/>
              </a:rPr>
              <a:t>PKHD1</a:t>
            </a:r>
          </a:p>
          <a:p>
            <a:pPr>
              <a:spcBef>
                <a:spcPct val="50000"/>
              </a:spcBef>
              <a:buSzPct val="40000"/>
              <a:buFont typeface="Wingdings" charset="0"/>
              <a:buChar char="l"/>
              <a:defRPr/>
            </a:pPr>
            <a:r>
              <a:rPr lang="es-ES" dirty="0">
                <a:solidFill>
                  <a:srgbClr val="000000"/>
                </a:solidFill>
                <a:latin typeface="+mj-lt"/>
                <a:ea typeface="ＭＳ Ｐゴシック" charset="0"/>
                <a:cs typeface="Arial" charset="0"/>
              </a:rPr>
              <a:t> Amplio espectro fenotípico: </a:t>
            </a:r>
          </a:p>
          <a:p>
            <a:pPr lvl="1">
              <a:spcBef>
                <a:spcPct val="50000"/>
              </a:spcBef>
              <a:buSzPct val="40000"/>
              <a:buFont typeface="Wingdings" charset="0"/>
              <a:buChar char="l"/>
              <a:defRPr/>
            </a:pPr>
            <a:r>
              <a:rPr lang="es-ES" dirty="0">
                <a:solidFill>
                  <a:srgbClr val="000000"/>
                </a:solidFill>
                <a:latin typeface="+mj-lt"/>
                <a:ea typeface="ＭＳ Ｐゴシック" charset="0"/>
                <a:cs typeface="Arial" charset="0"/>
              </a:rPr>
              <a:t> </a:t>
            </a:r>
            <a:r>
              <a:rPr lang="es-ES" b="1" dirty="0">
                <a:solidFill>
                  <a:srgbClr val="000000"/>
                </a:solidFill>
                <a:latin typeface="+mj-lt"/>
                <a:ea typeface="ＭＳ Ｐゴシック" charset="0"/>
                <a:cs typeface="Arial" charset="0"/>
              </a:rPr>
              <a:t>insuficiencia renal</a:t>
            </a:r>
          </a:p>
          <a:p>
            <a:pPr lvl="1">
              <a:spcBef>
                <a:spcPct val="50000"/>
              </a:spcBef>
              <a:buSzPct val="40000"/>
              <a:buFont typeface="Wingdings" charset="0"/>
              <a:buChar char="l"/>
              <a:defRPr/>
            </a:pPr>
            <a:r>
              <a:rPr lang="es-ES" dirty="0">
                <a:solidFill>
                  <a:srgbClr val="000000"/>
                </a:solidFill>
                <a:latin typeface="+mj-lt"/>
                <a:ea typeface="ＭＳ Ｐゴシック" charset="0"/>
                <a:cs typeface="Arial" charset="0"/>
              </a:rPr>
              <a:t> </a:t>
            </a:r>
            <a:r>
              <a:rPr lang="es-ES" b="1" dirty="0">
                <a:solidFill>
                  <a:srgbClr val="000000"/>
                </a:solidFill>
                <a:latin typeface="+mj-lt"/>
                <a:ea typeface="ＭＳ Ｐゴシック" charset="0"/>
                <a:cs typeface="Arial" charset="0"/>
              </a:rPr>
              <a:t>hipertensión portal </a:t>
            </a:r>
          </a:p>
          <a:p>
            <a:pPr lvl="1">
              <a:spcBef>
                <a:spcPct val="50000"/>
              </a:spcBef>
              <a:buSzPct val="40000"/>
              <a:buFont typeface="Wingdings" charset="0"/>
              <a:buNone/>
              <a:defRPr/>
            </a:pPr>
            <a:r>
              <a:rPr lang="es-ES" dirty="0">
                <a:solidFill>
                  <a:srgbClr val="000000"/>
                </a:solidFill>
                <a:latin typeface="+mj-lt"/>
                <a:ea typeface="ＭＳ Ｐゴシック" charset="0"/>
                <a:cs typeface="Arial" charset="0"/>
              </a:rPr>
              <a:t>Ambas entidades pueden oscilar clínicamente desde una mínima expresión hasta una clínica severa.</a:t>
            </a:r>
          </a:p>
          <a:p>
            <a:pPr>
              <a:spcBef>
                <a:spcPct val="50000"/>
              </a:spcBef>
              <a:buSzPct val="40000"/>
              <a:buFont typeface="Wingdings" charset="0"/>
              <a:buChar char="l"/>
              <a:defRPr/>
            </a:pPr>
            <a:r>
              <a:rPr lang="es-ES" dirty="0">
                <a:solidFill>
                  <a:srgbClr val="000000"/>
                </a:solidFill>
                <a:latin typeface="+mj-lt"/>
                <a:ea typeface="ＭＳ Ｐゴシック" charset="0"/>
                <a:cs typeface="Arial" charset="0"/>
              </a:rPr>
              <a:t> Cambios </a:t>
            </a:r>
            <a:r>
              <a:rPr lang="es-ES" dirty="0" err="1">
                <a:solidFill>
                  <a:srgbClr val="000000"/>
                </a:solidFill>
                <a:latin typeface="+mj-lt"/>
                <a:ea typeface="ＭＳ Ｐゴシック" charset="0"/>
                <a:cs typeface="Arial" charset="0"/>
              </a:rPr>
              <a:t>anatomopatológicos</a:t>
            </a:r>
            <a:r>
              <a:rPr lang="es-ES" dirty="0">
                <a:solidFill>
                  <a:srgbClr val="000000"/>
                </a:solidFill>
                <a:latin typeface="+mj-lt"/>
                <a:ea typeface="ＭＳ Ｐゴシック" charset="0"/>
                <a:cs typeface="Arial" charset="0"/>
              </a:rPr>
              <a:t> (siempre presentes):</a:t>
            </a:r>
          </a:p>
          <a:p>
            <a:pPr lvl="1">
              <a:spcBef>
                <a:spcPct val="50000"/>
              </a:spcBef>
              <a:buSzPct val="50000"/>
              <a:buFont typeface="Arial" pitchFamily="34" charset="0"/>
              <a:buChar char="•"/>
              <a:defRPr/>
            </a:pPr>
            <a:r>
              <a:rPr lang="es-ES" dirty="0">
                <a:solidFill>
                  <a:srgbClr val="000000"/>
                </a:solidFill>
                <a:latin typeface="+mj-lt"/>
                <a:ea typeface="ＭＳ Ｐゴシック" charset="0"/>
                <a:cs typeface="Arial" charset="0"/>
              </a:rPr>
              <a:t> </a:t>
            </a:r>
            <a:r>
              <a:rPr lang="es-ES" b="1" dirty="0">
                <a:solidFill>
                  <a:srgbClr val="000000"/>
                </a:solidFill>
                <a:latin typeface="+mj-lt"/>
                <a:ea typeface="ＭＳ Ｐゴシック" charset="0"/>
                <a:cs typeface="Arial" charset="0"/>
              </a:rPr>
              <a:t>dilatación de los túbulos colectores renales</a:t>
            </a:r>
          </a:p>
          <a:p>
            <a:pPr lvl="1">
              <a:spcBef>
                <a:spcPct val="50000"/>
              </a:spcBef>
              <a:buSzPct val="50000"/>
              <a:buFont typeface="Arial" pitchFamily="34" charset="0"/>
              <a:buChar char="•"/>
              <a:defRPr/>
            </a:pPr>
            <a:r>
              <a:rPr lang="es-ES" dirty="0">
                <a:solidFill>
                  <a:srgbClr val="000000"/>
                </a:solidFill>
                <a:latin typeface="+mj-lt"/>
                <a:ea typeface="ＭＳ Ｐゴシック" charset="0"/>
                <a:cs typeface="Arial" charset="0"/>
              </a:rPr>
              <a:t> </a:t>
            </a:r>
            <a:r>
              <a:rPr lang="es-ES" b="1" dirty="0">
                <a:solidFill>
                  <a:srgbClr val="000000"/>
                </a:solidFill>
                <a:latin typeface="+mj-lt"/>
                <a:ea typeface="ＭＳ Ｐゴシック" charset="0"/>
                <a:cs typeface="Arial" charset="0"/>
              </a:rPr>
              <a:t>fibrosis hepática</a:t>
            </a:r>
            <a:endParaRPr lang="es-ES" dirty="0">
              <a:solidFill>
                <a:srgbClr val="000000"/>
              </a:solidFill>
              <a:latin typeface="+mj-lt"/>
              <a:ea typeface="ＭＳ Ｐゴシック" charset="0"/>
              <a:cs typeface="Arial" charset="0"/>
            </a:endParaRPr>
          </a:p>
        </p:txBody>
      </p:sp>
      <p:pic>
        <p:nvPicPr>
          <p:cNvPr id="6554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4438" y="1343025"/>
            <a:ext cx="1277937"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13 CuadroTexto"/>
          <p:cNvSpPr txBox="1">
            <a:spLocks noChangeArrowheads="1"/>
          </p:cNvSpPr>
          <p:nvPr/>
        </p:nvSpPr>
        <p:spPr bwMode="auto">
          <a:xfrm>
            <a:off x="3059113" y="5732463"/>
            <a:ext cx="2101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sz="1600">
                <a:solidFill>
                  <a:srgbClr val="00B0F0"/>
                </a:solidFill>
                <a:latin typeface="Arial" panose="020B0604020202020204" pitchFamily="34" charset="0"/>
                <a:ea typeface="ＭＳ Ｐゴシック" panose="020B0600070205080204" pitchFamily="34" charset="-128"/>
              </a:rPr>
              <a:t>No hay tto específico</a:t>
            </a:r>
          </a:p>
        </p:txBody>
      </p:sp>
      <p:sp>
        <p:nvSpPr>
          <p:cNvPr id="65546" name="17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575D9C1-2C1E-4A87-AE54-DA84CB2D5822}" type="slidenum">
              <a:rPr lang="es-ES" altLang="es-ES">
                <a:solidFill>
                  <a:srgbClr val="FFFFFF"/>
                </a:solidFill>
              </a:rPr>
              <a:pPr/>
              <a:t>45</a:t>
            </a:fld>
            <a:endParaRPr lang="es-ES" altLang="es-ES">
              <a:solidFill>
                <a:srgbClr val="FFFFFF"/>
              </a:solidFill>
            </a:endParaRPr>
          </a:p>
        </p:txBody>
      </p:sp>
    </p:spTree>
  </p:cSld>
  <p:clrMapOvr>
    <a:masterClrMapping/>
  </p:clrMapOvr>
  <p:transition spd="slow" advTm="81545"/>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txBox="1">
            <a:spLocks noChangeArrowheads="1"/>
          </p:cNvSpPr>
          <p:nvPr/>
        </p:nvSpPr>
        <p:spPr bwMode="auto">
          <a:xfrm>
            <a:off x="684213" y="2468563"/>
            <a:ext cx="7772400" cy="1470025"/>
          </a:xfrm>
          <a:prstGeom prst="rect">
            <a:avLst/>
          </a:prstGeom>
          <a:noFill/>
          <a:ln>
            <a:noFill/>
          </a:ln>
          <a:extLst>
            <a:ext uri="{FAA26D3D-D897-4be2-8F04-BA451C77F1D7}"/>
            <a:ext uri="{909E8E84-426E-40dd-AFC4-6F175D3DCCD1}"/>
            <a:ext uri="{91240B29-F687-4f45-9708-019B960494DF}"/>
          </a:extLst>
        </p:spPr>
        <p:txBody>
          <a:bodyPr anchor="ctr"/>
          <a:lstStyle/>
          <a:p>
            <a:pPr algn="ctr">
              <a:defRPr/>
            </a:pPr>
            <a:r>
              <a:rPr lang="es-ES" sz="4800" b="1" kern="0" dirty="0">
                <a:solidFill>
                  <a:srgbClr val="006699"/>
                </a:solidFill>
                <a:latin typeface="+mj-lt"/>
                <a:ea typeface="ＭＳ Ｐゴシック" charset="0"/>
                <a:cs typeface="ＭＳ Ｐゴシック" charset="0"/>
              </a:rPr>
              <a:t>ENFERMEDAD DE FABRY</a:t>
            </a:r>
          </a:p>
        </p:txBody>
      </p:sp>
      <p:sp>
        <p:nvSpPr>
          <p:cNvPr id="66563" name="65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8AE57C8-E3C5-4CD9-B23A-268F375833BC}" type="slidenum">
              <a:rPr lang="es-ES" altLang="es-ES">
                <a:solidFill>
                  <a:srgbClr val="FFFFFF"/>
                </a:solidFill>
              </a:rPr>
              <a:pPr/>
              <a:t>46</a:t>
            </a:fld>
            <a:fld id="{8E50FCF7-43D2-4F5E-9805-AE2D0896FDE6}" type="slidenum">
              <a:rPr lang="es-ES" altLang="es-ES">
                <a:solidFill>
                  <a:srgbClr val="FFFFFF"/>
                </a:solidFill>
              </a:rPr>
              <a:pPr/>
              <a:t>46</a:t>
            </a:fld>
            <a:fld id="{4162C59F-882F-4DA6-92D5-440FD607BEA5}" type="slidenum">
              <a:rPr lang="es-ES" altLang="es-ES">
                <a:solidFill>
                  <a:srgbClr val="FFFFFF"/>
                </a:solidFill>
              </a:rPr>
              <a:pPr/>
              <a:t>46</a:t>
            </a:fld>
            <a:endParaRPr lang="es-ES" altLang="es-ES">
              <a:solidFill>
                <a:srgbClr val="FFFFFF"/>
              </a:solidFill>
            </a:endParaRPr>
          </a:p>
        </p:txBody>
      </p:sp>
      <p:sp>
        <p:nvSpPr>
          <p:cNvPr id="66564" name="66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25673"/>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4"/>
          <p:cNvSpPr>
            <a:spLocks noChangeArrowheads="1"/>
          </p:cNvSpPr>
          <p:nvPr/>
        </p:nvSpPr>
        <p:spPr bwMode="auto">
          <a:xfrm>
            <a:off x="395288" y="0"/>
            <a:ext cx="7999412" cy="1143000"/>
          </a:xfrm>
          <a:prstGeom prst="rect">
            <a:avLst/>
          </a:prstGeom>
          <a:noFill/>
          <a:ln>
            <a:noFill/>
          </a:ln>
          <a:extLst>
            <a:ext uri="{909E8E84-426E-40dd-AFC4-6F175D3DCCD1}"/>
            <a:ext uri="{91240B29-F687-4f45-9708-019B960494DF}"/>
          </a:extLst>
        </p:spPr>
        <p:txBody>
          <a:bodyPr anchor="ctr"/>
          <a:lstStyle/>
          <a:p>
            <a:pPr algn="ctr">
              <a:lnSpc>
                <a:spcPct val="90000"/>
              </a:lnSpc>
              <a:defRPr/>
            </a:pPr>
            <a:r>
              <a:rPr lang="es-ES" sz="2800" b="1" dirty="0">
                <a:solidFill>
                  <a:srgbClr val="006699"/>
                </a:solidFill>
                <a:latin typeface="+mj-lt"/>
                <a:ea typeface="ＭＳ Ｐゴシック" charset="0"/>
                <a:cs typeface="Arial" charset="0"/>
              </a:rPr>
              <a:t>ENFERMEDAD LIGADA AL CROMOSOMA X</a:t>
            </a:r>
          </a:p>
        </p:txBody>
      </p:sp>
      <p:grpSp>
        <p:nvGrpSpPr>
          <p:cNvPr id="67587" name="Group 42"/>
          <p:cNvGrpSpPr>
            <a:grpSpLocks/>
          </p:cNvGrpSpPr>
          <p:nvPr/>
        </p:nvGrpSpPr>
        <p:grpSpPr bwMode="auto">
          <a:xfrm>
            <a:off x="5661025" y="2490788"/>
            <a:ext cx="2943225" cy="1244600"/>
            <a:chOff x="952" y="1384"/>
            <a:chExt cx="3856" cy="1596"/>
          </a:xfrm>
        </p:grpSpPr>
        <p:sp>
          <p:nvSpPr>
            <p:cNvPr id="67628" name="Rectangle 43"/>
            <p:cNvSpPr>
              <a:spLocks noChangeArrowheads="1"/>
            </p:cNvSpPr>
            <p:nvPr/>
          </p:nvSpPr>
          <p:spPr bwMode="auto">
            <a:xfrm>
              <a:off x="952" y="2086"/>
              <a:ext cx="3856" cy="355"/>
            </a:xfrm>
            <a:prstGeom prst="rect">
              <a:avLst/>
            </a:prstGeom>
            <a:solidFill>
              <a:srgbClr val="FFFFFF"/>
            </a:solidFill>
            <a:ln w="19050">
              <a:solidFill>
                <a:schemeClr val="tx1"/>
              </a:solidFill>
              <a:miter lim="800000"/>
              <a:headEnd/>
              <a:tailEnd/>
            </a:ln>
          </p:spPr>
          <p:txBody>
            <a:bodyPr lIns="0" tIns="0" rIns="0" bIns="0"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pic>
          <p:nvPicPr>
            <p:cNvPr id="67629" name="Picture 44" descr="7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 y="1384"/>
              <a:ext cx="3240" cy="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88" name="Rectangle 45"/>
          <p:cNvSpPr>
            <a:spLocks noChangeArrowheads="1"/>
          </p:cNvSpPr>
          <p:nvPr/>
        </p:nvSpPr>
        <p:spPr bwMode="auto">
          <a:xfrm>
            <a:off x="5591175" y="4148138"/>
            <a:ext cx="2865438"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90000"/>
              </a:lnSpc>
            </a:pPr>
            <a:r>
              <a:rPr lang="en-US" altLang="es-ES">
                <a:solidFill>
                  <a:srgbClr val="000000"/>
                </a:solidFill>
                <a:latin typeface="Arial" panose="020B0604020202020204" pitchFamily="34" charset="0"/>
                <a:ea typeface="ＭＳ Ｐゴシック" panose="020B0600070205080204" pitchFamily="34" charset="-128"/>
              </a:rPr>
              <a:t>Gen de la a-galactosidasa</a:t>
            </a:r>
          </a:p>
          <a:p>
            <a:pPr algn="ctr">
              <a:lnSpc>
                <a:spcPct val="90000"/>
              </a:lnSpc>
            </a:pPr>
            <a:endParaRPr lang="en-US" altLang="es-ES">
              <a:solidFill>
                <a:srgbClr val="000000"/>
              </a:solidFill>
              <a:latin typeface="Arial" panose="020B0604020202020204" pitchFamily="34" charset="0"/>
              <a:ea typeface="ＭＳ Ｐゴシック" panose="020B0600070205080204" pitchFamily="34" charset="-128"/>
            </a:endParaRPr>
          </a:p>
          <a:p>
            <a:pPr algn="ctr">
              <a:lnSpc>
                <a:spcPct val="90000"/>
              </a:lnSpc>
            </a:pPr>
            <a:r>
              <a:rPr lang="en-US" altLang="es-ES">
                <a:solidFill>
                  <a:srgbClr val="000000"/>
                </a:solidFill>
                <a:latin typeface="Arial" panose="020B0604020202020204" pitchFamily="34" charset="0"/>
                <a:ea typeface="ＭＳ Ｐゴシック" panose="020B0600070205080204" pitchFamily="34" charset="-128"/>
              </a:rPr>
              <a:t>Cromosoma X</a:t>
            </a:r>
          </a:p>
        </p:txBody>
      </p:sp>
      <p:grpSp>
        <p:nvGrpSpPr>
          <p:cNvPr id="67589" name="44 Grupo"/>
          <p:cNvGrpSpPr>
            <a:grpSpLocks/>
          </p:cNvGrpSpPr>
          <p:nvPr/>
        </p:nvGrpSpPr>
        <p:grpSpPr bwMode="auto">
          <a:xfrm>
            <a:off x="323850" y="1916113"/>
            <a:ext cx="4922838" cy="2887662"/>
            <a:chOff x="225425" y="1084684"/>
            <a:chExt cx="5638801" cy="3143250"/>
          </a:xfrm>
        </p:grpSpPr>
        <p:sp>
          <p:nvSpPr>
            <p:cNvPr id="67591" name="Line 5"/>
            <p:cNvSpPr>
              <a:spLocks noChangeShapeType="1"/>
            </p:cNvSpPr>
            <p:nvPr/>
          </p:nvSpPr>
          <p:spPr bwMode="auto">
            <a:xfrm flipV="1">
              <a:off x="1855788" y="1941934"/>
              <a:ext cx="0" cy="952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592" name="Line 6"/>
            <p:cNvSpPr>
              <a:spLocks noChangeShapeType="1"/>
            </p:cNvSpPr>
            <p:nvPr/>
          </p:nvSpPr>
          <p:spPr bwMode="auto">
            <a:xfrm flipV="1">
              <a:off x="565150" y="2894434"/>
              <a:ext cx="0" cy="142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593" name="Line 7"/>
            <p:cNvSpPr>
              <a:spLocks noChangeShapeType="1"/>
            </p:cNvSpPr>
            <p:nvPr/>
          </p:nvSpPr>
          <p:spPr bwMode="auto">
            <a:xfrm flipV="1">
              <a:off x="2332038" y="2894434"/>
              <a:ext cx="0" cy="142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594" name="AutoShape 8"/>
            <p:cNvSpPr>
              <a:spLocks noChangeArrowheads="1"/>
            </p:cNvSpPr>
            <p:nvPr/>
          </p:nvSpPr>
          <p:spPr bwMode="auto">
            <a:xfrm>
              <a:off x="1787525" y="1084684"/>
              <a:ext cx="611188" cy="476250"/>
            </a:xfrm>
            <a:prstGeom prst="flowChartProcess">
              <a:avLst/>
            </a:prstGeom>
            <a:solidFill>
              <a:srgbClr val="FF6600"/>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de-DE" altLang="es-ES" sz="2400">
                <a:solidFill>
                  <a:srgbClr val="000000"/>
                </a:solidFill>
                <a:latin typeface="Times New Roman" panose="02020603050405020304" pitchFamily="18" charset="0"/>
                <a:ea typeface="ＭＳ Ｐゴシック" panose="020B0600070205080204" pitchFamily="34" charset="-128"/>
              </a:endParaRPr>
            </a:p>
          </p:txBody>
        </p:sp>
        <p:sp>
          <p:nvSpPr>
            <p:cNvPr id="50" name="Oval 9"/>
            <p:cNvSpPr>
              <a:spLocks noChangeArrowheads="1"/>
            </p:cNvSpPr>
            <p:nvPr/>
          </p:nvSpPr>
          <p:spPr bwMode="auto">
            <a:xfrm>
              <a:off x="4573175" y="1084684"/>
              <a:ext cx="474597" cy="476931"/>
            </a:xfrm>
            <a:prstGeom prst="ellipse">
              <a:avLst/>
            </a:prstGeom>
            <a:solidFill>
              <a:schemeClr val="accent5">
                <a:lumMod val="75000"/>
              </a:schemeClr>
            </a:solidFill>
            <a:ln w="9525">
              <a:solidFill>
                <a:schemeClr val="bg1"/>
              </a:solidFill>
              <a:round/>
              <a:headEnd/>
              <a:tailEnd/>
            </a:ln>
          </p:spPr>
          <p:txBody>
            <a:bodyPr wrap="none" anchor="ctr"/>
            <a:lstStyle/>
            <a:p>
              <a:pPr algn="ctr">
                <a:defRPr/>
              </a:pPr>
              <a:endParaRPr lang="de-DE" sz="2400">
                <a:solidFill>
                  <a:srgbClr val="000000"/>
                </a:solidFill>
                <a:latin typeface="Times New Roman" charset="0"/>
                <a:ea typeface="ＭＳ Ｐゴシック" charset="0"/>
                <a:cs typeface="Arial" charset="0"/>
              </a:endParaRPr>
            </a:p>
          </p:txBody>
        </p:sp>
        <p:sp>
          <p:nvSpPr>
            <p:cNvPr id="51" name="Oval 10"/>
            <p:cNvSpPr>
              <a:spLocks noChangeArrowheads="1"/>
            </p:cNvSpPr>
            <p:nvPr/>
          </p:nvSpPr>
          <p:spPr bwMode="auto">
            <a:xfrm>
              <a:off x="4625908" y="2036817"/>
              <a:ext cx="521876" cy="476931"/>
            </a:xfrm>
            <a:prstGeom prst="ellipse">
              <a:avLst/>
            </a:prstGeom>
            <a:solidFill>
              <a:schemeClr val="accent5">
                <a:lumMod val="75000"/>
              </a:schemeClr>
            </a:solidFill>
            <a:ln w="9525">
              <a:solidFill>
                <a:schemeClr val="bg1"/>
              </a:solidFill>
              <a:round/>
              <a:headEnd/>
              <a:tailEnd/>
            </a:ln>
          </p:spPr>
          <p:txBody>
            <a:bodyPr wrap="none" anchor="ctr"/>
            <a:lstStyle/>
            <a:p>
              <a:pPr>
                <a:defRPr/>
              </a:pPr>
              <a:endParaRPr lang="ca-ES">
                <a:solidFill>
                  <a:srgbClr val="000000"/>
                </a:solidFill>
                <a:ea typeface="ＭＳ Ｐゴシック" charset="0"/>
                <a:cs typeface="Arial" charset="0"/>
              </a:endParaRPr>
            </a:p>
          </p:txBody>
        </p:sp>
        <p:sp>
          <p:nvSpPr>
            <p:cNvPr id="52" name="Oval 11"/>
            <p:cNvSpPr>
              <a:spLocks noChangeArrowheads="1"/>
            </p:cNvSpPr>
            <p:nvPr/>
          </p:nvSpPr>
          <p:spPr bwMode="auto">
            <a:xfrm>
              <a:off x="1476471" y="2036817"/>
              <a:ext cx="510966" cy="476931"/>
            </a:xfrm>
            <a:prstGeom prst="ellipse">
              <a:avLst/>
            </a:prstGeom>
            <a:solidFill>
              <a:schemeClr val="accent5">
                <a:lumMod val="75000"/>
              </a:schemeClr>
            </a:solidFill>
            <a:ln w="9525">
              <a:solidFill>
                <a:schemeClr val="bg1"/>
              </a:solidFill>
              <a:round/>
              <a:headEnd/>
              <a:tailEnd/>
            </a:ln>
          </p:spPr>
          <p:txBody>
            <a:bodyPr wrap="none" anchor="ctr"/>
            <a:lstStyle/>
            <a:p>
              <a:pPr>
                <a:defRPr/>
              </a:pPr>
              <a:endParaRPr lang="ca-ES">
                <a:solidFill>
                  <a:srgbClr val="000000"/>
                </a:solidFill>
                <a:ea typeface="ＭＳ Ｐゴシック" charset="0"/>
                <a:cs typeface="Arial" charset="0"/>
              </a:endParaRPr>
            </a:p>
          </p:txBody>
        </p:sp>
        <p:sp>
          <p:nvSpPr>
            <p:cNvPr id="53" name="Oval 12"/>
            <p:cNvSpPr>
              <a:spLocks noChangeArrowheads="1"/>
            </p:cNvSpPr>
            <p:nvPr/>
          </p:nvSpPr>
          <p:spPr bwMode="auto">
            <a:xfrm>
              <a:off x="4678641" y="2897366"/>
              <a:ext cx="521875" cy="475203"/>
            </a:xfrm>
            <a:prstGeom prst="ellipse">
              <a:avLst/>
            </a:prstGeom>
            <a:solidFill>
              <a:schemeClr val="accent5">
                <a:lumMod val="75000"/>
              </a:schemeClr>
            </a:solidFill>
            <a:ln w="9525">
              <a:solidFill>
                <a:schemeClr val="bg1"/>
              </a:solidFill>
              <a:round/>
              <a:headEnd/>
              <a:tailEnd/>
            </a:ln>
          </p:spPr>
          <p:txBody>
            <a:bodyPr wrap="none" anchor="ctr"/>
            <a:lstStyle/>
            <a:p>
              <a:pPr algn="ctr">
                <a:defRPr/>
              </a:pPr>
              <a:endParaRPr lang="de-DE" sz="2400" b="1">
                <a:solidFill>
                  <a:srgbClr val="000000"/>
                </a:solidFill>
                <a:latin typeface="Times New Roman" charset="0"/>
                <a:ea typeface="ＭＳ Ｐゴシック" charset="0"/>
                <a:cs typeface="Arial" charset="0"/>
              </a:endParaRPr>
            </a:p>
          </p:txBody>
        </p:sp>
        <p:sp>
          <p:nvSpPr>
            <p:cNvPr id="54" name="Oval 13"/>
            <p:cNvSpPr>
              <a:spLocks noChangeArrowheads="1"/>
            </p:cNvSpPr>
            <p:nvPr/>
          </p:nvSpPr>
          <p:spPr bwMode="auto">
            <a:xfrm>
              <a:off x="1192804" y="3037336"/>
              <a:ext cx="527331" cy="476931"/>
            </a:xfrm>
            <a:prstGeom prst="ellipse">
              <a:avLst/>
            </a:prstGeom>
            <a:solidFill>
              <a:schemeClr val="accent5">
                <a:lumMod val="75000"/>
              </a:schemeClr>
            </a:solidFill>
            <a:ln w="9525">
              <a:solidFill>
                <a:schemeClr val="bg1"/>
              </a:solidFill>
              <a:round/>
              <a:headEnd/>
              <a:tailEnd/>
            </a:ln>
          </p:spPr>
          <p:txBody>
            <a:bodyPr wrap="none" anchor="ctr"/>
            <a:lstStyle/>
            <a:p>
              <a:pPr>
                <a:defRPr/>
              </a:pPr>
              <a:endParaRPr lang="ca-ES">
                <a:solidFill>
                  <a:srgbClr val="000000"/>
                </a:solidFill>
                <a:ea typeface="ＭＳ Ｐゴシック" charset="0"/>
                <a:cs typeface="Arial" charset="0"/>
              </a:endParaRPr>
            </a:p>
          </p:txBody>
        </p:sp>
        <p:sp>
          <p:nvSpPr>
            <p:cNvPr id="55" name="Oval 14"/>
            <p:cNvSpPr>
              <a:spLocks noChangeArrowheads="1"/>
            </p:cNvSpPr>
            <p:nvPr/>
          </p:nvSpPr>
          <p:spPr bwMode="auto">
            <a:xfrm>
              <a:off x="225425" y="3037336"/>
              <a:ext cx="680075" cy="476931"/>
            </a:xfrm>
            <a:prstGeom prst="ellipse">
              <a:avLst/>
            </a:prstGeom>
            <a:solidFill>
              <a:schemeClr val="accent5">
                <a:lumMod val="75000"/>
              </a:schemeClr>
            </a:solidFill>
            <a:ln w="9525">
              <a:solidFill>
                <a:schemeClr val="bg1"/>
              </a:solidFill>
              <a:round/>
              <a:headEnd/>
              <a:tailEnd/>
            </a:ln>
          </p:spPr>
          <p:txBody>
            <a:bodyPr wrap="none" anchor="ctr"/>
            <a:lstStyle/>
            <a:p>
              <a:pPr>
                <a:defRPr/>
              </a:pPr>
              <a:endParaRPr lang="ca-ES">
                <a:solidFill>
                  <a:srgbClr val="000000"/>
                </a:solidFill>
                <a:ea typeface="ＭＳ Ｐゴシック" charset="0"/>
                <a:cs typeface="Arial" charset="0"/>
              </a:endParaRPr>
            </a:p>
          </p:txBody>
        </p:sp>
        <p:sp>
          <p:nvSpPr>
            <p:cNvPr id="56" name="AutoShape 15"/>
            <p:cNvSpPr>
              <a:spLocks noChangeArrowheads="1"/>
            </p:cNvSpPr>
            <p:nvPr/>
          </p:nvSpPr>
          <p:spPr bwMode="auto">
            <a:xfrm>
              <a:off x="2332930" y="2036817"/>
              <a:ext cx="610976" cy="476931"/>
            </a:xfrm>
            <a:prstGeom prst="flowChartProcess">
              <a:avLst/>
            </a:prstGeom>
            <a:solidFill>
              <a:schemeClr val="accent5">
                <a:lumMod val="75000"/>
              </a:schemeClr>
            </a:solidFill>
            <a:ln w="9525">
              <a:solidFill>
                <a:schemeClr val="bg1"/>
              </a:solidFill>
              <a:miter lim="800000"/>
              <a:headEnd/>
              <a:tailEnd/>
            </a:ln>
          </p:spPr>
          <p:txBody>
            <a:bodyPr wrap="none" anchor="ctr"/>
            <a:lstStyle/>
            <a:p>
              <a:pPr>
                <a:defRPr/>
              </a:pPr>
              <a:endParaRPr lang="ca-ES">
                <a:solidFill>
                  <a:srgbClr val="000000"/>
                </a:solidFill>
                <a:ea typeface="ＭＳ Ｐゴシック" charset="0"/>
                <a:cs typeface="Arial" charset="0"/>
              </a:endParaRPr>
            </a:p>
          </p:txBody>
        </p:sp>
        <p:sp>
          <p:nvSpPr>
            <p:cNvPr id="57" name="AutoShape 16"/>
            <p:cNvSpPr>
              <a:spLocks noChangeArrowheads="1"/>
            </p:cNvSpPr>
            <p:nvPr/>
          </p:nvSpPr>
          <p:spPr bwMode="auto">
            <a:xfrm>
              <a:off x="3078466" y="2036817"/>
              <a:ext cx="612794" cy="476931"/>
            </a:xfrm>
            <a:prstGeom prst="flowChartProcess">
              <a:avLst/>
            </a:prstGeom>
            <a:solidFill>
              <a:schemeClr val="accent5">
                <a:lumMod val="75000"/>
              </a:schemeClr>
            </a:solidFill>
            <a:ln w="9525">
              <a:solidFill>
                <a:schemeClr val="bg1"/>
              </a:solidFill>
              <a:miter lim="800000"/>
              <a:headEnd/>
              <a:tailEnd/>
            </a:ln>
          </p:spPr>
          <p:txBody>
            <a:bodyPr wrap="none" anchor="ctr"/>
            <a:lstStyle/>
            <a:p>
              <a:pPr>
                <a:defRPr/>
              </a:pPr>
              <a:endParaRPr lang="ca-ES">
                <a:solidFill>
                  <a:srgbClr val="000000"/>
                </a:solidFill>
                <a:ea typeface="ＭＳ Ｐゴシック" charset="0"/>
                <a:cs typeface="Arial" charset="0"/>
              </a:endParaRPr>
            </a:p>
          </p:txBody>
        </p:sp>
        <p:sp>
          <p:nvSpPr>
            <p:cNvPr id="58" name="AutoShape 17"/>
            <p:cNvSpPr>
              <a:spLocks noChangeArrowheads="1"/>
            </p:cNvSpPr>
            <p:nvPr/>
          </p:nvSpPr>
          <p:spPr bwMode="auto">
            <a:xfrm>
              <a:off x="3825820" y="2036817"/>
              <a:ext cx="610976" cy="476931"/>
            </a:xfrm>
            <a:prstGeom prst="flowChartProcess">
              <a:avLst/>
            </a:prstGeom>
            <a:solidFill>
              <a:schemeClr val="accent5">
                <a:lumMod val="75000"/>
              </a:schemeClr>
            </a:solidFill>
            <a:ln w="9525">
              <a:solidFill>
                <a:schemeClr val="bg1"/>
              </a:solidFill>
              <a:miter lim="800000"/>
              <a:headEnd/>
              <a:tailEnd/>
            </a:ln>
          </p:spPr>
          <p:txBody>
            <a:bodyPr wrap="none" anchor="ctr"/>
            <a:lstStyle/>
            <a:p>
              <a:pPr>
                <a:defRPr/>
              </a:pPr>
              <a:endParaRPr lang="ca-ES">
                <a:solidFill>
                  <a:srgbClr val="000000"/>
                </a:solidFill>
                <a:ea typeface="ＭＳ Ｐゴシック" charset="0"/>
                <a:cs typeface="Arial" charset="0"/>
              </a:endParaRPr>
            </a:p>
          </p:txBody>
        </p:sp>
        <p:sp>
          <p:nvSpPr>
            <p:cNvPr id="67604" name="AutoShape 18"/>
            <p:cNvSpPr>
              <a:spLocks noChangeArrowheads="1"/>
            </p:cNvSpPr>
            <p:nvPr/>
          </p:nvSpPr>
          <p:spPr bwMode="auto">
            <a:xfrm>
              <a:off x="1992314" y="3037309"/>
              <a:ext cx="611187" cy="476250"/>
            </a:xfrm>
            <a:prstGeom prst="flowChartProcess">
              <a:avLst/>
            </a:prstGeom>
            <a:solidFill>
              <a:srgbClr val="FF6600"/>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67605" name="Line 19"/>
            <p:cNvSpPr>
              <a:spLocks noChangeShapeType="1"/>
            </p:cNvSpPr>
            <p:nvPr/>
          </p:nvSpPr>
          <p:spPr bwMode="auto">
            <a:xfrm>
              <a:off x="3417888" y="1322809"/>
              <a:ext cx="0" cy="7143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606" name="Line 20"/>
            <p:cNvSpPr>
              <a:spLocks noChangeShapeType="1"/>
            </p:cNvSpPr>
            <p:nvPr/>
          </p:nvSpPr>
          <p:spPr bwMode="auto">
            <a:xfrm>
              <a:off x="1855789" y="1941934"/>
              <a:ext cx="3057525"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607" name="Line 21"/>
            <p:cNvSpPr>
              <a:spLocks noChangeShapeType="1"/>
            </p:cNvSpPr>
            <p:nvPr/>
          </p:nvSpPr>
          <p:spPr bwMode="auto">
            <a:xfrm flipV="1">
              <a:off x="4913313" y="1941934"/>
              <a:ext cx="0" cy="952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608" name="Line 22"/>
            <p:cNvSpPr>
              <a:spLocks noChangeShapeType="1"/>
            </p:cNvSpPr>
            <p:nvPr/>
          </p:nvSpPr>
          <p:spPr bwMode="auto">
            <a:xfrm flipV="1">
              <a:off x="2603500" y="1941934"/>
              <a:ext cx="0" cy="952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609" name="Line 23"/>
            <p:cNvSpPr>
              <a:spLocks noChangeShapeType="1"/>
            </p:cNvSpPr>
            <p:nvPr/>
          </p:nvSpPr>
          <p:spPr bwMode="auto">
            <a:xfrm flipV="1">
              <a:off x="4097338" y="1941934"/>
              <a:ext cx="0" cy="952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5" name="AutoShape 24"/>
            <p:cNvSpPr>
              <a:spLocks noChangeArrowheads="1"/>
            </p:cNvSpPr>
            <p:nvPr/>
          </p:nvSpPr>
          <p:spPr bwMode="auto">
            <a:xfrm>
              <a:off x="701841" y="2036817"/>
              <a:ext cx="610976" cy="476931"/>
            </a:xfrm>
            <a:prstGeom prst="flowChartProcess">
              <a:avLst/>
            </a:prstGeom>
            <a:solidFill>
              <a:schemeClr val="accent5">
                <a:lumMod val="75000"/>
              </a:schemeClr>
            </a:solidFill>
            <a:ln w="9525">
              <a:solidFill>
                <a:schemeClr val="bg1"/>
              </a:solidFill>
              <a:miter lim="800000"/>
              <a:headEnd/>
              <a:tailEnd/>
            </a:ln>
          </p:spPr>
          <p:txBody>
            <a:bodyPr wrap="none" anchor="ctr"/>
            <a:lstStyle/>
            <a:p>
              <a:pPr>
                <a:defRPr/>
              </a:pPr>
              <a:endParaRPr lang="ca-ES">
                <a:solidFill>
                  <a:srgbClr val="000000"/>
                </a:solidFill>
                <a:ea typeface="ＭＳ Ｐゴシック" charset="0"/>
                <a:cs typeface="Arial" charset="0"/>
              </a:endParaRPr>
            </a:p>
          </p:txBody>
        </p:sp>
        <p:sp>
          <p:nvSpPr>
            <p:cNvPr id="67611" name="Line 25"/>
            <p:cNvSpPr>
              <a:spLocks noChangeShapeType="1"/>
            </p:cNvSpPr>
            <p:nvPr/>
          </p:nvSpPr>
          <p:spPr bwMode="auto">
            <a:xfrm>
              <a:off x="1312863" y="2275309"/>
              <a:ext cx="203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612" name="Line 26"/>
            <p:cNvSpPr>
              <a:spLocks noChangeShapeType="1"/>
            </p:cNvSpPr>
            <p:nvPr/>
          </p:nvSpPr>
          <p:spPr bwMode="auto">
            <a:xfrm>
              <a:off x="1447800" y="2275309"/>
              <a:ext cx="0" cy="7620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613" name="Line 27"/>
            <p:cNvSpPr>
              <a:spLocks noChangeShapeType="1"/>
            </p:cNvSpPr>
            <p:nvPr/>
          </p:nvSpPr>
          <p:spPr bwMode="auto">
            <a:xfrm>
              <a:off x="565150" y="2894434"/>
              <a:ext cx="1766888"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614" name="AutoShape 28"/>
            <p:cNvSpPr>
              <a:spLocks noChangeArrowheads="1"/>
            </p:cNvSpPr>
            <p:nvPr/>
          </p:nvSpPr>
          <p:spPr bwMode="auto">
            <a:xfrm>
              <a:off x="1108075" y="3751684"/>
              <a:ext cx="611188" cy="476250"/>
            </a:xfrm>
            <a:prstGeom prst="flowChartProcess">
              <a:avLst/>
            </a:prstGeom>
            <a:solidFill>
              <a:srgbClr val="FF6600"/>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67615" name="Line 29"/>
            <p:cNvSpPr>
              <a:spLocks noChangeShapeType="1"/>
            </p:cNvSpPr>
            <p:nvPr/>
          </p:nvSpPr>
          <p:spPr bwMode="auto">
            <a:xfrm>
              <a:off x="1447800" y="3513559"/>
              <a:ext cx="0" cy="2381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616" name="Line 30"/>
            <p:cNvSpPr>
              <a:spLocks noChangeShapeType="1"/>
            </p:cNvSpPr>
            <p:nvPr/>
          </p:nvSpPr>
          <p:spPr bwMode="auto">
            <a:xfrm>
              <a:off x="2398714" y="1322809"/>
              <a:ext cx="2174875"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617" name="Line 31"/>
            <p:cNvSpPr>
              <a:spLocks noChangeShapeType="1"/>
            </p:cNvSpPr>
            <p:nvPr/>
          </p:nvSpPr>
          <p:spPr bwMode="auto">
            <a:xfrm>
              <a:off x="4913313" y="2513434"/>
              <a:ext cx="0" cy="3810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73" name="AutoShape 32"/>
            <p:cNvSpPr>
              <a:spLocks noChangeArrowheads="1"/>
            </p:cNvSpPr>
            <p:nvPr/>
          </p:nvSpPr>
          <p:spPr bwMode="auto">
            <a:xfrm>
              <a:off x="4096759" y="3751003"/>
              <a:ext cx="610976" cy="476931"/>
            </a:xfrm>
            <a:prstGeom prst="flowChartProcess">
              <a:avLst/>
            </a:prstGeom>
            <a:solidFill>
              <a:schemeClr val="accent5">
                <a:lumMod val="75000"/>
              </a:schemeClr>
            </a:solidFill>
            <a:ln w="9525">
              <a:solidFill>
                <a:schemeClr val="bg1"/>
              </a:solidFill>
              <a:miter lim="800000"/>
              <a:headEnd/>
              <a:tailEnd/>
            </a:ln>
          </p:spPr>
          <p:txBody>
            <a:bodyPr wrap="none" anchor="ctr"/>
            <a:lstStyle/>
            <a:p>
              <a:pPr>
                <a:defRPr/>
              </a:pPr>
              <a:endParaRPr lang="ca-ES">
                <a:solidFill>
                  <a:srgbClr val="000000"/>
                </a:solidFill>
                <a:ea typeface="ＭＳ Ｐゴシック" charset="0"/>
                <a:cs typeface="Arial" charset="0"/>
              </a:endParaRPr>
            </a:p>
          </p:txBody>
        </p:sp>
        <p:sp>
          <p:nvSpPr>
            <p:cNvPr id="67619" name="AutoShape 33"/>
            <p:cNvSpPr>
              <a:spLocks noChangeArrowheads="1"/>
            </p:cNvSpPr>
            <p:nvPr/>
          </p:nvSpPr>
          <p:spPr bwMode="auto">
            <a:xfrm>
              <a:off x="5253039" y="3751684"/>
              <a:ext cx="611187" cy="476250"/>
            </a:xfrm>
            <a:prstGeom prst="flowChartProcess">
              <a:avLst/>
            </a:prstGeom>
            <a:solidFill>
              <a:srgbClr val="FF6600"/>
            </a:solidFill>
            <a:ln w="9525">
              <a:solidFill>
                <a:schemeClr val="bg1"/>
              </a:solidFill>
              <a:miter lim="800000"/>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67620" name="Line 34"/>
            <p:cNvSpPr>
              <a:spLocks noChangeShapeType="1"/>
            </p:cNvSpPr>
            <p:nvPr/>
          </p:nvSpPr>
          <p:spPr bwMode="auto">
            <a:xfrm flipV="1">
              <a:off x="4437063" y="3561184"/>
              <a:ext cx="0" cy="1905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621" name="Line 35"/>
            <p:cNvSpPr>
              <a:spLocks noChangeShapeType="1"/>
            </p:cNvSpPr>
            <p:nvPr/>
          </p:nvSpPr>
          <p:spPr bwMode="auto">
            <a:xfrm flipV="1">
              <a:off x="5592763" y="3561184"/>
              <a:ext cx="0" cy="1905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622" name="Line 36"/>
            <p:cNvSpPr>
              <a:spLocks noChangeShapeType="1"/>
            </p:cNvSpPr>
            <p:nvPr/>
          </p:nvSpPr>
          <p:spPr bwMode="auto">
            <a:xfrm>
              <a:off x="4437063" y="3561184"/>
              <a:ext cx="11557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623" name="Line 37"/>
            <p:cNvSpPr>
              <a:spLocks noChangeShapeType="1"/>
            </p:cNvSpPr>
            <p:nvPr/>
          </p:nvSpPr>
          <p:spPr bwMode="auto">
            <a:xfrm>
              <a:off x="4913313" y="3370684"/>
              <a:ext cx="0" cy="1905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7624" name="Oval 38"/>
            <p:cNvSpPr>
              <a:spLocks noChangeArrowheads="1"/>
            </p:cNvSpPr>
            <p:nvPr/>
          </p:nvSpPr>
          <p:spPr bwMode="auto">
            <a:xfrm>
              <a:off x="1619672" y="2180059"/>
              <a:ext cx="204787" cy="142875"/>
            </a:xfrm>
            <a:prstGeom prst="ellipse">
              <a:avLst/>
            </a:prstGeom>
            <a:solidFill>
              <a:srgbClr val="FF6600"/>
            </a:solidFill>
            <a:ln w="9525">
              <a:solidFill>
                <a:schemeClr val="bg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67625" name="Oval 39"/>
            <p:cNvSpPr>
              <a:spLocks noChangeArrowheads="1"/>
            </p:cNvSpPr>
            <p:nvPr/>
          </p:nvSpPr>
          <p:spPr bwMode="auto">
            <a:xfrm>
              <a:off x="1381125" y="3180184"/>
              <a:ext cx="203200" cy="142875"/>
            </a:xfrm>
            <a:prstGeom prst="ellipse">
              <a:avLst/>
            </a:prstGeom>
            <a:solidFill>
              <a:srgbClr val="FF6600"/>
            </a:solidFill>
            <a:ln w="9525">
              <a:solidFill>
                <a:schemeClr val="bg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67626" name="Oval 40"/>
            <p:cNvSpPr>
              <a:spLocks noChangeArrowheads="1"/>
            </p:cNvSpPr>
            <p:nvPr/>
          </p:nvSpPr>
          <p:spPr bwMode="auto">
            <a:xfrm>
              <a:off x="4845050" y="3084934"/>
              <a:ext cx="203200" cy="142875"/>
            </a:xfrm>
            <a:prstGeom prst="ellipse">
              <a:avLst/>
            </a:prstGeom>
            <a:solidFill>
              <a:srgbClr val="FF6600"/>
            </a:solidFill>
            <a:ln w="9525">
              <a:solidFill>
                <a:schemeClr val="bg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
          <p:nvSpPr>
            <p:cNvPr id="67627" name="Oval 41"/>
            <p:cNvSpPr>
              <a:spLocks noChangeArrowheads="1"/>
            </p:cNvSpPr>
            <p:nvPr/>
          </p:nvSpPr>
          <p:spPr bwMode="auto">
            <a:xfrm>
              <a:off x="4776789" y="2227684"/>
              <a:ext cx="204787" cy="142875"/>
            </a:xfrm>
            <a:prstGeom prst="ellipse">
              <a:avLst/>
            </a:prstGeom>
            <a:solidFill>
              <a:srgbClr val="FF6600"/>
            </a:solidFill>
            <a:ln w="9525">
              <a:solidFill>
                <a:schemeClr val="bg1"/>
              </a:solidFill>
              <a:round/>
              <a:headEnd/>
              <a:tailEnd/>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grpSp>
      <p:sp>
        <p:nvSpPr>
          <p:cNvPr id="67590" name="82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6217A1D-1F06-4C9B-AF7B-3D9C625E21BB}" type="slidenum">
              <a:rPr lang="es-ES" altLang="es-ES">
                <a:solidFill>
                  <a:srgbClr val="FFFFFF"/>
                </a:solidFill>
              </a:rPr>
              <a:pPr/>
              <a:t>47</a:t>
            </a:fld>
            <a:endParaRPr lang="es-ES" altLang="es-ES">
              <a:solidFill>
                <a:srgbClr val="FFFFFF"/>
              </a:solidFill>
            </a:endParaRPr>
          </a:p>
        </p:txBody>
      </p:sp>
    </p:spTree>
  </p:cSld>
  <p:clrMapOvr>
    <a:masterClrMapping/>
  </p:clrMapOvr>
  <p:transition spd="slow" advTm="8761"/>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4"/>
          <p:cNvSpPr txBox="1">
            <a:spLocks noChangeArrowheads="1"/>
          </p:cNvSpPr>
          <p:nvPr/>
        </p:nvSpPr>
        <p:spPr bwMode="auto">
          <a:xfrm>
            <a:off x="403225" y="919163"/>
            <a:ext cx="8151813" cy="163036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indent="-180975" algn="just">
              <a:buFontTx/>
              <a:buChar char="•"/>
              <a:defRPr/>
            </a:pPr>
            <a:r>
              <a:rPr lang="es-ES" sz="2000" dirty="0">
                <a:solidFill>
                  <a:srgbClr val="000000"/>
                </a:solidFill>
                <a:latin typeface="+mj-lt"/>
              </a:rPr>
              <a:t>Defecto en el gen que codifica para el enzima </a:t>
            </a:r>
            <a:r>
              <a:rPr lang="es-ES" sz="2000" dirty="0" err="1">
                <a:solidFill>
                  <a:srgbClr val="000000"/>
                </a:solidFill>
                <a:latin typeface="+mj-lt"/>
              </a:rPr>
              <a:t>lisosomal</a:t>
            </a:r>
            <a:r>
              <a:rPr lang="es-ES" sz="2000" dirty="0">
                <a:solidFill>
                  <a:srgbClr val="000000"/>
                </a:solidFill>
                <a:latin typeface="+mj-lt"/>
              </a:rPr>
              <a:t> a-</a:t>
            </a:r>
            <a:r>
              <a:rPr lang="es-ES" sz="2000" dirty="0" err="1">
                <a:solidFill>
                  <a:srgbClr val="000000"/>
                </a:solidFill>
                <a:latin typeface="+mj-lt"/>
              </a:rPr>
              <a:t>galactosidasa</a:t>
            </a:r>
            <a:r>
              <a:rPr lang="es-ES" sz="2000" dirty="0">
                <a:solidFill>
                  <a:srgbClr val="000000"/>
                </a:solidFill>
                <a:latin typeface="+mj-lt"/>
              </a:rPr>
              <a:t> (a-gal)</a:t>
            </a:r>
          </a:p>
          <a:p>
            <a:pPr marL="180975" indent="-180975" algn="just">
              <a:buFontTx/>
              <a:buChar char="•"/>
              <a:defRPr/>
            </a:pPr>
            <a:r>
              <a:rPr lang="es-ES" sz="2000" dirty="0">
                <a:solidFill>
                  <a:srgbClr val="000000"/>
                </a:solidFill>
                <a:latin typeface="+mj-lt"/>
              </a:rPr>
              <a:t>Incapacidad del enzima para </a:t>
            </a:r>
            <a:r>
              <a:rPr lang="es-ES" sz="2000" dirty="0" err="1">
                <a:solidFill>
                  <a:srgbClr val="000000"/>
                </a:solidFill>
                <a:latin typeface="+mj-lt"/>
              </a:rPr>
              <a:t>catabolizar</a:t>
            </a:r>
            <a:r>
              <a:rPr lang="es-ES" sz="2000" dirty="0">
                <a:solidFill>
                  <a:srgbClr val="000000"/>
                </a:solidFill>
                <a:latin typeface="+mj-lt"/>
              </a:rPr>
              <a:t> ciertos </a:t>
            </a:r>
            <a:r>
              <a:rPr lang="es-ES" sz="2000" dirty="0" err="1">
                <a:solidFill>
                  <a:srgbClr val="000000"/>
                </a:solidFill>
                <a:latin typeface="+mj-lt"/>
              </a:rPr>
              <a:t>glicoesfingolípidos</a:t>
            </a:r>
            <a:r>
              <a:rPr lang="es-ES" sz="2000" dirty="0">
                <a:solidFill>
                  <a:srgbClr val="000000"/>
                </a:solidFill>
                <a:latin typeface="+mj-lt"/>
              </a:rPr>
              <a:t>, sobretodo </a:t>
            </a:r>
            <a:r>
              <a:rPr lang="es-ES" sz="2000" dirty="0" err="1">
                <a:solidFill>
                  <a:srgbClr val="000000"/>
                </a:solidFill>
                <a:latin typeface="+mj-lt"/>
              </a:rPr>
              <a:t>globotriaosilceramida</a:t>
            </a:r>
            <a:r>
              <a:rPr lang="es-ES" sz="2000" dirty="0">
                <a:solidFill>
                  <a:srgbClr val="000000"/>
                </a:solidFill>
                <a:latin typeface="+mj-lt"/>
              </a:rPr>
              <a:t> (GL-3)</a:t>
            </a:r>
          </a:p>
          <a:p>
            <a:pPr algn="just">
              <a:buFontTx/>
              <a:buChar char="•"/>
              <a:defRPr/>
            </a:pPr>
            <a:r>
              <a:rPr lang="es-ES" sz="2000" dirty="0">
                <a:solidFill>
                  <a:srgbClr val="000000"/>
                </a:solidFill>
                <a:latin typeface="+mj-lt"/>
              </a:rPr>
              <a:t>  </a:t>
            </a:r>
            <a:r>
              <a:rPr lang="es-ES" sz="2000" dirty="0" err="1">
                <a:solidFill>
                  <a:srgbClr val="000000"/>
                </a:solidFill>
                <a:latin typeface="+mj-lt"/>
              </a:rPr>
              <a:t>Acúmulo</a:t>
            </a:r>
            <a:r>
              <a:rPr lang="es-ES" sz="2000" dirty="0">
                <a:solidFill>
                  <a:srgbClr val="000000"/>
                </a:solidFill>
                <a:latin typeface="+mj-lt"/>
              </a:rPr>
              <a:t> de GL-3 en el endotelio vascular y tejidos viscerales</a:t>
            </a:r>
          </a:p>
        </p:txBody>
      </p:sp>
      <p:grpSp>
        <p:nvGrpSpPr>
          <p:cNvPr id="68611" name="Group 5"/>
          <p:cNvGrpSpPr>
            <a:grpSpLocks/>
          </p:cNvGrpSpPr>
          <p:nvPr/>
        </p:nvGrpSpPr>
        <p:grpSpPr bwMode="auto">
          <a:xfrm>
            <a:off x="2747963" y="2924175"/>
            <a:ext cx="3695700" cy="2773363"/>
            <a:chOff x="1455" y="1747"/>
            <a:chExt cx="2832" cy="1958"/>
          </a:xfrm>
        </p:grpSpPr>
        <p:pic>
          <p:nvPicPr>
            <p:cNvPr id="68615" name="Picture 6" descr="Genzyme module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 y="1747"/>
              <a:ext cx="2832" cy="1958"/>
            </a:xfrm>
            <a:prstGeom prst="rect">
              <a:avLst/>
            </a:prstGeom>
            <a:solidFill>
              <a:srgbClr val="FF9900"/>
            </a:solidFill>
            <a:ln w="9525">
              <a:solidFill>
                <a:schemeClr val="tx1"/>
              </a:solidFill>
              <a:miter lim="800000"/>
              <a:headEnd/>
              <a:tailEnd/>
            </a:ln>
          </p:spPr>
        </p:pic>
        <p:sp>
          <p:nvSpPr>
            <p:cNvPr id="68616" name="Line 7"/>
            <p:cNvSpPr>
              <a:spLocks noChangeShapeType="1"/>
            </p:cNvSpPr>
            <p:nvPr/>
          </p:nvSpPr>
          <p:spPr bwMode="auto">
            <a:xfrm flipH="1">
              <a:off x="2664" y="2467"/>
              <a:ext cx="288" cy="336"/>
            </a:xfrm>
            <a:prstGeom prst="line">
              <a:avLst/>
            </a:prstGeom>
            <a:noFill/>
            <a:ln w="25399">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s-ES"/>
            </a:p>
          </p:txBody>
        </p:sp>
        <p:sp>
          <p:nvSpPr>
            <p:cNvPr id="68617" name="Line 8"/>
            <p:cNvSpPr>
              <a:spLocks noChangeShapeType="1"/>
            </p:cNvSpPr>
            <p:nvPr/>
          </p:nvSpPr>
          <p:spPr bwMode="auto">
            <a:xfrm>
              <a:off x="2712" y="2467"/>
              <a:ext cx="240" cy="336"/>
            </a:xfrm>
            <a:prstGeom prst="line">
              <a:avLst/>
            </a:prstGeom>
            <a:noFill/>
            <a:ln w="25399">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s-ES"/>
            </a:p>
          </p:txBody>
        </p:sp>
        <p:sp>
          <p:nvSpPr>
            <p:cNvPr id="68618" name="Line 9"/>
            <p:cNvSpPr>
              <a:spLocks noChangeShapeType="1"/>
            </p:cNvSpPr>
            <p:nvPr/>
          </p:nvSpPr>
          <p:spPr bwMode="auto">
            <a:xfrm>
              <a:off x="3672" y="1891"/>
              <a:ext cx="0" cy="192"/>
            </a:xfrm>
            <a:prstGeom prst="line">
              <a:avLst/>
            </a:prstGeom>
            <a:noFill/>
            <a:ln w="25399">
              <a:solidFill>
                <a:srgbClr val="FF0000"/>
              </a:solidFill>
              <a:round/>
              <a:headEnd type="arrow" w="med" len="med"/>
              <a:tailEnd type="none" w="sm" len="sm"/>
            </a:ln>
            <a:extLst>
              <a:ext uri="{909E8E84-426E-40DD-AFC4-6F175D3DCCD1}">
                <a14:hiddenFill xmlns:a14="http://schemas.microsoft.com/office/drawing/2010/main">
                  <a:noFill/>
                </a14:hiddenFill>
              </a:ext>
            </a:extLst>
          </p:spPr>
          <p:txBody>
            <a:bodyPr/>
            <a:lstStyle/>
            <a:p>
              <a:endParaRPr lang="es-ES"/>
            </a:p>
          </p:txBody>
        </p:sp>
      </p:grpSp>
      <p:sp>
        <p:nvSpPr>
          <p:cNvPr id="58371" name="Text Box 10"/>
          <p:cNvSpPr txBox="1">
            <a:spLocks noChangeArrowheads="1"/>
          </p:cNvSpPr>
          <p:nvPr/>
        </p:nvSpPr>
        <p:spPr bwMode="auto">
          <a:xfrm>
            <a:off x="2963863" y="5829300"/>
            <a:ext cx="2763837" cy="400050"/>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defRPr/>
            </a:pPr>
            <a:r>
              <a:rPr lang="es-ES" sz="2000" dirty="0">
                <a:solidFill>
                  <a:srgbClr val="000000"/>
                </a:solidFill>
                <a:latin typeface="+mj-lt"/>
              </a:rPr>
              <a:t> Prevalencia: 1/100.000</a:t>
            </a:r>
          </a:p>
        </p:txBody>
      </p:sp>
      <p:sp>
        <p:nvSpPr>
          <p:cNvPr id="9" name="Rectangle 4"/>
          <p:cNvSpPr>
            <a:spLocks noChangeArrowheads="1"/>
          </p:cNvSpPr>
          <p:nvPr/>
        </p:nvSpPr>
        <p:spPr bwMode="auto">
          <a:xfrm>
            <a:off x="403225" y="-144463"/>
            <a:ext cx="7999413" cy="1143001"/>
          </a:xfrm>
          <a:prstGeom prst="rect">
            <a:avLst/>
          </a:prstGeom>
          <a:noFill/>
          <a:ln>
            <a:noFill/>
          </a:ln>
          <a:extLst>
            <a:ext uri="{909E8E84-426E-40dd-AFC4-6F175D3DCCD1}"/>
            <a:ext uri="{91240B29-F687-4f45-9708-019B960494DF}"/>
          </a:extLst>
        </p:spPr>
        <p:txBody>
          <a:bodyPr anchor="ctr"/>
          <a:lstStyle/>
          <a:p>
            <a:pPr algn="ctr">
              <a:lnSpc>
                <a:spcPct val="90000"/>
              </a:lnSpc>
              <a:defRPr/>
            </a:pPr>
            <a:r>
              <a:rPr lang="es-ES" sz="2800" b="1" dirty="0">
                <a:solidFill>
                  <a:srgbClr val="006699"/>
                </a:solidFill>
                <a:latin typeface="+mj-lt"/>
                <a:ea typeface="ＭＳ Ｐゴシック" charset="0"/>
                <a:cs typeface="Arial" charset="0"/>
              </a:rPr>
              <a:t>ENFERMEDAD LIGADA AL CROMOSOMA X</a:t>
            </a:r>
          </a:p>
        </p:txBody>
      </p:sp>
      <p:sp>
        <p:nvSpPr>
          <p:cNvPr id="68614" name="10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4B394E1-90F2-411E-8DD5-A7FF1DBA2532}" type="slidenum">
              <a:rPr lang="es-ES" altLang="es-ES">
                <a:solidFill>
                  <a:srgbClr val="FFFFFF"/>
                </a:solidFill>
              </a:rPr>
              <a:pPr/>
              <a:t>48</a:t>
            </a:fld>
            <a:endParaRPr lang="es-ES" altLang="es-ES">
              <a:solidFill>
                <a:srgbClr val="FFFFFF"/>
              </a:solidFill>
            </a:endParaRPr>
          </a:p>
        </p:txBody>
      </p:sp>
    </p:spTree>
  </p:cSld>
  <p:clrMapOvr>
    <a:masterClrMapping/>
  </p:clrMapOvr>
  <p:transition spd="slow" advTm="3022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395288" y="0"/>
            <a:ext cx="7543800" cy="1143000"/>
          </a:xfrm>
          <a:prstGeom prst="rect">
            <a:avLst/>
          </a:prstGeom>
          <a:noFill/>
          <a:ln>
            <a:noFill/>
          </a:ln>
          <a:effectLst/>
        </p:spPr>
        <p:txBody>
          <a:bodyPr anchor="ctr"/>
          <a:lstStyle/>
          <a:p>
            <a:pPr algn="ctr">
              <a:lnSpc>
                <a:spcPct val="89000"/>
              </a:lnSpc>
              <a:defRPr/>
            </a:pPr>
            <a:r>
              <a:rPr lang="es-ES" sz="3200" b="1" dirty="0">
                <a:solidFill>
                  <a:srgbClr val="006699"/>
                </a:solidFill>
                <a:latin typeface="+mj-lt"/>
                <a:ea typeface="ＭＳ Ｐゴシック" charset="0"/>
                <a:cs typeface="Arial" charset="0"/>
              </a:rPr>
              <a:t>SIGNOS Y SÍNTOMAS</a:t>
            </a:r>
          </a:p>
        </p:txBody>
      </p:sp>
      <p:sp>
        <p:nvSpPr>
          <p:cNvPr id="69635" name="Rectangle 6"/>
          <p:cNvSpPr>
            <a:spLocks noChangeArrowheads="1"/>
          </p:cNvSpPr>
          <p:nvPr/>
        </p:nvSpPr>
        <p:spPr bwMode="auto">
          <a:xfrm>
            <a:off x="2195513" y="1341438"/>
            <a:ext cx="35115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285750" indent="-2857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125000"/>
              </a:lnSpc>
              <a:spcBef>
                <a:spcPct val="30000"/>
              </a:spcBef>
              <a:buFontTx/>
              <a:buChar char="•"/>
            </a:pPr>
            <a:endParaRPr lang="en-US" altLang="es-ES" sz="2400" b="1">
              <a:solidFill>
                <a:srgbClr val="000000"/>
              </a:solidFill>
              <a:latin typeface="Times New Roman" panose="02020603050405020304" pitchFamily="18" charset="0"/>
              <a:ea typeface="ＭＳ Ｐゴシック" panose="020B0600070205080204" pitchFamily="34" charset="-128"/>
            </a:endParaRPr>
          </a:p>
          <a:p>
            <a:pPr>
              <a:lnSpc>
                <a:spcPct val="125000"/>
              </a:lnSpc>
              <a:spcBef>
                <a:spcPct val="30000"/>
              </a:spcBef>
              <a:buFontTx/>
              <a:buChar char="•"/>
            </a:pPr>
            <a:endParaRPr lang="en-US" altLang="es-ES" sz="2400" b="1">
              <a:solidFill>
                <a:srgbClr val="000000"/>
              </a:solidFill>
              <a:latin typeface="Times New Roman" panose="02020603050405020304" pitchFamily="18" charset="0"/>
              <a:ea typeface="ＭＳ Ｐゴシック" panose="020B0600070205080204" pitchFamily="34" charset="-128"/>
            </a:endParaRPr>
          </a:p>
        </p:txBody>
      </p:sp>
      <p:grpSp>
        <p:nvGrpSpPr>
          <p:cNvPr id="69636" name="Grupo 1"/>
          <p:cNvGrpSpPr>
            <a:grpSpLocks/>
          </p:cNvGrpSpPr>
          <p:nvPr/>
        </p:nvGrpSpPr>
        <p:grpSpPr bwMode="auto">
          <a:xfrm>
            <a:off x="4248150" y="1676400"/>
            <a:ext cx="2833688" cy="4203700"/>
            <a:chOff x="1657374" y="1306116"/>
            <a:chExt cx="6095977" cy="3152520"/>
          </a:xfrm>
        </p:grpSpPr>
        <p:sp>
          <p:nvSpPr>
            <p:cNvPr id="69655" name="Line 8"/>
            <p:cNvSpPr>
              <a:spLocks noChangeShapeType="1"/>
            </p:cNvSpPr>
            <p:nvPr/>
          </p:nvSpPr>
          <p:spPr bwMode="auto">
            <a:xfrm>
              <a:off x="1657374" y="3075826"/>
              <a:ext cx="6095977" cy="194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9656" name="Line 9"/>
            <p:cNvSpPr>
              <a:spLocks noChangeShapeType="1"/>
            </p:cNvSpPr>
            <p:nvPr/>
          </p:nvSpPr>
          <p:spPr bwMode="auto">
            <a:xfrm flipV="1">
              <a:off x="2343152" y="4449366"/>
              <a:ext cx="5410199" cy="927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9657" name="Line 10"/>
            <p:cNvSpPr>
              <a:spLocks noChangeShapeType="1"/>
            </p:cNvSpPr>
            <p:nvPr/>
          </p:nvSpPr>
          <p:spPr bwMode="auto">
            <a:xfrm>
              <a:off x="2952750" y="2734866"/>
              <a:ext cx="4800601"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9658" name="Line 11"/>
            <p:cNvSpPr>
              <a:spLocks noChangeShapeType="1"/>
            </p:cNvSpPr>
            <p:nvPr/>
          </p:nvSpPr>
          <p:spPr bwMode="auto">
            <a:xfrm>
              <a:off x="2952750" y="2449116"/>
              <a:ext cx="4800601"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9659" name="Line 12"/>
            <p:cNvSpPr>
              <a:spLocks noChangeShapeType="1"/>
            </p:cNvSpPr>
            <p:nvPr/>
          </p:nvSpPr>
          <p:spPr bwMode="auto">
            <a:xfrm>
              <a:off x="2952750" y="2163366"/>
              <a:ext cx="4800601"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9660" name="Line 13"/>
            <p:cNvSpPr>
              <a:spLocks noChangeShapeType="1"/>
            </p:cNvSpPr>
            <p:nvPr/>
          </p:nvSpPr>
          <p:spPr bwMode="auto">
            <a:xfrm>
              <a:off x="2952750" y="1877616"/>
              <a:ext cx="4800601"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9661" name="Line 14"/>
            <p:cNvSpPr>
              <a:spLocks noChangeShapeType="1"/>
            </p:cNvSpPr>
            <p:nvPr/>
          </p:nvSpPr>
          <p:spPr bwMode="auto">
            <a:xfrm>
              <a:off x="2952750" y="1306116"/>
              <a:ext cx="4800601"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grpSp>
      <p:sp>
        <p:nvSpPr>
          <p:cNvPr id="69637" name="Rectangle 6"/>
          <p:cNvSpPr>
            <a:spLocks noChangeArrowheads="1"/>
          </p:cNvSpPr>
          <p:nvPr/>
        </p:nvSpPr>
        <p:spPr bwMode="auto">
          <a:xfrm>
            <a:off x="931863" y="2424113"/>
            <a:ext cx="35115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285750" indent="-2857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nSpc>
                <a:spcPct val="125000"/>
              </a:lnSpc>
              <a:spcBef>
                <a:spcPct val="30000"/>
              </a:spcBef>
              <a:buFontTx/>
              <a:buChar char="•"/>
            </a:pPr>
            <a:endParaRPr lang="en-US" altLang="es-ES" sz="2400" b="1">
              <a:solidFill>
                <a:srgbClr val="000000"/>
              </a:solidFill>
              <a:latin typeface="Times New Roman" panose="02020603050405020304" pitchFamily="18" charset="0"/>
              <a:ea typeface="ＭＳ Ｐゴシック" panose="020B0600070205080204" pitchFamily="34" charset="-128"/>
            </a:endParaRPr>
          </a:p>
          <a:p>
            <a:pPr>
              <a:lnSpc>
                <a:spcPct val="125000"/>
              </a:lnSpc>
              <a:spcBef>
                <a:spcPct val="30000"/>
              </a:spcBef>
              <a:buFontTx/>
              <a:buChar char="•"/>
            </a:pPr>
            <a:endParaRPr lang="en-US" altLang="es-ES" sz="2400" b="1">
              <a:solidFill>
                <a:srgbClr val="000000"/>
              </a:solidFill>
              <a:latin typeface="Times New Roman" panose="02020603050405020304" pitchFamily="18" charset="0"/>
              <a:ea typeface="ＭＳ Ｐゴシック" panose="020B0600070205080204" pitchFamily="34" charset="-128"/>
            </a:endParaRPr>
          </a:p>
        </p:txBody>
      </p:sp>
      <p:pic>
        <p:nvPicPr>
          <p:cNvPr id="69638" name="Picture 7" descr="man from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2252663"/>
            <a:ext cx="2076450"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9" name="Grupo 1"/>
          <p:cNvGrpSpPr>
            <a:grpSpLocks/>
          </p:cNvGrpSpPr>
          <p:nvPr/>
        </p:nvGrpSpPr>
        <p:grpSpPr bwMode="auto">
          <a:xfrm>
            <a:off x="1685925" y="2652713"/>
            <a:ext cx="2833688" cy="3152775"/>
            <a:chOff x="1657374" y="1306116"/>
            <a:chExt cx="6095977" cy="3152520"/>
          </a:xfrm>
        </p:grpSpPr>
        <p:sp>
          <p:nvSpPr>
            <p:cNvPr id="69648" name="Line 8"/>
            <p:cNvSpPr>
              <a:spLocks noChangeShapeType="1"/>
            </p:cNvSpPr>
            <p:nvPr/>
          </p:nvSpPr>
          <p:spPr bwMode="auto">
            <a:xfrm>
              <a:off x="1657374" y="3075826"/>
              <a:ext cx="6095977" cy="194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9649" name="Line 9"/>
            <p:cNvSpPr>
              <a:spLocks noChangeShapeType="1"/>
            </p:cNvSpPr>
            <p:nvPr/>
          </p:nvSpPr>
          <p:spPr bwMode="auto">
            <a:xfrm flipV="1">
              <a:off x="2343152" y="4449366"/>
              <a:ext cx="5410199" cy="927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9650" name="Line 10"/>
            <p:cNvSpPr>
              <a:spLocks noChangeShapeType="1"/>
            </p:cNvSpPr>
            <p:nvPr/>
          </p:nvSpPr>
          <p:spPr bwMode="auto">
            <a:xfrm>
              <a:off x="2952750" y="2734866"/>
              <a:ext cx="4800601"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9651" name="Line 11"/>
            <p:cNvSpPr>
              <a:spLocks noChangeShapeType="1"/>
            </p:cNvSpPr>
            <p:nvPr/>
          </p:nvSpPr>
          <p:spPr bwMode="auto">
            <a:xfrm>
              <a:off x="2952750" y="2449116"/>
              <a:ext cx="4800601"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9652" name="Line 12"/>
            <p:cNvSpPr>
              <a:spLocks noChangeShapeType="1"/>
            </p:cNvSpPr>
            <p:nvPr/>
          </p:nvSpPr>
          <p:spPr bwMode="auto">
            <a:xfrm>
              <a:off x="2952750" y="2163366"/>
              <a:ext cx="4800601"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9653" name="Line 13"/>
            <p:cNvSpPr>
              <a:spLocks noChangeShapeType="1"/>
            </p:cNvSpPr>
            <p:nvPr/>
          </p:nvSpPr>
          <p:spPr bwMode="auto">
            <a:xfrm>
              <a:off x="2952750" y="1877616"/>
              <a:ext cx="4800601"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69654" name="Line 14"/>
            <p:cNvSpPr>
              <a:spLocks noChangeShapeType="1"/>
            </p:cNvSpPr>
            <p:nvPr/>
          </p:nvSpPr>
          <p:spPr bwMode="auto">
            <a:xfrm>
              <a:off x="2952750" y="1306116"/>
              <a:ext cx="4800601"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grpSp>
      <p:sp>
        <p:nvSpPr>
          <p:cNvPr id="34" name="Text Box 15"/>
          <p:cNvSpPr txBox="1">
            <a:spLocks noChangeArrowheads="1"/>
          </p:cNvSpPr>
          <p:nvPr/>
        </p:nvSpPr>
        <p:spPr bwMode="auto">
          <a:xfrm>
            <a:off x="4752975" y="2468563"/>
            <a:ext cx="3886200"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s-ES" sz="2000" dirty="0">
                <a:solidFill>
                  <a:srgbClr val="000000"/>
                </a:solidFill>
                <a:latin typeface="+mj-lt"/>
              </a:rPr>
              <a:t>AVC isquémico</a:t>
            </a:r>
            <a:endParaRPr lang="es-ES" dirty="0">
              <a:solidFill>
                <a:srgbClr val="000000"/>
              </a:solidFill>
              <a:latin typeface="+mj-lt"/>
            </a:endParaRPr>
          </a:p>
        </p:txBody>
      </p:sp>
      <p:sp>
        <p:nvSpPr>
          <p:cNvPr id="35" name="Text Box 16"/>
          <p:cNvSpPr txBox="1">
            <a:spLocks noChangeArrowheads="1"/>
          </p:cNvSpPr>
          <p:nvPr/>
        </p:nvSpPr>
        <p:spPr bwMode="auto">
          <a:xfrm>
            <a:off x="4752975" y="3006725"/>
            <a:ext cx="3886200"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2000" dirty="0">
                <a:solidFill>
                  <a:srgbClr val="000000"/>
                </a:solidFill>
                <a:latin typeface="+mj-lt"/>
              </a:rPr>
              <a:t>HVI</a:t>
            </a:r>
            <a:endParaRPr lang="en-US" dirty="0">
              <a:solidFill>
                <a:srgbClr val="000000"/>
              </a:solidFill>
              <a:latin typeface="+mj-lt"/>
            </a:endParaRPr>
          </a:p>
        </p:txBody>
      </p:sp>
      <p:sp>
        <p:nvSpPr>
          <p:cNvPr id="36" name="Text Box 17"/>
          <p:cNvSpPr txBox="1">
            <a:spLocks noChangeArrowheads="1"/>
          </p:cNvSpPr>
          <p:nvPr/>
        </p:nvSpPr>
        <p:spPr bwMode="auto">
          <a:xfrm>
            <a:off x="4752975" y="3868738"/>
            <a:ext cx="3024188"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s-ES" sz="2000" dirty="0" err="1">
                <a:solidFill>
                  <a:srgbClr val="000000"/>
                </a:solidFill>
                <a:latin typeface="+mj-lt"/>
              </a:rPr>
              <a:t>Angioqueratomas</a:t>
            </a:r>
            <a:endParaRPr lang="es-ES" dirty="0">
              <a:solidFill>
                <a:srgbClr val="000000"/>
              </a:solidFill>
              <a:latin typeface="+mj-lt"/>
            </a:endParaRPr>
          </a:p>
        </p:txBody>
      </p:sp>
      <p:sp>
        <p:nvSpPr>
          <p:cNvPr id="37" name="Text Box 18"/>
          <p:cNvSpPr txBox="1">
            <a:spLocks noChangeArrowheads="1"/>
          </p:cNvSpPr>
          <p:nvPr/>
        </p:nvSpPr>
        <p:spPr bwMode="auto">
          <a:xfrm>
            <a:off x="4752975" y="4197350"/>
            <a:ext cx="3810000"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2000" dirty="0" err="1">
                <a:solidFill>
                  <a:srgbClr val="000000"/>
                </a:solidFill>
                <a:latin typeface="+mj-lt"/>
              </a:rPr>
              <a:t>Acroparestesias</a:t>
            </a:r>
            <a:endParaRPr lang="en-US" dirty="0">
              <a:solidFill>
                <a:srgbClr val="000000"/>
              </a:solidFill>
              <a:latin typeface="+mj-lt"/>
            </a:endParaRPr>
          </a:p>
        </p:txBody>
      </p:sp>
      <p:sp>
        <p:nvSpPr>
          <p:cNvPr id="38" name="Text Box 19"/>
          <p:cNvSpPr txBox="1">
            <a:spLocks noChangeArrowheads="1"/>
          </p:cNvSpPr>
          <p:nvPr/>
        </p:nvSpPr>
        <p:spPr bwMode="auto">
          <a:xfrm>
            <a:off x="4752975" y="5526088"/>
            <a:ext cx="2514600"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2000" dirty="0" err="1">
                <a:solidFill>
                  <a:srgbClr val="000000"/>
                </a:solidFill>
                <a:latin typeface="+mj-lt"/>
              </a:rPr>
              <a:t>Acroparestesias</a:t>
            </a:r>
            <a:endParaRPr lang="en-US" dirty="0">
              <a:solidFill>
                <a:srgbClr val="000000"/>
              </a:solidFill>
              <a:latin typeface="+mj-lt"/>
            </a:endParaRPr>
          </a:p>
        </p:txBody>
      </p:sp>
      <p:sp>
        <p:nvSpPr>
          <p:cNvPr id="39" name="Text Box 20"/>
          <p:cNvSpPr txBox="1">
            <a:spLocks noChangeArrowheads="1"/>
          </p:cNvSpPr>
          <p:nvPr/>
        </p:nvSpPr>
        <p:spPr bwMode="auto">
          <a:xfrm>
            <a:off x="4787900" y="3644900"/>
            <a:ext cx="4103688"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2000" dirty="0">
                <a:solidFill>
                  <a:srgbClr val="000000"/>
                </a:solidFill>
                <a:latin typeface="+mj-lt"/>
              </a:rPr>
              <a:t>ERC</a:t>
            </a:r>
            <a:endParaRPr lang="en-US" dirty="0">
              <a:solidFill>
                <a:srgbClr val="000000"/>
              </a:solidFill>
              <a:latin typeface="+mj-lt"/>
            </a:endParaRPr>
          </a:p>
        </p:txBody>
      </p:sp>
      <p:sp>
        <p:nvSpPr>
          <p:cNvPr id="40" name="Text Box 21"/>
          <p:cNvSpPr txBox="1">
            <a:spLocks noChangeArrowheads="1"/>
          </p:cNvSpPr>
          <p:nvPr/>
        </p:nvSpPr>
        <p:spPr bwMode="auto">
          <a:xfrm>
            <a:off x="4752975" y="3260725"/>
            <a:ext cx="2087563"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s-ES" sz="2000" dirty="0" err="1">
                <a:solidFill>
                  <a:srgbClr val="000000"/>
                </a:solidFill>
                <a:latin typeface="+mj-lt"/>
              </a:rPr>
              <a:t>Hipohidrosis</a:t>
            </a:r>
            <a:endParaRPr lang="es-ES" sz="2000" dirty="0">
              <a:solidFill>
                <a:srgbClr val="000000"/>
              </a:solidFill>
              <a:latin typeface="+mj-lt"/>
            </a:endParaRPr>
          </a:p>
        </p:txBody>
      </p:sp>
      <p:sp>
        <p:nvSpPr>
          <p:cNvPr id="69647" name="40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50B9897-F218-4454-8418-10AAA44F9291}" type="slidenum">
              <a:rPr lang="es-ES" altLang="es-ES">
                <a:solidFill>
                  <a:srgbClr val="FFFFFF"/>
                </a:solidFill>
              </a:rPr>
              <a:pPr/>
              <a:t>49</a:t>
            </a:fld>
            <a:endParaRPr lang="es-ES" altLang="es-ES">
              <a:solidFill>
                <a:srgbClr val="FFFFFF"/>
              </a:solidFill>
            </a:endParaRPr>
          </a:p>
        </p:txBody>
      </p:sp>
    </p:spTree>
  </p:cSld>
  <p:clrMapOvr>
    <a:masterClrMapping/>
  </p:clrMapOvr>
  <p:transition spd="slow" advTm="56290"/>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p:cNvSpPr>
          <p:nvPr>
            <p:ph type="title"/>
          </p:nvPr>
        </p:nvSpPr>
        <p:spPr>
          <a:xfrm>
            <a:off x="341313" y="476250"/>
            <a:ext cx="8255000" cy="647700"/>
          </a:xfrm>
        </p:spPr>
        <p:txBody>
          <a:bodyPr/>
          <a:lstStyle/>
          <a:p>
            <a:pPr eaLnBrk="1" hangingPunct="1"/>
            <a:r>
              <a:rPr lang="es-ES" altLang="es-ES" sz="3200" b="1">
                <a:solidFill>
                  <a:srgbClr val="006699"/>
                </a:solidFill>
                <a:latin typeface="Arial" panose="020B0604020202020204" pitchFamily="34" charset="0"/>
              </a:rPr>
              <a:t>TIPOS DE ENFERMEDADES GENÉTICAS</a:t>
            </a:r>
          </a:p>
        </p:txBody>
      </p:sp>
      <p:sp>
        <p:nvSpPr>
          <p:cNvPr id="26627" name="Rectangle 3"/>
          <p:cNvSpPr>
            <a:spLocks noGrp="1"/>
          </p:cNvSpPr>
          <p:nvPr>
            <p:ph type="body" idx="1"/>
          </p:nvPr>
        </p:nvSpPr>
        <p:spPr>
          <a:xfrm>
            <a:off x="611188" y="1738313"/>
            <a:ext cx="7988300" cy="1762125"/>
          </a:xfrm>
        </p:spPr>
        <p:txBody>
          <a:bodyPr/>
          <a:lstStyle/>
          <a:p>
            <a:pPr eaLnBrk="1" hangingPunct="1">
              <a:buFontTx/>
              <a:buNone/>
            </a:pPr>
            <a:r>
              <a:rPr lang="es-ES" altLang="es-ES" sz="2400" b="1" dirty="0" err="1">
                <a:solidFill>
                  <a:schemeClr val="bg1"/>
                </a:solidFill>
                <a:latin typeface="Arial" panose="020B0604020202020204" pitchFamily="34" charset="0"/>
              </a:rPr>
              <a:t>Monogénicas</a:t>
            </a:r>
            <a:r>
              <a:rPr lang="es-ES" altLang="es-ES" sz="2400" b="1" dirty="0">
                <a:solidFill>
                  <a:schemeClr val="bg1"/>
                </a:solidFill>
                <a:latin typeface="Arial" panose="020B0604020202020204" pitchFamily="34" charset="0"/>
              </a:rPr>
              <a:t>:</a:t>
            </a:r>
            <a:r>
              <a:rPr lang="es-ES" altLang="es-ES" sz="2800" dirty="0">
                <a:solidFill>
                  <a:schemeClr val="bg1"/>
                </a:solidFill>
                <a:latin typeface="Arial" panose="020B0604020202020204" pitchFamily="34" charset="0"/>
              </a:rPr>
              <a:t> </a:t>
            </a:r>
          </a:p>
          <a:p>
            <a:pPr lvl="2" eaLnBrk="1" hangingPunct="1"/>
            <a:r>
              <a:rPr lang="es-ES" altLang="es-ES" sz="2000" dirty="0">
                <a:solidFill>
                  <a:schemeClr val="bg1"/>
                </a:solidFill>
                <a:latin typeface="Arial" panose="020B0604020202020204" pitchFamily="34" charset="0"/>
              </a:rPr>
              <a:t>Causadas por </a:t>
            </a:r>
            <a:r>
              <a:rPr lang="es-ES" altLang="es-ES" sz="2000" dirty="0">
                <a:solidFill>
                  <a:srgbClr val="FF0000"/>
                </a:solidFill>
                <a:latin typeface="Arial" panose="020B0604020202020204" pitchFamily="34" charset="0"/>
              </a:rPr>
              <a:t>mutaciones</a:t>
            </a:r>
            <a:r>
              <a:rPr lang="es-ES" altLang="es-ES" sz="2000" dirty="0">
                <a:solidFill>
                  <a:schemeClr val="bg1"/>
                </a:solidFill>
                <a:latin typeface="Arial" panose="020B0604020202020204" pitchFamily="34" charset="0"/>
              </a:rPr>
              <a:t> en único </a:t>
            </a:r>
            <a:r>
              <a:rPr lang="es-ES" altLang="es-ES" sz="2000" dirty="0">
                <a:solidFill>
                  <a:srgbClr val="92D050"/>
                </a:solidFill>
                <a:latin typeface="Arial" panose="020B0604020202020204" pitchFamily="34" charset="0"/>
              </a:rPr>
              <a:t>gen</a:t>
            </a:r>
          </a:p>
          <a:p>
            <a:pPr lvl="2" eaLnBrk="1" hangingPunct="1"/>
            <a:r>
              <a:rPr lang="es-ES" altLang="es-ES" sz="2000" dirty="0">
                <a:solidFill>
                  <a:schemeClr val="bg1"/>
                </a:solidFill>
                <a:latin typeface="Arial" panose="020B0604020202020204" pitchFamily="34" charset="0"/>
              </a:rPr>
              <a:t>Patrón de herencia mendeliano (AD, AR, LX, LY)</a:t>
            </a:r>
          </a:p>
          <a:p>
            <a:pPr lvl="2" eaLnBrk="1" hangingPunct="1"/>
            <a:r>
              <a:rPr lang="es-ES" altLang="es-ES" sz="2000" dirty="0">
                <a:solidFill>
                  <a:schemeClr val="bg1"/>
                </a:solidFill>
                <a:latin typeface="Arial" panose="020B0604020202020204" pitchFamily="34" charset="0"/>
              </a:rPr>
              <a:t>Enfermedades raras: </a:t>
            </a:r>
            <a:r>
              <a:rPr lang="es-ES" altLang="es-ES" sz="2000" dirty="0" err="1">
                <a:solidFill>
                  <a:schemeClr val="bg1"/>
                </a:solidFill>
                <a:latin typeface="Arial" panose="020B0604020202020204" pitchFamily="34" charset="0"/>
              </a:rPr>
              <a:t>Sd</a:t>
            </a:r>
            <a:r>
              <a:rPr lang="es-ES" altLang="es-ES" sz="2000" dirty="0">
                <a:solidFill>
                  <a:schemeClr val="bg1"/>
                </a:solidFill>
                <a:latin typeface="Arial" panose="020B0604020202020204" pitchFamily="34" charset="0"/>
              </a:rPr>
              <a:t> </a:t>
            </a:r>
            <a:r>
              <a:rPr lang="es-ES" altLang="es-ES" sz="2000" dirty="0" err="1">
                <a:solidFill>
                  <a:schemeClr val="bg1"/>
                </a:solidFill>
                <a:latin typeface="Arial" panose="020B0604020202020204" pitchFamily="34" charset="0"/>
              </a:rPr>
              <a:t>Alport</a:t>
            </a:r>
            <a:r>
              <a:rPr lang="es-ES" altLang="es-ES" sz="2000" dirty="0">
                <a:solidFill>
                  <a:schemeClr val="bg1"/>
                </a:solidFill>
                <a:latin typeface="Arial" panose="020B0604020202020204" pitchFamily="34" charset="0"/>
              </a:rPr>
              <a:t>, </a:t>
            </a:r>
            <a:r>
              <a:rPr lang="es-ES" altLang="es-ES" sz="2000" dirty="0" err="1">
                <a:solidFill>
                  <a:schemeClr val="bg1"/>
                </a:solidFill>
                <a:latin typeface="Arial" panose="020B0604020202020204" pitchFamily="34" charset="0"/>
              </a:rPr>
              <a:t>cistinosis</a:t>
            </a:r>
            <a:r>
              <a:rPr lang="es-ES" altLang="es-ES" sz="2000" dirty="0">
                <a:solidFill>
                  <a:schemeClr val="bg1"/>
                </a:solidFill>
                <a:latin typeface="Arial" panose="020B0604020202020204" pitchFamily="34" charset="0"/>
              </a:rPr>
              <a:t>,…</a:t>
            </a:r>
          </a:p>
          <a:p>
            <a:pPr lvl="2" eaLnBrk="1" hangingPunct="1"/>
            <a:endParaRPr lang="es-ES" altLang="es-ES" dirty="0">
              <a:solidFill>
                <a:schemeClr val="bg1"/>
              </a:solidFill>
              <a:latin typeface="Arial" panose="020B0604020202020204" pitchFamily="34" charset="0"/>
            </a:endParaRPr>
          </a:p>
        </p:txBody>
      </p:sp>
      <p:sp>
        <p:nvSpPr>
          <p:cNvPr id="576517" name="Rectangle 5"/>
          <p:cNvSpPr>
            <a:spLocks noChangeArrowheads="1"/>
          </p:cNvSpPr>
          <p:nvPr/>
        </p:nvSpPr>
        <p:spPr bwMode="auto">
          <a:xfrm>
            <a:off x="611188" y="3752850"/>
            <a:ext cx="7772400" cy="1836738"/>
          </a:xfrm>
          <a:prstGeom prst="rect">
            <a:avLst/>
          </a:prstGeom>
          <a:noFill/>
          <a:ln>
            <a:noFill/>
          </a:ln>
        </p:spPr>
        <p:txBody>
          <a:bodyPr/>
          <a:lstStyle/>
          <a:p>
            <a:pPr marL="342900" indent="-342900">
              <a:spcBef>
                <a:spcPct val="20000"/>
              </a:spcBef>
              <a:defRPr/>
            </a:pPr>
            <a:r>
              <a:rPr lang="es-ES" sz="2400" b="1" dirty="0">
                <a:solidFill>
                  <a:srgbClr val="000000"/>
                </a:solidFill>
                <a:latin typeface="+mj-lt"/>
                <a:ea typeface="ＭＳ Ｐゴシック" charset="0"/>
              </a:rPr>
              <a:t>Multifactoriales o complejas: </a:t>
            </a:r>
          </a:p>
          <a:p>
            <a:pPr marL="1143000" lvl="2" indent="-228600">
              <a:spcBef>
                <a:spcPct val="20000"/>
              </a:spcBef>
              <a:buFontTx/>
              <a:buChar char="•"/>
              <a:defRPr/>
            </a:pPr>
            <a:r>
              <a:rPr lang="ca-ES" sz="2000" dirty="0" err="1">
                <a:solidFill>
                  <a:srgbClr val="000000"/>
                </a:solidFill>
                <a:latin typeface="+mj-lt"/>
                <a:ea typeface="ＭＳ Ｐゴシック" charset="0"/>
              </a:rPr>
              <a:t>Heredar</a:t>
            </a:r>
            <a:r>
              <a:rPr lang="ca-ES" sz="2000" dirty="0">
                <a:solidFill>
                  <a:srgbClr val="000000"/>
                </a:solidFill>
                <a:latin typeface="+mj-lt"/>
                <a:ea typeface="ＭＳ Ｐゴシック" charset="0"/>
              </a:rPr>
              <a:t> </a:t>
            </a:r>
            <a:r>
              <a:rPr lang="ca-ES" sz="2000" dirty="0" err="1">
                <a:solidFill>
                  <a:srgbClr val="000000"/>
                </a:solidFill>
                <a:latin typeface="+mj-lt"/>
                <a:ea typeface="ＭＳ Ｐゴシック" charset="0"/>
              </a:rPr>
              <a:t>varios</a:t>
            </a:r>
            <a:r>
              <a:rPr lang="ca-ES" sz="2000" dirty="0">
                <a:solidFill>
                  <a:srgbClr val="000000"/>
                </a:solidFill>
                <a:latin typeface="+mj-lt"/>
                <a:ea typeface="ＭＳ Ｐゴシック" charset="0"/>
              </a:rPr>
              <a:t> </a:t>
            </a:r>
            <a:r>
              <a:rPr lang="ca-ES" sz="2000" dirty="0" err="1">
                <a:solidFill>
                  <a:srgbClr val="FF0000"/>
                </a:solidFill>
                <a:latin typeface="+mj-lt"/>
                <a:ea typeface="ＭＳ Ｐゴシック" charset="0"/>
              </a:rPr>
              <a:t>polimorfismos</a:t>
            </a:r>
            <a:r>
              <a:rPr lang="ca-ES" sz="2000" dirty="0">
                <a:solidFill>
                  <a:srgbClr val="FF0000"/>
                </a:solidFill>
                <a:latin typeface="+mj-lt"/>
                <a:ea typeface="ＭＳ Ｐゴシック" charset="0"/>
              </a:rPr>
              <a:t> </a:t>
            </a:r>
            <a:r>
              <a:rPr lang="ca-ES" sz="2000" dirty="0">
                <a:solidFill>
                  <a:srgbClr val="000000"/>
                </a:solidFill>
                <a:latin typeface="+mj-lt"/>
                <a:ea typeface="ＭＳ Ｐゴシック" charset="0"/>
              </a:rPr>
              <a:t>en </a:t>
            </a:r>
            <a:r>
              <a:rPr lang="ca-ES" sz="2000" dirty="0" err="1">
                <a:solidFill>
                  <a:srgbClr val="92D050"/>
                </a:solidFill>
                <a:latin typeface="+mj-lt"/>
                <a:ea typeface="ＭＳ Ｐゴシック" charset="0"/>
              </a:rPr>
              <a:t>distintos</a:t>
            </a:r>
            <a:r>
              <a:rPr lang="es-ES" sz="2000" dirty="0">
                <a:solidFill>
                  <a:srgbClr val="92D050"/>
                </a:solidFill>
                <a:latin typeface="+mj-lt"/>
                <a:ea typeface="ＭＳ Ｐゴシック" charset="0"/>
              </a:rPr>
              <a:t> genes </a:t>
            </a:r>
            <a:r>
              <a:rPr lang="es-ES" sz="2000" dirty="0">
                <a:solidFill>
                  <a:srgbClr val="000000"/>
                </a:solidFill>
                <a:latin typeface="+mj-lt"/>
                <a:ea typeface="ＭＳ Ｐゴシック" charset="0"/>
              </a:rPr>
              <a:t>proporciona una predisposición a padecer la enfermedad</a:t>
            </a:r>
          </a:p>
          <a:p>
            <a:pPr marL="1143000" lvl="2" indent="-228600">
              <a:spcBef>
                <a:spcPct val="20000"/>
              </a:spcBef>
              <a:buFontTx/>
              <a:buChar char="•"/>
              <a:defRPr/>
            </a:pPr>
            <a:r>
              <a:rPr lang="es-ES" sz="2000" dirty="0">
                <a:solidFill>
                  <a:srgbClr val="000000"/>
                </a:solidFill>
                <a:latin typeface="+mj-lt"/>
                <a:ea typeface="ＭＳ Ｐゴシック" charset="0"/>
              </a:rPr>
              <a:t>Factores ambientales</a:t>
            </a:r>
          </a:p>
          <a:p>
            <a:pPr marL="1143000" lvl="2" indent="-228600">
              <a:spcBef>
                <a:spcPct val="20000"/>
              </a:spcBef>
              <a:buFontTx/>
              <a:buChar char="•"/>
              <a:defRPr/>
            </a:pPr>
            <a:r>
              <a:rPr lang="es-ES" sz="2000" dirty="0">
                <a:solidFill>
                  <a:srgbClr val="000000"/>
                </a:solidFill>
                <a:latin typeface="+mj-lt"/>
                <a:ea typeface="ＭＳ Ｐゴシック" charset="0"/>
              </a:rPr>
              <a:t>Enfermedades comunes: HTA, diabetes,…</a:t>
            </a:r>
          </a:p>
        </p:txBody>
      </p:sp>
      <p:sp>
        <p:nvSpPr>
          <p:cNvPr id="576518" name="Text Box 6"/>
          <p:cNvSpPr txBox="1">
            <a:spLocks noChangeArrowheads="1"/>
          </p:cNvSpPr>
          <p:nvPr/>
        </p:nvSpPr>
        <p:spPr bwMode="auto">
          <a:xfrm>
            <a:off x="773113" y="3308350"/>
            <a:ext cx="56705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982663" indent="-2667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2" eaLnBrk="1" hangingPunct="1">
              <a:spcBef>
                <a:spcPct val="20000"/>
              </a:spcBef>
              <a:buFont typeface="Arial" panose="020B0604020202020204" pitchFamily="34" charset="0"/>
              <a:buChar char="•"/>
            </a:pPr>
            <a:r>
              <a:rPr lang="es-ES" altLang="es-ES" sz="2000">
                <a:solidFill>
                  <a:srgbClr val="33CCCC"/>
                </a:solidFill>
                <a:latin typeface="Arial" panose="020B0604020202020204" pitchFamily="34" charset="0"/>
                <a:ea typeface="ＭＳ Ｐゴシック" panose="020B0600070205080204" pitchFamily="34" charset="-128"/>
              </a:rPr>
              <a:t>Diagnóstico genético disponible/factible</a:t>
            </a:r>
          </a:p>
          <a:p>
            <a:pPr eaLnBrk="1" hangingPunct="1"/>
            <a:endParaRPr lang="es-ES" altLang="es-ES" sz="2400">
              <a:solidFill>
                <a:srgbClr val="000000"/>
              </a:solidFill>
              <a:latin typeface="Arial" panose="020B0604020202020204" pitchFamily="34" charset="0"/>
              <a:ea typeface="ＭＳ Ｐゴシック" panose="020B0600070205080204" pitchFamily="34" charset="-128"/>
            </a:endParaRPr>
          </a:p>
        </p:txBody>
      </p:sp>
      <p:sp>
        <p:nvSpPr>
          <p:cNvPr id="26630" name="5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68FDAB5-5081-4AE1-B925-31D31DC5C5C8}" type="slidenum">
              <a:rPr lang="es-ES" altLang="es-ES">
                <a:solidFill>
                  <a:srgbClr val="FFFFFF"/>
                </a:solidFill>
              </a:rPr>
              <a:pPr/>
              <a:t>5</a:t>
            </a:fld>
            <a:fld id="{A2ACB6F2-CE46-4CF7-880A-40061DBA49AC}" type="slidenum">
              <a:rPr lang="es-ES" altLang="es-ES">
                <a:solidFill>
                  <a:srgbClr val="FFFFFF"/>
                </a:solidFill>
              </a:rPr>
              <a:pPr/>
              <a:t>5</a:t>
            </a:fld>
            <a:fld id="{3727097C-434F-4D93-8DC3-5922D666899E}" type="slidenum">
              <a:rPr lang="es-ES" altLang="es-ES">
                <a:solidFill>
                  <a:srgbClr val="FFFFFF"/>
                </a:solidFill>
              </a:rPr>
              <a:pPr/>
              <a:t>5</a:t>
            </a:fld>
            <a:endParaRPr lang="es-ES" altLang="es-ES">
              <a:solidFill>
                <a:srgbClr val="FFFFFF"/>
              </a:solidFill>
            </a:endParaRPr>
          </a:p>
        </p:txBody>
      </p:sp>
      <p:sp>
        <p:nvSpPr>
          <p:cNvPr id="26631" name="6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ustDataLst>
      <p:tags r:id="rId1"/>
    </p:custDataLst>
  </p:cSld>
  <p:clrMapOvr>
    <a:masterClrMapping/>
  </p:clrMapOvr>
  <p:transition spd="slow" advTm="4505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65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6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7" grpId="0"/>
      <p:bldP spid="5765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4"/>
          <p:cNvSpPr>
            <a:spLocks noChangeArrowheads="1"/>
          </p:cNvSpPr>
          <p:nvPr/>
        </p:nvSpPr>
        <p:spPr bwMode="auto">
          <a:xfrm>
            <a:off x="250825" y="-90488"/>
            <a:ext cx="7924800" cy="1143001"/>
          </a:xfrm>
          <a:prstGeom prst="rect">
            <a:avLst/>
          </a:prstGeom>
          <a:noFill/>
          <a:ln>
            <a:noFill/>
          </a:ln>
          <a:extLst>
            <a:ext uri="{909E8E84-426E-40dd-AFC4-6F175D3DCCD1}"/>
            <a:ext uri="{91240B29-F687-4f45-9708-019B960494DF}"/>
          </a:extLst>
        </p:spPr>
        <p:txBody>
          <a:bodyPr anchor="ctr"/>
          <a:lstStyle/>
          <a:p>
            <a:pPr algn="ctr">
              <a:defRPr/>
            </a:pPr>
            <a:r>
              <a:rPr lang="es-ES" sz="2800" b="1" dirty="0">
                <a:solidFill>
                  <a:srgbClr val="006699"/>
                </a:solidFill>
                <a:latin typeface="+mj-lt"/>
                <a:ea typeface="ＭＳ Ｐゴシック" charset="0"/>
                <a:cs typeface="Arial" charset="0"/>
              </a:rPr>
              <a:t>PROGRESIÓN DE LA ENFERMEDAD DE FABRY</a:t>
            </a:r>
          </a:p>
        </p:txBody>
      </p:sp>
      <p:sp>
        <p:nvSpPr>
          <p:cNvPr id="70659" name="Rectangle 5"/>
          <p:cNvSpPr>
            <a:spLocks noChangeArrowheads="1"/>
          </p:cNvSpPr>
          <p:nvPr/>
        </p:nvSpPr>
        <p:spPr bwMode="auto">
          <a:xfrm>
            <a:off x="803275" y="1828800"/>
            <a:ext cx="7239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s-ES" sz="1600">
              <a:solidFill>
                <a:srgbClr val="000000"/>
              </a:solidFill>
              <a:latin typeface="Comic Sans MS" panose="030F0702030302020204" pitchFamily="66" charset="0"/>
              <a:ea typeface="ＭＳ Ｐゴシック" panose="020B0600070205080204" pitchFamily="34" charset="-128"/>
            </a:endParaRPr>
          </a:p>
        </p:txBody>
      </p:sp>
      <p:sp>
        <p:nvSpPr>
          <p:cNvPr id="60419" name="Rectangle 6"/>
          <p:cNvSpPr>
            <a:spLocks noChangeArrowheads="1"/>
          </p:cNvSpPr>
          <p:nvPr/>
        </p:nvSpPr>
        <p:spPr bwMode="auto">
          <a:xfrm>
            <a:off x="755650" y="1412875"/>
            <a:ext cx="7162800" cy="4267200"/>
          </a:xfrm>
          <a:prstGeom prst="rect">
            <a:avLst/>
          </a:prstGeom>
          <a:noFill/>
          <a:ln>
            <a:noFill/>
          </a:ln>
          <a:extLst>
            <a:ext uri="{909E8E84-426E-40dd-AFC4-6F175D3DCCD1}"/>
            <a:ext uri="{91240B29-F687-4f45-9708-019B960494DF}"/>
          </a:extLst>
        </p:spPr>
        <p:txBody>
          <a:bodyPr/>
          <a:lstStyle/>
          <a:p>
            <a:pPr>
              <a:defRPr/>
            </a:pPr>
            <a:endParaRPr lang="es-ES_tradnl" sz="2800">
              <a:solidFill>
                <a:srgbClr val="000000"/>
              </a:solidFill>
              <a:latin typeface="+mj-lt"/>
              <a:ea typeface="ＭＳ Ｐゴシック" charset="0"/>
              <a:cs typeface="Arial" charset="0"/>
            </a:endParaRPr>
          </a:p>
        </p:txBody>
      </p:sp>
      <p:sp>
        <p:nvSpPr>
          <p:cNvPr id="60420" name="Line 7"/>
          <p:cNvSpPr>
            <a:spLocks noChangeShapeType="1"/>
          </p:cNvSpPr>
          <p:nvPr/>
        </p:nvSpPr>
        <p:spPr bwMode="auto">
          <a:xfrm>
            <a:off x="966788" y="3470275"/>
            <a:ext cx="5718175" cy="0"/>
          </a:xfrm>
          <a:prstGeom prst="line">
            <a:avLst/>
          </a:prstGeom>
          <a:noFill/>
          <a:ln w="9525">
            <a:solidFill>
              <a:schemeClr val="bg1"/>
            </a:solidFill>
            <a:round/>
            <a:headEnd/>
            <a:tailEnd/>
          </a:ln>
          <a:extLst>
            <a:ext uri="{909E8E84-426E-40dd-AFC4-6F175D3DCCD1}"/>
          </a:extLst>
        </p:spPr>
        <p:txBody>
          <a:bodyPr wrap="none" anchor="ctr"/>
          <a:lstStyle/>
          <a:p>
            <a:pPr>
              <a:defRPr/>
            </a:pPr>
            <a:endParaRPr lang="es-ES">
              <a:solidFill>
                <a:srgbClr val="000000"/>
              </a:solidFill>
              <a:latin typeface="+mj-lt"/>
              <a:ea typeface="ＭＳ Ｐゴシック" charset="0"/>
              <a:cs typeface="Arial" charset="0"/>
            </a:endParaRPr>
          </a:p>
        </p:txBody>
      </p:sp>
      <p:sp>
        <p:nvSpPr>
          <p:cNvPr id="60421" name="Line 8"/>
          <p:cNvSpPr>
            <a:spLocks noChangeShapeType="1"/>
          </p:cNvSpPr>
          <p:nvPr/>
        </p:nvSpPr>
        <p:spPr bwMode="auto">
          <a:xfrm>
            <a:off x="966788" y="3470275"/>
            <a:ext cx="0" cy="228600"/>
          </a:xfrm>
          <a:prstGeom prst="line">
            <a:avLst/>
          </a:prstGeom>
          <a:noFill/>
          <a:ln w="9525">
            <a:solidFill>
              <a:schemeClr val="tx1"/>
            </a:solidFill>
            <a:round/>
            <a:headEnd/>
            <a:tailEnd/>
          </a:ln>
          <a:extLst>
            <a:ext uri="{909E8E84-426E-40dd-AFC4-6F175D3DCCD1}"/>
          </a:extLst>
        </p:spPr>
        <p:txBody>
          <a:bodyPr wrap="none" anchor="ctr"/>
          <a:lstStyle/>
          <a:p>
            <a:pPr>
              <a:defRPr/>
            </a:pPr>
            <a:endParaRPr lang="es-ES">
              <a:solidFill>
                <a:srgbClr val="000000"/>
              </a:solidFill>
              <a:latin typeface="+mj-lt"/>
              <a:ea typeface="ＭＳ Ｐゴシック" charset="0"/>
              <a:cs typeface="Arial" charset="0"/>
            </a:endParaRPr>
          </a:p>
        </p:txBody>
      </p:sp>
      <p:sp>
        <p:nvSpPr>
          <p:cNvPr id="60422" name="Line 9"/>
          <p:cNvSpPr>
            <a:spLocks noChangeShapeType="1"/>
          </p:cNvSpPr>
          <p:nvPr/>
        </p:nvSpPr>
        <p:spPr bwMode="auto">
          <a:xfrm>
            <a:off x="6684963" y="3470275"/>
            <a:ext cx="0" cy="228600"/>
          </a:xfrm>
          <a:prstGeom prst="line">
            <a:avLst/>
          </a:prstGeom>
          <a:noFill/>
          <a:ln w="9525">
            <a:solidFill>
              <a:schemeClr val="tx1"/>
            </a:solidFill>
            <a:round/>
            <a:headEnd/>
            <a:tailEnd/>
          </a:ln>
          <a:extLst>
            <a:ext uri="{909E8E84-426E-40dd-AFC4-6F175D3DCCD1}"/>
          </a:extLst>
        </p:spPr>
        <p:txBody>
          <a:bodyPr wrap="none" anchor="ctr"/>
          <a:lstStyle/>
          <a:p>
            <a:pPr>
              <a:defRPr/>
            </a:pPr>
            <a:endParaRPr lang="es-ES">
              <a:solidFill>
                <a:srgbClr val="000000"/>
              </a:solidFill>
              <a:latin typeface="+mj-lt"/>
              <a:ea typeface="ＭＳ Ｐゴシック" charset="0"/>
              <a:cs typeface="Arial" charset="0"/>
            </a:endParaRPr>
          </a:p>
        </p:txBody>
      </p:sp>
      <p:sp>
        <p:nvSpPr>
          <p:cNvPr id="60423" name="Line 10"/>
          <p:cNvSpPr>
            <a:spLocks noChangeShapeType="1"/>
          </p:cNvSpPr>
          <p:nvPr/>
        </p:nvSpPr>
        <p:spPr bwMode="auto">
          <a:xfrm>
            <a:off x="6751638" y="3470275"/>
            <a:ext cx="606425" cy="0"/>
          </a:xfrm>
          <a:prstGeom prst="line">
            <a:avLst/>
          </a:prstGeom>
          <a:noFill/>
          <a:ln w="9525">
            <a:solidFill>
              <a:schemeClr val="tx1"/>
            </a:solidFill>
            <a:prstDash val="dash"/>
            <a:round/>
            <a:headEnd/>
            <a:tailEnd/>
          </a:ln>
          <a:extLst>
            <a:ext uri="{909E8E84-426E-40dd-AFC4-6F175D3DCCD1}"/>
          </a:extLst>
        </p:spPr>
        <p:txBody>
          <a:bodyPr wrap="none" anchor="ctr"/>
          <a:lstStyle/>
          <a:p>
            <a:pPr>
              <a:defRPr/>
            </a:pPr>
            <a:endParaRPr lang="es-ES">
              <a:solidFill>
                <a:srgbClr val="000000"/>
              </a:solidFill>
              <a:latin typeface="+mj-lt"/>
              <a:ea typeface="ＭＳ Ｐゴシック" charset="0"/>
              <a:cs typeface="Arial" charset="0"/>
            </a:endParaRPr>
          </a:p>
        </p:txBody>
      </p:sp>
      <p:sp>
        <p:nvSpPr>
          <p:cNvPr id="60424" name="Line 11"/>
          <p:cNvSpPr>
            <a:spLocks noChangeShapeType="1"/>
          </p:cNvSpPr>
          <p:nvPr/>
        </p:nvSpPr>
        <p:spPr bwMode="auto">
          <a:xfrm>
            <a:off x="2379663" y="3470275"/>
            <a:ext cx="0" cy="228600"/>
          </a:xfrm>
          <a:prstGeom prst="line">
            <a:avLst/>
          </a:prstGeom>
          <a:noFill/>
          <a:ln w="9525">
            <a:solidFill>
              <a:schemeClr val="tx1"/>
            </a:solidFill>
            <a:round/>
            <a:headEnd/>
            <a:tailEnd/>
          </a:ln>
          <a:extLst>
            <a:ext uri="{909E8E84-426E-40dd-AFC4-6F175D3DCCD1}"/>
          </a:extLst>
        </p:spPr>
        <p:txBody>
          <a:bodyPr wrap="none" anchor="ctr"/>
          <a:lstStyle/>
          <a:p>
            <a:pPr>
              <a:defRPr/>
            </a:pPr>
            <a:endParaRPr lang="es-ES">
              <a:solidFill>
                <a:srgbClr val="000000"/>
              </a:solidFill>
              <a:latin typeface="+mj-lt"/>
              <a:ea typeface="ＭＳ Ｐゴシック" charset="0"/>
              <a:cs typeface="Arial" charset="0"/>
            </a:endParaRPr>
          </a:p>
        </p:txBody>
      </p:sp>
      <p:sp>
        <p:nvSpPr>
          <p:cNvPr id="60425" name="Line 12"/>
          <p:cNvSpPr>
            <a:spLocks noChangeShapeType="1"/>
          </p:cNvSpPr>
          <p:nvPr/>
        </p:nvSpPr>
        <p:spPr bwMode="auto">
          <a:xfrm>
            <a:off x="3792538" y="3470275"/>
            <a:ext cx="0" cy="228600"/>
          </a:xfrm>
          <a:prstGeom prst="line">
            <a:avLst/>
          </a:prstGeom>
          <a:noFill/>
          <a:ln w="9525">
            <a:solidFill>
              <a:schemeClr val="tx1"/>
            </a:solidFill>
            <a:round/>
            <a:headEnd/>
            <a:tailEnd/>
          </a:ln>
          <a:extLst>
            <a:ext uri="{909E8E84-426E-40dd-AFC4-6F175D3DCCD1}"/>
          </a:extLst>
        </p:spPr>
        <p:txBody>
          <a:bodyPr wrap="none" anchor="ctr"/>
          <a:lstStyle/>
          <a:p>
            <a:pPr>
              <a:defRPr/>
            </a:pPr>
            <a:endParaRPr lang="es-ES">
              <a:solidFill>
                <a:srgbClr val="000000"/>
              </a:solidFill>
              <a:latin typeface="+mj-lt"/>
              <a:ea typeface="ＭＳ Ｐゴシック" charset="0"/>
              <a:cs typeface="Arial" charset="0"/>
            </a:endParaRPr>
          </a:p>
        </p:txBody>
      </p:sp>
      <p:sp>
        <p:nvSpPr>
          <p:cNvPr id="60426" name="Line 13"/>
          <p:cNvSpPr>
            <a:spLocks noChangeShapeType="1"/>
          </p:cNvSpPr>
          <p:nvPr/>
        </p:nvSpPr>
        <p:spPr bwMode="auto">
          <a:xfrm>
            <a:off x="5205413" y="3470275"/>
            <a:ext cx="0" cy="228600"/>
          </a:xfrm>
          <a:prstGeom prst="line">
            <a:avLst/>
          </a:prstGeom>
          <a:noFill/>
          <a:ln w="9525">
            <a:solidFill>
              <a:schemeClr val="tx1"/>
            </a:solidFill>
            <a:round/>
            <a:headEnd/>
            <a:tailEnd/>
          </a:ln>
          <a:extLst>
            <a:ext uri="{909E8E84-426E-40dd-AFC4-6F175D3DCCD1}"/>
          </a:extLst>
        </p:spPr>
        <p:txBody>
          <a:bodyPr wrap="none" anchor="ctr"/>
          <a:lstStyle/>
          <a:p>
            <a:pPr>
              <a:defRPr/>
            </a:pPr>
            <a:endParaRPr lang="es-ES">
              <a:solidFill>
                <a:srgbClr val="000000"/>
              </a:solidFill>
              <a:latin typeface="+mj-lt"/>
              <a:ea typeface="ＭＳ Ｐゴシック" charset="0"/>
              <a:cs typeface="Arial" charset="0"/>
            </a:endParaRPr>
          </a:p>
        </p:txBody>
      </p:sp>
      <p:sp>
        <p:nvSpPr>
          <p:cNvPr id="60427" name="AutoShape 14"/>
          <p:cNvSpPr>
            <a:spLocks noChangeArrowheads="1"/>
          </p:cNvSpPr>
          <p:nvPr/>
        </p:nvSpPr>
        <p:spPr bwMode="auto">
          <a:xfrm flipH="1">
            <a:off x="5743575" y="1717675"/>
            <a:ext cx="941388" cy="228600"/>
          </a:xfrm>
          <a:prstGeom prst="rtTriangle">
            <a:avLst/>
          </a:prstGeom>
          <a:solidFill>
            <a:srgbClr val="CCFFCC"/>
          </a:solidFill>
          <a:ln w="9525">
            <a:noFill/>
            <a:miter lim="800000"/>
            <a:headEnd/>
            <a:tailEnd/>
          </a:ln>
        </p:spPr>
        <p:txBody>
          <a:bodyPr wrap="none" anchor="ctr"/>
          <a:lstStyle/>
          <a:p>
            <a:pPr>
              <a:defRPr/>
            </a:pPr>
            <a:endParaRPr lang="ca-ES">
              <a:solidFill>
                <a:srgbClr val="000000"/>
              </a:solidFill>
              <a:latin typeface="+mj-lt"/>
              <a:ea typeface="ＭＳ Ｐゴシック" charset="0"/>
              <a:cs typeface="Arial" charset="0"/>
            </a:endParaRPr>
          </a:p>
        </p:txBody>
      </p:sp>
      <p:sp>
        <p:nvSpPr>
          <p:cNvPr id="60428" name="AutoShape 15"/>
          <p:cNvSpPr>
            <a:spLocks noChangeArrowheads="1"/>
          </p:cNvSpPr>
          <p:nvPr/>
        </p:nvSpPr>
        <p:spPr bwMode="auto">
          <a:xfrm flipH="1">
            <a:off x="1370013" y="3089275"/>
            <a:ext cx="1346200" cy="228600"/>
          </a:xfrm>
          <a:prstGeom prst="rtTriangle">
            <a:avLst/>
          </a:prstGeom>
          <a:solidFill>
            <a:srgbClr val="FFFF00"/>
          </a:solidFill>
          <a:ln w="9525">
            <a:noFill/>
            <a:miter lim="800000"/>
            <a:headEnd/>
            <a:tailEnd/>
          </a:ln>
        </p:spPr>
        <p:txBody>
          <a:bodyPr wrap="none" anchor="ctr"/>
          <a:lstStyle/>
          <a:p>
            <a:pPr>
              <a:defRPr/>
            </a:pPr>
            <a:endParaRPr lang="ca-ES">
              <a:solidFill>
                <a:srgbClr val="000000"/>
              </a:solidFill>
              <a:latin typeface="+mj-lt"/>
              <a:ea typeface="ＭＳ Ｐゴシック" charset="0"/>
              <a:cs typeface="Arial" charset="0"/>
            </a:endParaRPr>
          </a:p>
        </p:txBody>
      </p:sp>
      <p:sp>
        <p:nvSpPr>
          <p:cNvPr id="60429" name="AutoShape 16"/>
          <p:cNvSpPr>
            <a:spLocks noChangeArrowheads="1"/>
          </p:cNvSpPr>
          <p:nvPr/>
        </p:nvSpPr>
        <p:spPr bwMode="auto">
          <a:xfrm>
            <a:off x="2716213" y="3089275"/>
            <a:ext cx="1816100" cy="228600"/>
          </a:xfrm>
          <a:prstGeom prst="rtTriangle">
            <a:avLst/>
          </a:prstGeom>
          <a:solidFill>
            <a:srgbClr val="FFFF00"/>
          </a:solidFill>
          <a:ln w="9525">
            <a:noFill/>
            <a:miter lim="800000"/>
            <a:headEnd/>
            <a:tailEnd/>
          </a:ln>
        </p:spPr>
        <p:txBody>
          <a:bodyPr wrap="none" anchor="ctr"/>
          <a:lstStyle/>
          <a:p>
            <a:pPr>
              <a:defRPr/>
            </a:pPr>
            <a:endParaRPr lang="ca-ES">
              <a:solidFill>
                <a:srgbClr val="000000"/>
              </a:solidFill>
              <a:latin typeface="+mj-lt"/>
              <a:ea typeface="ＭＳ Ｐゴシック" charset="0"/>
              <a:cs typeface="Arial" charset="0"/>
            </a:endParaRPr>
          </a:p>
        </p:txBody>
      </p:sp>
      <p:sp>
        <p:nvSpPr>
          <p:cNvPr id="60430" name="Line 17"/>
          <p:cNvSpPr>
            <a:spLocks noChangeShapeType="1"/>
          </p:cNvSpPr>
          <p:nvPr/>
        </p:nvSpPr>
        <p:spPr bwMode="auto">
          <a:xfrm>
            <a:off x="4397375" y="3317875"/>
            <a:ext cx="941388" cy="0"/>
          </a:xfrm>
          <a:prstGeom prst="line">
            <a:avLst/>
          </a:prstGeom>
          <a:noFill/>
          <a:ln w="9525">
            <a:solidFill>
              <a:schemeClr val="tx1"/>
            </a:solidFill>
            <a:prstDash val="sysDot"/>
            <a:round/>
            <a:headEnd/>
            <a:tailEnd/>
          </a:ln>
          <a:extLst>
            <a:ext uri="{909E8E84-426E-40dd-AFC4-6F175D3DCCD1}"/>
          </a:extLst>
        </p:spPr>
        <p:txBody>
          <a:bodyPr wrap="none" anchor="ctr"/>
          <a:lstStyle/>
          <a:p>
            <a:pPr>
              <a:defRPr/>
            </a:pPr>
            <a:endParaRPr lang="es-ES">
              <a:solidFill>
                <a:srgbClr val="000000"/>
              </a:solidFill>
              <a:latin typeface="+mj-lt"/>
              <a:ea typeface="ＭＳ Ｐゴシック" charset="0"/>
              <a:cs typeface="Arial" charset="0"/>
            </a:endParaRPr>
          </a:p>
        </p:txBody>
      </p:sp>
      <p:sp>
        <p:nvSpPr>
          <p:cNvPr id="60431" name="AutoShape 18"/>
          <p:cNvSpPr>
            <a:spLocks noChangeArrowheads="1"/>
          </p:cNvSpPr>
          <p:nvPr/>
        </p:nvSpPr>
        <p:spPr bwMode="auto">
          <a:xfrm flipH="1">
            <a:off x="3051175" y="2632075"/>
            <a:ext cx="3633788" cy="304800"/>
          </a:xfrm>
          <a:prstGeom prst="rtTriangle">
            <a:avLst/>
          </a:prstGeom>
          <a:solidFill>
            <a:srgbClr val="FF9900"/>
          </a:solidFill>
          <a:ln w="9525">
            <a:noFill/>
            <a:miter lim="800000"/>
            <a:headEnd/>
            <a:tailEnd/>
          </a:ln>
        </p:spPr>
        <p:txBody>
          <a:bodyPr wrap="none" anchor="ctr"/>
          <a:lstStyle/>
          <a:p>
            <a:pPr>
              <a:defRPr/>
            </a:pPr>
            <a:endParaRPr lang="ca-ES">
              <a:solidFill>
                <a:srgbClr val="000000"/>
              </a:solidFill>
              <a:latin typeface="+mj-lt"/>
              <a:ea typeface="ＭＳ Ｐゴシック" charset="0"/>
              <a:cs typeface="Arial" charset="0"/>
            </a:endParaRPr>
          </a:p>
        </p:txBody>
      </p:sp>
      <p:sp>
        <p:nvSpPr>
          <p:cNvPr id="60432" name="AutoShape 19"/>
          <p:cNvSpPr>
            <a:spLocks noChangeArrowheads="1"/>
          </p:cNvSpPr>
          <p:nvPr/>
        </p:nvSpPr>
        <p:spPr bwMode="auto">
          <a:xfrm flipH="1">
            <a:off x="4330700" y="2174875"/>
            <a:ext cx="2354263" cy="304800"/>
          </a:xfrm>
          <a:prstGeom prst="rtTriangle">
            <a:avLst/>
          </a:prstGeom>
          <a:solidFill>
            <a:srgbClr val="FF0000"/>
          </a:solidFill>
          <a:ln w="9525">
            <a:noFill/>
            <a:miter lim="800000"/>
            <a:headEnd/>
            <a:tailEnd/>
          </a:ln>
        </p:spPr>
        <p:txBody>
          <a:bodyPr wrap="none" anchor="ctr"/>
          <a:lstStyle/>
          <a:p>
            <a:pPr>
              <a:defRPr/>
            </a:pPr>
            <a:endParaRPr lang="ca-ES">
              <a:solidFill>
                <a:srgbClr val="000000"/>
              </a:solidFill>
              <a:latin typeface="+mj-lt"/>
              <a:ea typeface="ＭＳ Ｐゴシック" charset="0"/>
              <a:cs typeface="Arial" charset="0"/>
            </a:endParaRPr>
          </a:p>
        </p:txBody>
      </p:sp>
      <p:sp>
        <p:nvSpPr>
          <p:cNvPr id="60433" name="Text Box 20"/>
          <p:cNvSpPr txBox="1">
            <a:spLocks noChangeArrowheads="1"/>
          </p:cNvSpPr>
          <p:nvPr/>
        </p:nvSpPr>
        <p:spPr bwMode="auto">
          <a:xfrm>
            <a:off x="866775" y="3632200"/>
            <a:ext cx="201613" cy="4000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s-ES" sz="2000" b="1" dirty="0">
                <a:solidFill>
                  <a:srgbClr val="000000"/>
                </a:solidFill>
                <a:latin typeface="+mj-lt"/>
              </a:rPr>
              <a:t>0</a:t>
            </a:r>
          </a:p>
        </p:txBody>
      </p:sp>
      <p:sp>
        <p:nvSpPr>
          <p:cNvPr id="60434" name="Text Box 21"/>
          <p:cNvSpPr txBox="1">
            <a:spLocks noChangeArrowheads="1"/>
          </p:cNvSpPr>
          <p:nvPr/>
        </p:nvSpPr>
        <p:spPr bwMode="auto">
          <a:xfrm>
            <a:off x="6750050" y="3089275"/>
            <a:ext cx="1778000" cy="33813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s-ES" sz="1600">
                <a:solidFill>
                  <a:srgbClr val="000000"/>
                </a:solidFill>
                <a:latin typeface="+mj-lt"/>
              </a:rPr>
              <a:t>acroprestesias</a:t>
            </a:r>
            <a:endParaRPr lang="es-ES" b="1">
              <a:solidFill>
                <a:srgbClr val="000000"/>
              </a:solidFill>
              <a:latin typeface="+mj-lt"/>
            </a:endParaRPr>
          </a:p>
        </p:txBody>
      </p:sp>
      <p:sp>
        <p:nvSpPr>
          <p:cNvPr id="60435" name="Text Box 22"/>
          <p:cNvSpPr txBox="1">
            <a:spLocks noChangeArrowheads="1"/>
          </p:cNvSpPr>
          <p:nvPr/>
        </p:nvSpPr>
        <p:spPr bwMode="auto">
          <a:xfrm>
            <a:off x="6750050" y="2632075"/>
            <a:ext cx="1547813" cy="33813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s-ES" sz="1600">
                <a:solidFill>
                  <a:srgbClr val="000000"/>
                </a:solidFill>
                <a:latin typeface="+mj-lt"/>
              </a:rPr>
              <a:t>IRC</a:t>
            </a:r>
            <a:endParaRPr lang="es-ES">
              <a:solidFill>
                <a:srgbClr val="000000"/>
              </a:solidFill>
              <a:latin typeface="+mj-lt"/>
            </a:endParaRPr>
          </a:p>
        </p:txBody>
      </p:sp>
      <p:sp>
        <p:nvSpPr>
          <p:cNvPr id="60436" name="Text Box 23"/>
          <p:cNvSpPr txBox="1">
            <a:spLocks noChangeArrowheads="1"/>
          </p:cNvSpPr>
          <p:nvPr/>
        </p:nvSpPr>
        <p:spPr bwMode="auto">
          <a:xfrm>
            <a:off x="6750050" y="2174875"/>
            <a:ext cx="1776413" cy="33813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s-ES" sz="1600">
                <a:solidFill>
                  <a:srgbClr val="000000"/>
                </a:solidFill>
                <a:latin typeface="+mj-lt"/>
              </a:rPr>
              <a:t>Afectación SNC</a:t>
            </a:r>
            <a:endParaRPr lang="es-ES">
              <a:solidFill>
                <a:srgbClr val="000000"/>
              </a:solidFill>
              <a:latin typeface="+mj-lt"/>
            </a:endParaRPr>
          </a:p>
        </p:txBody>
      </p:sp>
      <p:sp>
        <p:nvSpPr>
          <p:cNvPr id="60437" name="Text Box 24"/>
          <p:cNvSpPr txBox="1">
            <a:spLocks noChangeArrowheads="1"/>
          </p:cNvSpPr>
          <p:nvPr/>
        </p:nvSpPr>
        <p:spPr bwMode="auto">
          <a:xfrm>
            <a:off x="6750050" y="1641475"/>
            <a:ext cx="1547813" cy="33813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s-ES" sz="1600" dirty="0">
                <a:solidFill>
                  <a:srgbClr val="000000"/>
                </a:solidFill>
                <a:latin typeface="+mj-lt"/>
              </a:rPr>
              <a:t>HVI</a:t>
            </a:r>
            <a:endParaRPr lang="es-ES" dirty="0">
              <a:solidFill>
                <a:srgbClr val="000000"/>
              </a:solidFill>
              <a:latin typeface="+mj-lt"/>
            </a:endParaRPr>
          </a:p>
        </p:txBody>
      </p:sp>
      <p:sp>
        <p:nvSpPr>
          <p:cNvPr id="60438" name="Line 25"/>
          <p:cNvSpPr>
            <a:spLocks noChangeShapeType="1"/>
          </p:cNvSpPr>
          <p:nvPr/>
        </p:nvSpPr>
        <p:spPr bwMode="auto">
          <a:xfrm flipH="1">
            <a:off x="2379663" y="2936875"/>
            <a:ext cx="739775" cy="0"/>
          </a:xfrm>
          <a:prstGeom prst="line">
            <a:avLst/>
          </a:prstGeom>
          <a:noFill/>
          <a:ln w="9525">
            <a:solidFill>
              <a:schemeClr val="tx1"/>
            </a:solidFill>
            <a:prstDash val="sysDot"/>
            <a:round/>
            <a:headEnd/>
            <a:tailEnd/>
          </a:ln>
          <a:extLst>
            <a:ext uri="{909E8E84-426E-40dd-AFC4-6F175D3DCCD1}"/>
          </a:extLst>
        </p:spPr>
        <p:txBody>
          <a:bodyPr wrap="none" anchor="ctr"/>
          <a:lstStyle/>
          <a:p>
            <a:pPr>
              <a:defRPr/>
            </a:pPr>
            <a:endParaRPr lang="es-ES">
              <a:solidFill>
                <a:srgbClr val="000000"/>
              </a:solidFill>
              <a:latin typeface="+mj-lt"/>
              <a:ea typeface="ＭＳ Ｐゴシック" charset="0"/>
              <a:cs typeface="Arial" charset="0"/>
            </a:endParaRPr>
          </a:p>
        </p:txBody>
      </p:sp>
      <p:sp>
        <p:nvSpPr>
          <p:cNvPr id="60439" name="Line 26"/>
          <p:cNvSpPr>
            <a:spLocks noChangeShapeType="1"/>
          </p:cNvSpPr>
          <p:nvPr/>
        </p:nvSpPr>
        <p:spPr bwMode="auto">
          <a:xfrm flipH="1">
            <a:off x="2917825" y="2479675"/>
            <a:ext cx="1344613" cy="0"/>
          </a:xfrm>
          <a:prstGeom prst="line">
            <a:avLst/>
          </a:prstGeom>
          <a:noFill/>
          <a:ln w="9525">
            <a:solidFill>
              <a:schemeClr val="tx1"/>
            </a:solidFill>
            <a:prstDash val="sysDot"/>
            <a:round/>
            <a:headEnd/>
            <a:tailEnd/>
          </a:ln>
          <a:extLst>
            <a:ext uri="{909E8E84-426E-40dd-AFC4-6F175D3DCCD1}"/>
          </a:extLst>
        </p:spPr>
        <p:txBody>
          <a:bodyPr wrap="none" anchor="ctr"/>
          <a:lstStyle/>
          <a:p>
            <a:pPr>
              <a:defRPr/>
            </a:pPr>
            <a:endParaRPr lang="es-ES">
              <a:solidFill>
                <a:srgbClr val="000000"/>
              </a:solidFill>
              <a:latin typeface="+mj-lt"/>
              <a:ea typeface="ＭＳ Ｐゴシック" charset="0"/>
              <a:cs typeface="Arial" charset="0"/>
            </a:endParaRPr>
          </a:p>
        </p:txBody>
      </p:sp>
      <p:sp>
        <p:nvSpPr>
          <p:cNvPr id="60440" name="Line 27"/>
          <p:cNvSpPr>
            <a:spLocks noChangeShapeType="1"/>
          </p:cNvSpPr>
          <p:nvPr/>
        </p:nvSpPr>
        <p:spPr bwMode="auto">
          <a:xfrm flipH="1">
            <a:off x="4800600" y="1946275"/>
            <a:ext cx="942975" cy="0"/>
          </a:xfrm>
          <a:prstGeom prst="line">
            <a:avLst/>
          </a:prstGeom>
          <a:noFill/>
          <a:ln w="9525">
            <a:solidFill>
              <a:schemeClr val="tx1"/>
            </a:solidFill>
            <a:prstDash val="sysDot"/>
            <a:round/>
            <a:headEnd/>
            <a:tailEnd/>
          </a:ln>
          <a:extLst>
            <a:ext uri="{909E8E84-426E-40dd-AFC4-6F175D3DCCD1}"/>
          </a:extLst>
        </p:spPr>
        <p:txBody>
          <a:bodyPr wrap="none" anchor="ctr"/>
          <a:lstStyle/>
          <a:p>
            <a:pPr>
              <a:defRPr/>
            </a:pPr>
            <a:endParaRPr lang="es-ES">
              <a:solidFill>
                <a:srgbClr val="000000"/>
              </a:solidFill>
              <a:latin typeface="+mj-lt"/>
              <a:ea typeface="ＭＳ Ｐゴシック" charset="0"/>
              <a:cs typeface="Arial" charset="0"/>
            </a:endParaRPr>
          </a:p>
        </p:txBody>
      </p:sp>
      <p:sp>
        <p:nvSpPr>
          <p:cNvPr id="60441" name="AutoShape 28"/>
          <p:cNvSpPr>
            <a:spLocks noChangeArrowheads="1"/>
          </p:cNvSpPr>
          <p:nvPr/>
        </p:nvSpPr>
        <p:spPr bwMode="auto">
          <a:xfrm flipH="1">
            <a:off x="1101725" y="4156075"/>
            <a:ext cx="5583238" cy="457200"/>
          </a:xfrm>
          <a:prstGeom prst="rtTriangle">
            <a:avLst/>
          </a:prstGeom>
          <a:solidFill>
            <a:srgbClr val="333399"/>
          </a:solidFill>
          <a:ln w="9525">
            <a:noFill/>
            <a:miter lim="800000"/>
            <a:headEnd/>
            <a:tailEnd/>
          </a:ln>
        </p:spPr>
        <p:txBody>
          <a:bodyPr wrap="none" anchor="ctr"/>
          <a:lstStyle/>
          <a:p>
            <a:pPr>
              <a:defRPr/>
            </a:pPr>
            <a:endParaRPr lang="ca-ES">
              <a:solidFill>
                <a:srgbClr val="000000"/>
              </a:solidFill>
              <a:latin typeface="+mj-lt"/>
              <a:ea typeface="ＭＳ Ｐゴシック" charset="0"/>
              <a:cs typeface="Arial" charset="0"/>
            </a:endParaRPr>
          </a:p>
        </p:txBody>
      </p:sp>
      <p:sp>
        <p:nvSpPr>
          <p:cNvPr id="60442" name="AutoShape 29"/>
          <p:cNvSpPr>
            <a:spLocks noChangeArrowheads="1"/>
          </p:cNvSpPr>
          <p:nvPr/>
        </p:nvSpPr>
        <p:spPr bwMode="auto">
          <a:xfrm rot="10800000" flipH="1" flipV="1">
            <a:off x="966788" y="4841875"/>
            <a:ext cx="5651500" cy="457200"/>
          </a:xfrm>
          <a:prstGeom prst="rtTriangle">
            <a:avLst/>
          </a:prstGeom>
          <a:solidFill>
            <a:srgbClr val="339966"/>
          </a:solidFill>
          <a:ln w="9525">
            <a:noFill/>
            <a:miter lim="800000"/>
            <a:headEnd/>
            <a:tailEnd/>
          </a:ln>
        </p:spPr>
        <p:txBody>
          <a:bodyPr wrap="none" anchor="ctr"/>
          <a:lstStyle/>
          <a:p>
            <a:pPr algn="ctr">
              <a:defRPr/>
            </a:pPr>
            <a:endParaRPr lang="es-ES" sz="2400" b="1">
              <a:solidFill>
                <a:srgbClr val="000000"/>
              </a:solidFill>
              <a:latin typeface="+mj-lt"/>
              <a:ea typeface="ＭＳ Ｐゴシック" charset="0"/>
              <a:cs typeface="Arial" charset="0"/>
            </a:endParaRPr>
          </a:p>
        </p:txBody>
      </p:sp>
      <p:sp>
        <p:nvSpPr>
          <p:cNvPr id="60443" name="Text Box 30"/>
          <p:cNvSpPr txBox="1">
            <a:spLocks noChangeArrowheads="1"/>
          </p:cNvSpPr>
          <p:nvPr/>
        </p:nvSpPr>
        <p:spPr bwMode="auto">
          <a:xfrm>
            <a:off x="6750050" y="4165600"/>
            <a:ext cx="1752600" cy="43656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0000"/>
              </a:lnSpc>
              <a:spcBef>
                <a:spcPct val="50000"/>
              </a:spcBef>
              <a:defRPr/>
            </a:pPr>
            <a:r>
              <a:rPr lang="es-ES" sz="1600" dirty="0">
                <a:solidFill>
                  <a:srgbClr val="000000"/>
                </a:solidFill>
                <a:latin typeface="+mj-lt"/>
              </a:rPr>
              <a:t>Síntomas constitucionales</a:t>
            </a:r>
            <a:endParaRPr lang="es-ES" dirty="0">
              <a:solidFill>
                <a:srgbClr val="000000"/>
              </a:solidFill>
              <a:latin typeface="+mj-lt"/>
            </a:endParaRPr>
          </a:p>
        </p:txBody>
      </p:sp>
      <p:sp>
        <p:nvSpPr>
          <p:cNvPr id="60444" name="Text Box 31"/>
          <p:cNvSpPr txBox="1">
            <a:spLocks noChangeArrowheads="1"/>
          </p:cNvSpPr>
          <p:nvPr/>
        </p:nvSpPr>
        <p:spPr bwMode="auto">
          <a:xfrm>
            <a:off x="6750050" y="5060950"/>
            <a:ext cx="1641475" cy="26352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0000"/>
              </a:lnSpc>
              <a:spcBef>
                <a:spcPct val="50000"/>
              </a:spcBef>
              <a:defRPr/>
            </a:pPr>
            <a:r>
              <a:rPr lang="es-ES" sz="1600" dirty="0">
                <a:solidFill>
                  <a:srgbClr val="000000"/>
                </a:solidFill>
                <a:latin typeface="+mj-lt"/>
              </a:rPr>
              <a:t>Calidad de vida</a:t>
            </a:r>
            <a:endParaRPr lang="es-ES" b="1" dirty="0">
              <a:solidFill>
                <a:srgbClr val="000000"/>
              </a:solidFill>
              <a:latin typeface="+mj-lt"/>
            </a:endParaRPr>
          </a:p>
        </p:txBody>
      </p:sp>
      <p:sp>
        <p:nvSpPr>
          <p:cNvPr id="60445" name="Rectangle 32"/>
          <p:cNvSpPr>
            <a:spLocks noChangeArrowheads="1"/>
          </p:cNvSpPr>
          <p:nvPr/>
        </p:nvSpPr>
        <p:spPr bwMode="auto">
          <a:xfrm>
            <a:off x="6219825" y="3589338"/>
            <a:ext cx="914400" cy="400050"/>
          </a:xfrm>
          <a:prstGeom prst="rect">
            <a:avLst/>
          </a:prstGeom>
          <a:noFill/>
          <a:ln>
            <a:noFill/>
          </a:ln>
          <a:extLst>
            <a:ext uri="{909E8E84-426E-40dd-AFC4-6F175D3DCCD1}"/>
            <a:ext uri="{91240B29-F687-4f45-9708-019B960494DF}"/>
          </a:extLst>
        </p:spPr>
        <p:txBody>
          <a:bodyPr>
            <a:spAutoFit/>
          </a:bodyPr>
          <a:lstStyle/>
          <a:p>
            <a:pPr algn="ctr">
              <a:defRPr/>
            </a:pPr>
            <a:r>
              <a:rPr lang="es-ES" sz="2000" b="1" dirty="0">
                <a:solidFill>
                  <a:srgbClr val="000000"/>
                </a:solidFill>
                <a:latin typeface="+mj-lt"/>
                <a:ea typeface="ＭＳ Ｐゴシック" charset="0"/>
                <a:cs typeface="Arial" charset="0"/>
              </a:rPr>
              <a:t>40+</a:t>
            </a:r>
            <a:endParaRPr lang="en-US" sz="2000" b="1" dirty="0">
              <a:solidFill>
                <a:srgbClr val="000000"/>
              </a:solidFill>
              <a:latin typeface="+mj-lt"/>
              <a:ea typeface="ＭＳ Ｐゴシック" charset="0"/>
              <a:cs typeface="Arial" charset="0"/>
            </a:endParaRPr>
          </a:p>
        </p:txBody>
      </p:sp>
      <p:sp>
        <p:nvSpPr>
          <p:cNvPr id="60446" name="Text Box 33"/>
          <p:cNvSpPr txBox="1">
            <a:spLocks noChangeArrowheads="1"/>
          </p:cNvSpPr>
          <p:nvPr/>
        </p:nvSpPr>
        <p:spPr bwMode="auto">
          <a:xfrm>
            <a:off x="3433763" y="3671888"/>
            <a:ext cx="717550" cy="400050"/>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s-ES_tradnl" sz="2000" b="1" dirty="0">
                <a:solidFill>
                  <a:srgbClr val="000000"/>
                </a:solidFill>
                <a:latin typeface="+mj-lt"/>
              </a:rPr>
              <a:t>edad</a:t>
            </a:r>
          </a:p>
        </p:txBody>
      </p:sp>
      <p:sp>
        <p:nvSpPr>
          <p:cNvPr id="70688" name="32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59617F8-776C-4DD3-A307-CF946FDE3D17}" type="slidenum">
              <a:rPr lang="es-ES" altLang="es-ES">
                <a:solidFill>
                  <a:srgbClr val="FFFFFF"/>
                </a:solidFill>
              </a:rPr>
              <a:pPr/>
              <a:t>50</a:t>
            </a:fld>
            <a:endParaRPr lang="es-ES" altLang="es-ES">
              <a:solidFill>
                <a:srgbClr val="FFFFFF"/>
              </a:solidFill>
            </a:endParaRPr>
          </a:p>
        </p:txBody>
      </p:sp>
      <p:sp>
        <p:nvSpPr>
          <p:cNvPr id="70689" name="33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15267"/>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4"/>
          <p:cNvSpPr txBox="1">
            <a:spLocks noChangeArrowheads="1"/>
          </p:cNvSpPr>
          <p:nvPr/>
        </p:nvSpPr>
        <p:spPr bwMode="auto">
          <a:xfrm>
            <a:off x="1619250" y="188913"/>
            <a:ext cx="4430713" cy="522287"/>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s-ES" sz="2800" b="1" dirty="0">
                <a:solidFill>
                  <a:srgbClr val="006699"/>
                </a:solidFill>
                <a:latin typeface="+mj-lt"/>
              </a:rPr>
              <a:t>MANIFESTACIONES RENALES</a:t>
            </a:r>
          </a:p>
        </p:txBody>
      </p:sp>
      <p:sp>
        <p:nvSpPr>
          <p:cNvPr id="61442" name="Text Box 5"/>
          <p:cNvSpPr txBox="1">
            <a:spLocks noChangeArrowheads="1"/>
          </p:cNvSpPr>
          <p:nvPr/>
        </p:nvSpPr>
        <p:spPr bwMode="auto">
          <a:xfrm>
            <a:off x="752475" y="1897063"/>
            <a:ext cx="4176713" cy="107632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s-ES" sz="2000" dirty="0">
                <a:solidFill>
                  <a:srgbClr val="000000"/>
                </a:solidFill>
                <a:latin typeface="+mj-lt"/>
              </a:rPr>
              <a:t>Proteinuria</a:t>
            </a:r>
          </a:p>
          <a:p>
            <a:pPr>
              <a:defRPr/>
            </a:pPr>
            <a:r>
              <a:rPr lang="es-ES" sz="2000" dirty="0">
                <a:solidFill>
                  <a:srgbClr val="000000"/>
                </a:solidFill>
                <a:latin typeface="+mj-lt"/>
              </a:rPr>
              <a:t>Insuficiencia renal progresiva</a:t>
            </a:r>
          </a:p>
          <a:p>
            <a:pPr>
              <a:defRPr/>
            </a:pPr>
            <a:r>
              <a:rPr lang="es-ES" dirty="0">
                <a:solidFill>
                  <a:srgbClr val="000000"/>
                </a:solidFill>
                <a:latin typeface="Comic Sans MS" charset="0"/>
              </a:rPr>
              <a:t>	</a:t>
            </a:r>
          </a:p>
        </p:txBody>
      </p:sp>
      <p:sp>
        <p:nvSpPr>
          <p:cNvPr id="61443" name="Text Box 6"/>
          <p:cNvSpPr txBox="1">
            <a:spLocks noChangeArrowheads="1"/>
          </p:cNvSpPr>
          <p:nvPr/>
        </p:nvSpPr>
        <p:spPr bwMode="auto">
          <a:xfrm>
            <a:off x="752475" y="4200525"/>
            <a:ext cx="4505325" cy="83185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s-ES_tradnl" sz="1600" dirty="0">
                <a:solidFill>
                  <a:srgbClr val="000000"/>
                </a:solidFill>
                <a:latin typeface="+mj-lt"/>
              </a:rPr>
              <a:t>12% de los pacientes con </a:t>
            </a:r>
            <a:r>
              <a:rPr lang="es-ES_tradnl" sz="1600" dirty="0" err="1">
                <a:solidFill>
                  <a:srgbClr val="000000"/>
                </a:solidFill>
                <a:latin typeface="+mj-lt"/>
              </a:rPr>
              <a:t>Fabry</a:t>
            </a:r>
            <a:r>
              <a:rPr lang="es-ES_tradnl" sz="1600" dirty="0">
                <a:solidFill>
                  <a:srgbClr val="000000"/>
                </a:solidFill>
                <a:latin typeface="+mj-lt"/>
              </a:rPr>
              <a:t> en TRS son mujeres</a:t>
            </a:r>
          </a:p>
          <a:p>
            <a:pPr>
              <a:defRPr/>
            </a:pPr>
            <a:endParaRPr lang="es-ES_tradnl" sz="1600" dirty="0">
              <a:solidFill>
                <a:srgbClr val="000000"/>
              </a:solidFill>
              <a:latin typeface="+mj-lt"/>
            </a:endParaRPr>
          </a:p>
          <a:p>
            <a:pPr>
              <a:defRPr/>
            </a:pPr>
            <a:r>
              <a:rPr lang="es-ES_tradnl" sz="1600" dirty="0">
                <a:solidFill>
                  <a:srgbClr val="000000"/>
                </a:solidFill>
                <a:latin typeface="+mj-lt"/>
              </a:rPr>
              <a:t>(</a:t>
            </a:r>
            <a:r>
              <a:rPr lang="es-ES_tradnl" sz="1600" dirty="0" err="1">
                <a:solidFill>
                  <a:srgbClr val="000000"/>
                </a:solidFill>
                <a:latin typeface="+mj-lt"/>
              </a:rPr>
              <a:t>Thadaki</a:t>
            </a:r>
            <a:r>
              <a:rPr lang="es-ES_tradnl" sz="1600" dirty="0">
                <a:solidFill>
                  <a:srgbClr val="000000"/>
                </a:solidFill>
                <a:latin typeface="+mj-lt"/>
              </a:rPr>
              <a:t> et al </a:t>
            </a:r>
            <a:r>
              <a:rPr lang="es-ES_tradnl" sz="1600" dirty="0" err="1">
                <a:solidFill>
                  <a:srgbClr val="000000"/>
                </a:solidFill>
                <a:latin typeface="+mj-lt"/>
              </a:rPr>
              <a:t>Kidney</a:t>
            </a:r>
            <a:r>
              <a:rPr lang="es-ES_tradnl" sz="1600" dirty="0">
                <a:solidFill>
                  <a:srgbClr val="000000"/>
                </a:solidFill>
                <a:latin typeface="+mj-lt"/>
              </a:rPr>
              <a:t> </a:t>
            </a:r>
            <a:r>
              <a:rPr lang="es-ES_tradnl" sz="1600" dirty="0" err="1">
                <a:solidFill>
                  <a:srgbClr val="000000"/>
                </a:solidFill>
                <a:latin typeface="+mj-lt"/>
              </a:rPr>
              <a:t>Int</a:t>
            </a:r>
            <a:r>
              <a:rPr lang="es-ES_tradnl" sz="1600" dirty="0">
                <a:solidFill>
                  <a:srgbClr val="000000"/>
                </a:solidFill>
                <a:latin typeface="+mj-lt"/>
              </a:rPr>
              <a:t> 2000)</a:t>
            </a:r>
          </a:p>
        </p:txBody>
      </p:sp>
      <p:pic>
        <p:nvPicPr>
          <p:cNvPr id="71685" name="Picture 7" descr="evaM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0988" y="3908425"/>
            <a:ext cx="2582862"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8" descr="eva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0988" y="1220788"/>
            <a:ext cx="2595562"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1 CuadroTexto"/>
          <p:cNvSpPr txBox="1">
            <a:spLocks noChangeArrowheads="1"/>
          </p:cNvSpPr>
          <p:nvPr/>
        </p:nvSpPr>
        <p:spPr bwMode="auto">
          <a:xfrm>
            <a:off x="5786438" y="5829300"/>
            <a:ext cx="1627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sz="1400">
                <a:solidFill>
                  <a:srgbClr val="000000"/>
                </a:solidFill>
                <a:ea typeface="ＭＳ Ｐゴシック" panose="020B0600070205080204" pitchFamily="34" charset="-128"/>
              </a:rPr>
              <a:t>MO: Cel espumosas</a:t>
            </a:r>
          </a:p>
        </p:txBody>
      </p:sp>
      <p:sp>
        <p:nvSpPr>
          <p:cNvPr id="61447" name="7 CuadroTexto"/>
          <p:cNvSpPr txBox="1">
            <a:spLocks noChangeArrowheads="1"/>
          </p:cNvSpPr>
          <p:nvPr/>
        </p:nvSpPr>
        <p:spPr bwMode="auto">
          <a:xfrm>
            <a:off x="5794375" y="3236913"/>
            <a:ext cx="1554163" cy="307975"/>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s-ES" sz="1400" dirty="0">
                <a:solidFill>
                  <a:srgbClr val="000000"/>
                </a:solidFill>
                <a:latin typeface="+mj-lt"/>
              </a:rPr>
              <a:t>ME: Cuerpos </a:t>
            </a:r>
            <a:r>
              <a:rPr lang="es-ES" sz="1400" dirty="0" err="1">
                <a:solidFill>
                  <a:srgbClr val="000000"/>
                </a:solidFill>
                <a:latin typeface="+mj-lt"/>
              </a:rPr>
              <a:t>zebra</a:t>
            </a:r>
            <a:endParaRPr lang="es-ES" sz="1400" dirty="0">
              <a:solidFill>
                <a:srgbClr val="000000"/>
              </a:solidFill>
              <a:latin typeface="+mj-lt"/>
            </a:endParaRPr>
          </a:p>
        </p:txBody>
      </p:sp>
      <p:sp>
        <p:nvSpPr>
          <p:cNvPr id="71689" name="9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C73EA85-3752-4574-BE56-81D5AD7BBB49}" type="slidenum">
              <a:rPr lang="es-ES" altLang="es-ES">
                <a:solidFill>
                  <a:srgbClr val="FFFFFF"/>
                </a:solidFill>
              </a:rPr>
              <a:pPr/>
              <a:t>51</a:t>
            </a:fld>
            <a:endParaRPr lang="es-ES" altLang="es-ES">
              <a:solidFill>
                <a:srgbClr val="FFFFFF"/>
              </a:solidFill>
            </a:endParaRPr>
          </a:p>
        </p:txBody>
      </p:sp>
    </p:spTree>
  </p:cSld>
  <p:clrMapOvr>
    <a:masterClrMapping/>
  </p:clrMapOvr>
  <p:transition spd="slow" advTm="51041"/>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4"/>
          <p:cNvSpPr>
            <a:spLocks noChangeArrowheads="1"/>
          </p:cNvSpPr>
          <p:nvPr/>
        </p:nvSpPr>
        <p:spPr bwMode="auto">
          <a:xfrm>
            <a:off x="5637213" y="3068638"/>
            <a:ext cx="2057400" cy="1371600"/>
          </a:xfrm>
          <a:prstGeom prst="rect">
            <a:avLst/>
          </a:prstGeom>
          <a:solidFill>
            <a:schemeClr val="accent5">
              <a:lumMod val="75000"/>
            </a:schemeClr>
          </a:solidFill>
          <a:ln w="25399">
            <a:noFill/>
            <a:miter lim="800000"/>
            <a:headEnd type="none" w="sm" len="sm"/>
            <a:tailEnd type="none" w="sm" len="sm"/>
          </a:ln>
        </p:spPr>
        <p:txBody>
          <a:bodyPr wrap="none" anchor="ctr"/>
          <a:lstStyle/>
          <a:p>
            <a:pPr>
              <a:defRPr/>
            </a:pPr>
            <a:endParaRPr lang="ca-ES">
              <a:solidFill>
                <a:srgbClr val="000000"/>
              </a:solidFill>
              <a:ea typeface="ＭＳ Ｐゴシック" charset="0"/>
              <a:cs typeface="Arial" charset="0"/>
            </a:endParaRPr>
          </a:p>
        </p:txBody>
      </p:sp>
      <p:sp>
        <p:nvSpPr>
          <p:cNvPr id="62466" name="Rectangle 5"/>
          <p:cNvSpPr>
            <a:spLocks noChangeArrowheads="1"/>
          </p:cNvSpPr>
          <p:nvPr/>
        </p:nvSpPr>
        <p:spPr bwMode="auto">
          <a:xfrm>
            <a:off x="1187450" y="3068638"/>
            <a:ext cx="2187575" cy="1333500"/>
          </a:xfrm>
          <a:prstGeom prst="rect">
            <a:avLst/>
          </a:prstGeom>
          <a:solidFill>
            <a:schemeClr val="accent5">
              <a:lumMod val="75000"/>
            </a:schemeClr>
          </a:solidFill>
          <a:ln w="25399">
            <a:noFill/>
            <a:miter lim="800000"/>
            <a:headEnd type="none" w="sm" len="sm"/>
            <a:tailEnd type="none" w="sm" len="sm"/>
          </a:ln>
        </p:spPr>
        <p:txBody>
          <a:bodyPr wrap="none" anchor="ctr"/>
          <a:lstStyle/>
          <a:p>
            <a:pPr>
              <a:defRPr/>
            </a:pPr>
            <a:endParaRPr lang="ca-ES" b="1">
              <a:solidFill>
                <a:srgbClr val="000000"/>
              </a:solidFill>
              <a:ea typeface="ＭＳ Ｐゴシック" charset="0"/>
              <a:cs typeface="Arial" charset="0"/>
            </a:endParaRPr>
          </a:p>
        </p:txBody>
      </p:sp>
      <p:sp>
        <p:nvSpPr>
          <p:cNvPr id="62467" name="Text Box 6"/>
          <p:cNvSpPr txBox="1">
            <a:spLocks noChangeArrowheads="1"/>
          </p:cNvSpPr>
          <p:nvPr/>
        </p:nvSpPr>
        <p:spPr bwMode="auto">
          <a:xfrm>
            <a:off x="395288" y="260350"/>
            <a:ext cx="7667625" cy="6461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s-ES" sz="3600" b="1" dirty="0">
                <a:solidFill>
                  <a:srgbClr val="006699"/>
                </a:solidFill>
                <a:latin typeface="+mj-lt"/>
              </a:rPr>
              <a:t>TRATAMIENTO ESPECÍFICO</a:t>
            </a:r>
          </a:p>
        </p:txBody>
      </p:sp>
      <p:sp>
        <p:nvSpPr>
          <p:cNvPr id="62468" name="Text Box 7"/>
          <p:cNvSpPr txBox="1">
            <a:spLocks noChangeArrowheads="1"/>
          </p:cNvSpPr>
          <p:nvPr/>
        </p:nvSpPr>
        <p:spPr bwMode="auto">
          <a:xfrm>
            <a:off x="1258888" y="1412875"/>
            <a:ext cx="3384550" cy="708025"/>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s-ES" sz="2000" dirty="0">
              <a:solidFill>
                <a:srgbClr val="000000"/>
              </a:solidFill>
              <a:latin typeface="+mj-lt"/>
            </a:endParaRPr>
          </a:p>
          <a:p>
            <a:pPr>
              <a:defRPr/>
            </a:pPr>
            <a:r>
              <a:rPr lang="es-ES" sz="2000" dirty="0">
                <a:solidFill>
                  <a:srgbClr val="000000"/>
                </a:solidFill>
                <a:latin typeface="+mj-lt"/>
              </a:rPr>
              <a:t>Coste: </a:t>
            </a:r>
            <a:r>
              <a:rPr lang="es-ES" sz="2000" dirty="0" err="1">
                <a:solidFill>
                  <a:srgbClr val="000000"/>
                </a:solidFill>
                <a:latin typeface="+mj-lt"/>
              </a:rPr>
              <a:t>aprox</a:t>
            </a:r>
            <a:r>
              <a:rPr lang="es-ES" sz="2000" dirty="0">
                <a:solidFill>
                  <a:srgbClr val="000000"/>
                </a:solidFill>
                <a:latin typeface="+mj-lt"/>
              </a:rPr>
              <a:t> 200.000 €/año</a:t>
            </a:r>
          </a:p>
        </p:txBody>
      </p:sp>
      <p:sp>
        <p:nvSpPr>
          <p:cNvPr id="62469" name="Text Box 8"/>
          <p:cNvSpPr txBox="1">
            <a:spLocks noChangeArrowheads="1"/>
          </p:cNvSpPr>
          <p:nvPr/>
        </p:nvSpPr>
        <p:spPr bwMode="auto">
          <a:xfrm>
            <a:off x="1211263" y="3294063"/>
            <a:ext cx="2011362" cy="10160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s-ES" sz="2000" b="1" dirty="0">
                <a:latin typeface="+mj-lt"/>
              </a:rPr>
              <a:t>SANOFI-GENZYME</a:t>
            </a:r>
          </a:p>
          <a:p>
            <a:pPr>
              <a:defRPr/>
            </a:pPr>
            <a:r>
              <a:rPr lang="es-ES" sz="2000" b="1" dirty="0" err="1">
                <a:latin typeface="+mj-lt"/>
              </a:rPr>
              <a:t>Fabrazyme</a:t>
            </a:r>
            <a:r>
              <a:rPr lang="es-ES" sz="2000" b="1" dirty="0">
                <a:latin typeface="+mj-lt"/>
              </a:rPr>
              <a:t> ®</a:t>
            </a:r>
          </a:p>
        </p:txBody>
      </p:sp>
      <p:sp>
        <p:nvSpPr>
          <p:cNvPr id="62470" name="Text Box 9"/>
          <p:cNvSpPr txBox="1">
            <a:spLocks noChangeArrowheads="1"/>
          </p:cNvSpPr>
          <p:nvPr/>
        </p:nvSpPr>
        <p:spPr bwMode="auto">
          <a:xfrm>
            <a:off x="5780088" y="3282950"/>
            <a:ext cx="1276350" cy="708025"/>
          </a:xfrm>
          <a:prstGeom prst="rect">
            <a:avLst/>
          </a:prstGeom>
          <a:noFill/>
          <a:ln>
            <a:noFill/>
          </a:ln>
          <a:extLst>
            <a:ext uri="{909E8E84-426E-40dd-AFC4-6F175D3DCCD1}"/>
            <a:ext uri="{91240B29-F687-4f45-9708-019B960494DF}"/>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s-ES" sz="2000" b="1" dirty="0">
                <a:latin typeface="+mj-lt"/>
              </a:rPr>
              <a:t>TAKEDA</a:t>
            </a:r>
          </a:p>
          <a:p>
            <a:pPr>
              <a:defRPr/>
            </a:pPr>
            <a:r>
              <a:rPr lang="es-ES" sz="2000" b="1" dirty="0" err="1">
                <a:latin typeface="+mj-lt"/>
              </a:rPr>
              <a:t>Replagal</a:t>
            </a:r>
            <a:r>
              <a:rPr lang="es-ES" sz="2000" b="1" dirty="0">
                <a:latin typeface="+mj-lt"/>
              </a:rPr>
              <a:t> ®</a:t>
            </a:r>
          </a:p>
        </p:txBody>
      </p:sp>
      <p:sp>
        <p:nvSpPr>
          <p:cNvPr id="11" name="Text Box 6"/>
          <p:cNvSpPr txBox="1">
            <a:spLocks noChangeArrowheads="1"/>
          </p:cNvSpPr>
          <p:nvPr/>
        </p:nvSpPr>
        <p:spPr bwMode="auto">
          <a:xfrm>
            <a:off x="1165225" y="4851400"/>
            <a:ext cx="6299200" cy="461963"/>
          </a:xfrm>
          <a:prstGeom prst="rect">
            <a:avLst/>
          </a:prstGeom>
          <a:solidFill>
            <a:schemeClr val="accent1">
              <a:lumMod val="50000"/>
            </a:schemeClr>
          </a:solid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s-ES" b="1" dirty="0">
                <a:latin typeface="+mj-lt"/>
              </a:rPr>
              <a:t>MIGALASTAT: chaperona terapéutica </a:t>
            </a:r>
            <a:r>
              <a:rPr lang="es-ES" sz="2000" dirty="0">
                <a:latin typeface="+mj-lt"/>
              </a:rPr>
              <a:t>(oral)</a:t>
            </a:r>
          </a:p>
        </p:txBody>
      </p:sp>
      <p:sp>
        <p:nvSpPr>
          <p:cNvPr id="2" name="Rectángulo 1"/>
          <p:cNvSpPr/>
          <p:nvPr/>
        </p:nvSpPr>
        <p:spPr>
          <a:xfrm>
            <a:off x="3446463" y="3349625"/>
            <a:ext cx="1939925" cy="368300"/>
          </a:xfrm>
          <a:prstGeom prst="rect">
            <a:avLst/>
          </a:prstGeom>
        </p:spPr>
        <p:txBody>
          <a:bodyPr wrap="none">
            <a:spAutoFit/>
          </a:bodyPr>
          <a:lstStyle/>
          <a:p>
            <a:pPr>
              <a:defRPr/>
            </a:pPr>
            <a:r>
              <a:rPr lang="es-ES" dirty="0" err="1">
                <a:solidFill>
                  <a:srgbClr val="000000"/>
                </a:solidFill>
                <a:latin typeface="+mj-lt"/>
                <a:cs typeface="Arial" charset="0"/>
              </a:rPr>
              <a:t>ev</a:t>
            </a:r>
            <a:r>
              <a:rPr lang="es-ES" dirty="0">
                <a:solidFill>
                  <a:srgbClr val="000000"/>
                </a:solidFill>
                <a:latin typeface="+mj-lt"/>
                <a:cs typeface="Arial" charset="0"/>
              </a:rPr>
              <a:t> cada 2 semanas</a:t>
            </a:r>
          </a:p>
        </p:txBody>
      </p:sp>
      <p:sp>
        <p:nvSpPr>
          <p:cNvPr id="72714" name="11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34DEC86-F750-4312-863E-ECBD1DD41902}" type="slidenum">
              <a:rPr lang="es-ES" altLang="es-ES">
                <a:solidFill>
                  <a:srgbClr val="FFFFFF"/>
                </a:solidFill>
              </a:rPr>
              <a:pPr/>
              <a:t>52</a:t>
            </a:fld>
            <a:endParaRPr lang="es-ES" altLang="es-ES">
              <a:solidFill>
                <a:srgbClr val="FFFFFF"/>
              </a:solidFill>
            </a:endParaRPr>
          </a:p>
        </p:txBody>
      </p:sp>
    </p:spTree>
  </p:cSld>
  <p:clrMapOvr>
    <a:masterClrMapping/>
  </p:clrMapOvr>
  <p:transition spd="slow" advTm="41699"/>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468313" y="1892300"/>
            <a:ext cx="7839075"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ca-ES" sz="4800" b="1" kern="0" dirty="0">
                <a:solidFill>
                  <a:srgbClr val="006699"/>
                </a:solidFill>
              </a:rPr>
              <a:t>NEFROPATIA TUBULOINTERSTICIAL AUTOSÓMICA DOMINANTE</a:t>
            </a:r>
          </a:p>
        </p:txBody>
      </p:sp>
      <p:sp>
        <p:nvSpPr>
          <p:cNvPr id="73731" name="33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3493AB0-705F-40CE-8841-5C5B3A22F3E1}" type="slidenum">
              <a:rPr lang="es-ES" altLang="es-ES">
                <a:solidFill>
                  <a:srgbClr val="FFFFFF"/>
                </a:solidFill>
              </a:rPr>
              <a:pPr/>
              <a:t>53</a:t>
            </a:fld>
            <a:endParaRPr lang="es-ES" altLang="es-ES">
              <a:solidFill>
                <a:srgbClr val="FFFFFF"/>
              </a:solidFill>
            </a:endParaRPr>
          </a:p>
        </p:txBody>
      </p:sp>
    </p:spTree>
  </p:cSld>
  <p:clrMapOvr>
    <a:masterClrMapping/>
  </p:clrMapOvr>
  <p:transition spd="slow" advTm="7608"/>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2 Marcador de contenido"/>
          <p:cNvSpPr>
            <a:spLocks noGrp="1"/>
          </p:cNvSpPr>
          <p:nvPr>
            <p:ph idx="1"/>
          </p:nvPr>
        </p:nvSpPr>
        <p:spPr>
          <a:xfrm>
            <a:off x="468313" y="1412875"/>
            <a:ext cx="8424862" cy="4967288"/>
          </a:xfrm>
        </p:spPr>
        <p:txBody>
          <a:bodyPr/>
          <a:lstStyle/>
          <a:p>
            <a:pPr>
              <a:buFont typeface="Arial" charset="0"/>
              <a:buChar char="•"/>
              <a:defRPr/>
            </a:pPr>
            <a:r>
              <a:rPr lang="es-ES" sz="1800" dirty="0">
                <a:solidFill>
                  <a:schemeClr val="bg1"/>
                </a:solidFill>
                <a:latin typeface="+mj-lt"/>
              </a:rPr>
              <a:t>Clínica:</a:t>
            </a:r>
          </a:p>
          <a:p>
            <a:pPr lvl="1">
              <a:buFont typeface="Arial" charset="0"/>
              <a:buChar char="–"/>
              <a:defRPr/>
            </a:pPr>
            <a:r>
              <a:rPr lang="es-ES" sz="1800" dirty="0">
                <a:solidFill>
                  <a:schemeClr val="bg1"/>
                </a:solidFill>
                <a:latin typeface="+mj-lt"/>
              </a:rPr>
              <a:t>+/- Poliuria-polidipsia</a:t>
            </a:r>
          </a:p>
          <a:p>
            <a:pPr lvl="1">
              <a:buFont typeface="Arial" charset="0"/>
              <a:buChar char="–"/>
              <a:defRPr/>
            </a:pPr>
            <a:r>
              <a:rPr lang="es-ES" sz="1800" dirty="0">
                <a:solidFill>
                  <a:schemeClr val="bg1"/>
                </a:solidFill>
                <a:latin typeface="+mj-lt"/>
              </a:rPr>
              <a:t>+/- hiperuricemia</a:t>
            </a:r>
          </a:p>
          <a:p>
            <a:pPr lvl="1">
              <a:buFont typeface="Arial" charset="0"/>
              <a:buChar char="–"/>
              <a:defRPr/>
            </a:pPr>
            <a:r>
              <a:rPr lang="es-ES" sz="1800" dirty="0">
                <a:solidFill>
                  <a:schemeClr val="bg1"/>
                </a:solidFill>
                <a:latin typeface="+mj-lt"/>
              </a:rPr>
              <a:t>IRCT entre 20 y 70 años</a:t>
            </a:r>
          </a:p>
          <a:p>
            <a:pPr lvl="1">
              <a:buFont typeface="Arial" charset="0"/>
              <a:buChar char="–"/>
              <a:defRPr/>
            </a:pPr>
            <a:r>
              <a:rPr lang="es-ES" sz="1800" dirty="0">
                <a:solidFill>
                  <a:schemeClr val="bg1"/>
                </a:solidFill>
                <a:latin typeface="+mj-lt"/>
              </a:rPr>
              <a:t>ERC de lenta evolución</a:t>
            </a:r>
          </a:p>
          <a:p>
            <a:pPr lvl="1">
              <a:buFont typeface="Arial" charset="0"/>
              <a:buChar char="–"/>
              <a:defRPr/>
            </a:pPr>
            <a:r>
              <a:rPr lang="es-ES" sz="1800" dirty="0">
                <a:solidFill>
                  <a:schemeClr val="bg1"/>
                </a:solidFill>
                <a:latin typeface="+mj-lt"/>
              </a:rPr>
              <a:t>Gran variabilidad intrafamiliar</a:t>
            </a:r>
          </a:p>
          <a:p>
            <a:pPr lvl="1">
              <a:buFont typeface="Arial" charset="0"/>
              <a:buChar char="–"/>
              <a:defRPr/>
            </a:pPr>
            <a:r>
              <a:rPr lang="es-ES" sz="1800" dirty="0">
                <a:solidFill>
                  <a:schemeClr val="bg1"/>
                </a:solidFill>
              </a:rPr>
              <a:t>Pueden haber quistes en unión </a:t>
            </a:r>
            <a:r>
              <a:rPr lang="es-ES" sz="1800" dirty="0" err="1">
                <a:solidFill>
                  <a:schemeClr val="bg1"/>
                </a:solidFill>
              </a:rPr>
              <a:t>córtico</a:t>
            </a:r>
            <a:r>
              <a:rPr lang="es-ES" sz="1800" dirty="0">
                <a:solidFill>
                  <a:schemeClr val="bg1"/>
                </a:solidFill>
              </a:rPr>
              <a:t> medular</a:t>
            </a:r>
          </a:p>
          <a:p>
            <a:pPr lvl="1">
              <a:buFont typeface="Arial" charset="0"/>
              <a:buChar char="–"/>
              <a:defRPr/>
            </a:pPr>
            <a:endParaRPr lang="es-ES" sz="1800" dirty="0">
              <a:solidFill>
                <a:schemeClr val="bg1"/>
              </a:solidFill>
              <a:latin typeface="+mj-lt"/>
            </a:endParaRPr>
          </a:p>
          <a:p>
            <a:pPr>
              <a:buFont typeface="Arial" charset="0"/>
              <a:buChar char="•"/>
              <a:defRPr/>
            </a:pPr>
            <a:r>
              <a:rPr lang="es-ES" sz="1800" dirty="0">
                <a:solidFill>
                  <a:schemeClr val="bg1"/>
                </a:solidFill>
                <a:latin typeface="+mj-lt"/>
              </a:rPr>
              <a:t>Genes causantes:</a:t>
            </a:r>
          </a:p>
          <a:p>
            <a:pPr lvl="1">
              <a:buFont typeface="Arial" charset="0"/>
              <a:buChar char="–"/>
              <a:defRPr/>
            </a:pPr>
            <a:r>
              <a:rPr lang="es-ES" sz="1800" b="1" i="1" dirty="0">
                <a:solidFill>
                  <a:schemeClr val="bg1"/>
                </a:solidFill>
                <a:latin typeface="+mj-lt"/>
              </a:rPr>
              <a:t>UMOD</a:t>
            </a:r>
          </a:p>
          <a:p>
            <a:pPr lvl="1">
              <a:buFont typeface="Arial" charset="0"/>
              <a:buChar char="–"/>
              <a:defRPr/>
            </a:pPr>
            <a:r>
              <a:rPr lang="es-ES" sz="1800" b="1" i="1" dirty="0">
                <a:solidFill>
                  <a:schemeClr val="bg1"/>
                </a:solidFill>
                <a:latin typeface="+mj-lt"/>
              </a:rPr>
              <a:t>MUC1</a:t>
            </a:r>
          </a:p>
          <a:p>
            <a:pPr lvl="1">
              <a:buFont typeface="Arial" charset="0"/>
              <a:buChar char="–"/>
              <a:defRPr/>
            </a:pPr>
            <a:r>
              <a:rPr lang="es-ES" sz="1800" b="1" i="1" dirty="0">
                <a:solidFill>
                  <a:schemeClr val="bg1"/>
                </a:solidFill>
                <a:latin typeface="+mj-lt"/>
              </a:rPr>
              <a:t>HNF1b</a:t>
            </a:r>
          </a:p>
          <a:p>
            <a:pPr lvl="1">
              <a:buFont typeface="Arial" charset="0"/>
              <a:buChar char="–"/>
              <a:defRPr/>
            </a:pPr>
            <a:r>
              <a:rPr lang="es-ES" sz="1800" b="1" i="1" dirty="0">
                <a:solidFill>
                  <a:schemeClr val="bg1"/>
                </a:solidFill>
                <a:latin typeface="+mj-lt"/>
              </a:rPr>
              <a:t>REN</a:t>
            </a:r>
          </a:p>
          <a:p>
            <a:pPr lvl="1">
              <a:buFontTx/>
              <a:buNone/>
              <a:defRPr/>
            </a:pPr>
            <a:endParaRPr lang="ca-ES" dirty="0">
              <a:solidFill>
                <a:schemeClr val="bg1"/>
              </a:solidFill>
              <a:latin typeface="Comic Sans MS" charset="0"/>
            </a:endParaRPr>
          </a:p>
        </p:txBody>
      </p:sp>
      <p:sp>
        <p:nvSpPr>
          <p:cNvPr id="74755" name="1 Título"/>
          <p:cNvSpPr>
            <a:spLocks noGrp="1"/>
          </p:cNvSpPr>
          <p:nvPr>
            <p:ph type="title"/>
          </p:nvPr>
        </p:nvSpPr>
        <p:spPr>
          <a:xfrm>
            <a:off x="684213" y="115888"/>
            <a:ext cx="7839075" cy="1143000"/>
          </a:xfrm>
        </p:spPr>
        <p:txBody>
          <a:bodyPr/>
          <a:lstStyle/>
          <a:p>
            <a:r>
              <a:rPr lang="ca-ES" altLang="es-ES" sz="2800" b="1">
                <a:solidFill>
                  <a:srgbClr val="006699"/>
                </a:solidFill>
              </a:rPr>
              <a:t>NEFROPATIA TUBULOINTERSTICIAL AUTOSÓMICA DOMINANTE</a:t>
            </a:r>
          </a:p>
        </p:txBody>
      </p:sp>
      <p:sp>
        <p:nvSpPr>
          <p:cNvPr id="74756" name="4 CuadroTexto"/>
          <p:cNvSpPr txBox="1">
            <a:spLocks noChangeArrowheads="1"/>
          </p:cNvSpPr>
          <p:nvPr/>
        </p:nvSpPr>
        <p:spPr bwMode="auto">
          <a:xfrm>
            <a:off x="3779838" y="5516563"/>
            <a:ext cx="2338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a:solidFill>
                  <a:srgbClr val="00B0F0"/>
                </a:solidFill>
                <a:latin typeface="Arial" panose="020B0604020202020204" pitchFamily="34" charset="0"/>
                <a:ea typeface="ＭＳ Ｐゴシック" panose="020B0600070205080204" pitchFamily="34" charset="-128"/>
              </a:rPr>
              <a:t>No hay tto específico</a:t>
            </a:r>
          </a:p>
        </p:txBody>
      </p:sp>
      <p:sp>
        <p:nvSpPr>
          <p:cNvPr id="6" name="5 Cerrar llave"/>
          <p:cNvSpPr/>
          <p:nvPr/>
        </p:nvSpPr>
        <p:spPr>
          <a:xfrm>
            <a:off x="2268538" y="4437063"/>
            <a:ext cx="71437" cy="576262"/>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p>
        </p:txBody>
      </p:sp>
      <p:sp>
        <p:nvSpPr>
          <p:cNvPr id="74758" name="6 CuadroTexto"/>
          <p:cNvSpPr txBox="1">
            <a:spLocks noChangeArrowheads="1"/>
          </p:cNvSpPr>
          <p:nvPr/>
        </p:nvSpPr>
        <p:spPr bwMode="auto">
          <a:xfrm>
            <a:off x="2484438" y="4581525"/>
            <a:ext cx="1936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solidFill>
                  <a:schemeClr val="bg1"/>
                </a:solidFill>
              </a:rPr>
              <a:t>los más frecuentes</a:t>
            </a:r>
          </a:p>
        </p:txBody>
      </p:sp>
      <p:sp>
        <p:nvSpPr>
          <p:cNvPr id="74759" name="7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28B3615-DC0C-49C3-AAE1-8DB89FC1D6E8}" type="slidenum">
              <a:rPr lang="es-ES" altLang="es-ES">
                <a:solidFill>
                  <a:srgbClr val="FFFFFF"/>
                </a:solidFill>
              </a:rPr>
              <a:pPr/>
              <a:t>54</a:t>
            </a:fld>
            <a:fld id="{A04D40C1-97CE-46D7-9685-448EF0CCE1CE}" type="slidenum">
              <a:rPr lang="es-ES" altLang="es-ES">
                <a:solidFill>
                  <a:srgbClr val="FFFFFF"/>
                </a:solidFill>
              </a:rPr>
              <a:pPr/>
              <a:t>54</a:t>
            </a:fld>
            <a:fld id="{822FF380-91B9-4A45-BF53-0F6E8991ECE5}" type="slidenum">
              <a:rPr lang="es-ES" altLang="es-ES">
                <a:solidFill>
                  <a:srgbClr val="FFFFFF"/>
                </a:solidFill>
              </a:rPr>
              <a:pPr/>
              <a:t>54</a:t>
            </a:fld>
            <a:endParaRPr lang="es-ES" altLang="es-ES">
              <a:solidFill>
                <a:srgbClr val="FFFFFF"/>
              </a:solidFill>
            </a:endParaRPr>
          </a:p>
        </p:txBody>
      </p:sp>
      <p:sp>
        <p:nvSpPr>
          <p:cNvPr id="74760" name="8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114275"/>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ítulo 1"/>
          <p:cNvSpPr>
            <a:spLocks noGrp="1"/>
          </p:cNvSpPr>
          <p:nvPr>
            <p:ph type="title"/>
          </p:nvPr>
        </p:nvSpPr>
        <p:spPr/>
        <p:txBody>
          <a:bodyPr/>
          <a:lstStyle/>
          <a:p>
            <a:endParaRPr lang="ca-ES" altLang="es-ES"/>
          </a:p>
        </p:txBody>
      </p:sp>
      <p:sp>
        <p:nvSpPr>
          <p:cNvPr id="3" name="1 Título"/>
          <p:cNvSpPr txBox="1">
            <a:spLocks/>
          </p:cNvSpPr>
          <p:nvPr/>
        </p:nvSpPr>
        <p:spPr bwMode="auto">
          <a:xfrm>
            <a:off x="250825" y="1809750"/>
            <a:ext cx="8229600" cy="1143000"/>
          </a:xfrm>
          <a:prstGeom prst="rect">
            <a:avLst/>
          </a:prstGeom>
          <a:noFill/>
          <a:ln>
            <a:noFill/>
          </a:ln>
          <a:extLst>
            <a:ext uri="{FAA26D3D-D897-4be2-8F04-BA451C77F1D7}"/>
            <a:ext uri="{909E8E84-426E-40dd-AFC4-6F175D3DCCD1}"/>
            <a:ext uri="{91240B29-F687-4f45-9708-019B960494DF}"/>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s-ES" sz="4800" b="1" kern="0" dirty="0">
                <a:solidFill>
                  <a:srgbClr val="006699"/>
                </a:solidFill>
                <a:ea typeface="+mj-ea"/>
                <a:cs typeface="+mj-cs"/>
              </a:rPr>
              <a:t>NEFRONOPTISIS</a:t>
            </a:r>
          </a:p>
        </p:txBody>
      </p:sp>
      <p:sp>
        <p:nvSpPr>
          <p:cNvPr id="75780" name="49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6EB8558-1AC0-453A-B98D-0A4C6C80B7AB}" type="slidenum">
              <a:rPr lang="es-ES" altLang="es-ES">
                <a:solidFill>
                  <a:srgbClr val="FFFFFF"/>
                </a:solidFill>
              </a:rPr>
              <a:pPr/>
              <a:t>55</a:t>
            </a:fld>
            <a:endParaRPr lang="es-ES" altLang="es-ES">
              <a:solidFill>
                <a:srgbClr val="FFFFFF"/>
              </a:solidFill>
            </a:endParaRPr>
          </a:p>
        </p:txBody>
      </p:sp>
    </p:spTree>
  </p:cSld>
  <p:clrMapOvr>
    <a:masterClrMapping/>
  </p:clrMapOvr>
  <p:transition spd="slow" advTm="4622"/>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Título"/>
          <p:cNvSpPr>
            <a:spLocks noGrp="1"/>
          </p:cNvSpPr>
          <p:nvPr>
            <p:ph type="title"/>
          </p:nvPr>
        </p:nvSpPr>
        <p:spPr>
          <a:xfrm>
            <a:off x="250825" y="-171450"/>
            <a:ext cx="8229600" cy="1143000"/>
          </a:xfrm>
        </p:spPr>
        <p:txBody>
          <a:bodyPr/>
          <a:lstStyle/>
          <a:p>
            <a:r>
              <a:rPr lang="es-ES" altLang="es-ES" sz="3600" b="1">
                <a:solidFill>
                  <a:srgbClr val="006699"/>
                </a:solidFill>
              </a:rPr>
              <a:t>NEFRONOPTISIS</a:t>
            </a:r>
          </a:p>
        </p:txBody>
      </p:sp>
      <p:sp>
        <p:nvSpPr>
          <p:cNvPr id="53250" name="2 Marcador de contenido"/>
          <p:cNvSpPr>
            <a:spLocks noGrp="1"/>
          </p:cNvSpPr>
          <p:nvPr>
            <p:ph idx="1"/>
          </p:nvPr>
        </p:nvSpPr>
        <p:spPr>
          <a:xfrm>
            <a:off x="468313" y="1484313"/>
            <a:ext cx="8229600" cy="4525962"/>
          </a:xfrm>
        </p:spPr>
        <p:txBody>
          <a:bodyPr/>
          <a:lstStyle/>
          <a:p>
            <a:pPr>
              <a:buFont typeface="Arial" charset="0"/>
              <a:buChar char="•"/>
              <a:defRPr/>
            </a:pPr>
            <a:r>
              <a:rPr lang="es-ES" sz="1800" dirty="0">
                <a:solidFill>
                  <a:schemeClr val="bg1"/>
                </a:solidFill>
                <a:latin typeface="+mj-lt"/>
              </a:rPr>
              <a:t>Primera causa hereditaria de ERCT en la infancia</a:t>
            </a:r>
          </a:p>
          <a:p>
            <a:pPr>
              <a:buFont typeface="Arial" charset="0"/>
              <a:buChar char="•"/>
              <a:defRPr/>
            </a:pPr>
            <a:r>
              <a:rPr lang="es-ES" sz="1800" dirty="0">
                <a:solidFill>
                  <a:schemeClr val="bg1"/>
                </a:solidFill>
                <a:latin typeface="+mj-lt"/>
              </a:rPr>
              <a:t>Pueden haber </a:t>
            </a:r>
            <a:r>
              <a:rPr lang="es-ES" sz="1800" dirty="0" err="1">
                <a:solidFill>
                  <a:schemeClr val="bg1"/>
                </a:solidFill>
                <a:latin typeface="+mj-lt"/>
              </a:rPr>
              <a:t>quístes</a:t>
            </a:r>
            <a:r>
              <a:rPr lang="es-ES" sz="1800" dirty="0">
                <a:solidFill>
                  <a:schemeClr val="bg1"/>
                </a:solidFill>
                <a:latin typeface="+mj-lt"/>
              </a:rPr>
              <a:t> </a:t>
            </a:r>
            <a:r>
              <a:rPr lang="es-ES" sz="1800" dirty="0" err="1">
                <a:solidFill>
                  <a:schemeClr val="bg1"/>
                </a:solidFill>
                <a:latin typeface="+mj-lt"/>
              </a:rPr>
              <a:t>córticomedulares</a:t>
            </a:r>
            <a:endParaRPr lang="es-ES" sz="1800" dirty="0">
              <a:solidFill>
                <a:schemeClr val="bg1"/>
              </a:solidFill>
              <a:latin typeface="+mj-lt"/>
            </a:endParaRPr>
          </a:p>
          <a:p>
            <a:pPr>
              <a:buFont typeface="Arial" charset="0"/>
              <a:buChar char="•"/>
              <a:defRPr/>
            </a:pPr>
            <a:r>
              <a:rPr lang="es-ES" sz="1800" u="sng" dirty="0">
                <a:solidFill>
                  <a:schemeClr val="bg1"/>
                </a:solidFill>
                <a:latin typeface="+mj-lt"/>
              </a:rPr>
              <a:t>Clínica</a:t>
            </a:r>
            <a:r>
              <a:rPr lang="es-ES" sz="1800" dirty="0">
                <a:solidFill>
                  <a:schemeClr val="bg1"/>
                </a:solidFill>
                <a:latin typeface="+mj-lt"/>
              </a:rPr>
              <a:t>: </a:t>
            </a:r>
          </a:p>
          <a:p>
            <a:pPr lvl="1">
              <a:buFont typeface="Arial" charset="0"/>
              <a:buChar char="–"/>
              <a:defRPr/>
            </a:pPr>
            <a:r>
              <a:rPr lang="es-ES" sz="1800" dirty="0">
                <a:solidFill>
                  <a:schemeClr val="bg1"/>
                </a:solidFill>
                <a:latin typeface="+mj-lt"/>
              </a:rPr>
              <a:t>Defecto de concentración: poliuria, polidipsia</a:t>
            </a:r>
          </a:p>
          <a:p>
            <a:pPr lvl="1">
              <a:buFont typeface="Arial" charset="0"/>
              <a:buChar char="–"/>
              <a:defRPr/>
            </a:pPr>
            <a:r>
              <a:rPr lang="es-ES" sz="1800" dirty="0">
                <a:solidFill>
                  <a:schemeClr val="bg1"/>
                </a:solidFill>
                <a:latin typeface="+mj-lt"/>
              </a:rPr>
              <a:t>ERCT infancia-juventud</a:t>
            </a:r>
          </a:p>
          <a:p>
            <a:pPr lvl="1">
              <a:buFont typeface="Arial" charset="0"/>
              <a:buChar char="–"/>
              <a:defRPr/>
            </a:pPr>
            <a:r>
              <a:rPr lang="es-ES" sz="1800" dirty="0">
                <a:solidFill>
                  <a:schemeClr val="bg1"/>
                </a:solidFill>
                <a:latin typeface="+mj-lt"/>
              </a:rPr>
              <a:t>No proteinuria</a:t>
            </a:r>
          </a:p>
          <a:p>
            <a:pPr>
              <a:buFont typeface="Arial" charset="0"/>
              <a:buChar char="•"/>
              <a:defRPr/>
            </a:pPr>
            <a:r>
              <a:rPr lang="es-ES" sz="1800" dirty="0">
                <a:solidFill>
                  <a:schemeClr val="bg1"/>
                </a:solidFill>
                <a:latin typeface="+mj-lt"/>
              </a:rPr>
              <a:t>Heterogeneidad genética: &gt;20 genes causantes pero solo explican 25% de los casos</a:t>
            </a:r>
          </a:p>
          <a:p>
            <a:pPr>
              <a:buFontTx/>
              <a:buNone/>
              <a:defRPr/>
            </a:pPr>
            <a:endParaRPr lang="ca-ES" sz="1800" dirty="0">
              <a:solidFill>
                <a:schemeClr val="bg1"/>
              </a:solidFill>
              <a:latin typeface="Comic Sans MS" charset="0"/>
            </a:endParaRPr>
          </a:p>
        </p:txBody>
      </p:sp>
      <p:sp>
        <p:nvSpPr>
          <p:cNvPr id="76804" name="3 CuadroTexto"/>
          <p:cNvSpPr txBox="1">
            <a:spLocks noChangeArrowheads="1"/>
          </p:cNvSpPr>
          <p:nvPr/>
        </p:nvSpPr>
        <p:spPr bwMode="auto">
          <a:xfrm>
            <a:off x="3563938" y="5300663"/>
            <a:ext cx="2338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a:solidFill>
                  <a:srgbClr val="00B0F0"/>
                </a:solidFill>
                <a:latin typeface="Arial" panose="020B0604020202020204" pitchFamily="34" charset="0"/>
                <a:ea typeface="ＭＳ Ｐゴシック" panose="020B0600070205080204" pitchFamily="34" charset="-128"/>
              </a:rPr>
              <a:t>No hay tto específico</a:t>
            </a:r>
          </a:p>
        </p:txBody>
      </p:sp>
      <p:sp>
        <p:nvSpPr>
          <p:cNvPr id="76805" name="5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BCFA1E4-CFF9-4E74-8DB4-B2391C7579B2}" type="slidenum">
              <a:rPr lang="es-ES" altLang="es-ES">
                <a:solidFill>
                  <a:srgbClr val="FFFFFF"/>
                </a:solidFill>
              </a:rPr>
              <a:pPr/>
              <a:t>56</a:t>
            </a:fld>
            <a:fld id="{A3723005-E88F-4B36-93E1-1A8B7983A4E6}" type="slidenum">
              <a:rPr lang="es-ES" altLang="es-ES">
                <a:solidFill>
                  <a:srgbClr val="FFFFFF"/>
                </a:solidFill>
              </a:rPr>
              <a:pPr/>
              <a:t>56</a:t>
            </a:fld>
            <a:fld id="{CD25903A-6D33-4434-B995-D44CFDAE9B96}" type="slidenum">
              <a:rPr lang="es-ES" altLang="es-ES">
                <a:solidFill>
                  <a:srgbClr val="FFFFFF"/>
                </a:solidFill>
              </a:rPr>
              <a:pPr/>
              <a:t>56</a:t>
            </a:fld>
            <a:endParaRPr lang="es-ES" altLang="es-ES">
              <a:solidFill>
                <a:srgbClr val="FFFFFF"/>
              </a:solidFill>
            </a:endParaRPr>
          </a:p>
        </p:txBody>
      </p:sp>
    </p:spTree>
  </p:cSld>
  <p:clrMapOvr>
    <a:masterClrMapping/>
  </p:clrMapOvr>
  <p:transition spd="slow" advTm="92598"/>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Resultado de imagen de nefronophthisis"/>
          <p:cNvPicPr>
            <a:picLocks noChangeAspect="1" noChangeArrowheads="1"/>
          </p:cNvPicPr>
          <p:nvPr/>
        </p:nvPicPr>
        <p:blipFill>
          <a:blip r:embed="rId3">
            <a:extLst>
              <a:ext uri="{28A0092B-C50C-407E-A947-70E740481C1C}">
                <a14:useLocalDpi xmlns:a14="http://schemas.microsoft.com/office/drawing/2010/main" val="0"/>
              </a:ext>
            </a:extLst>
          </a:blip>
          <a:srcRect r="16629" b="26199"/>
          <a:stretch>
            <a:fillRect/>
          </a:stretch>
        </p:blipFill>
        <p:spPr bwMode="auto">
          <a:xfrm>
            <a:off x="1331913" y="1027113"/>
            <a:ext cx="6119812"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 Título"/>
          <p:cNvSpPr txBox="1">
            <a:spLocks/>
          </p:cNvSpPr>
          <p:nvPr/>
        </p:nvSpPr>
        <p:spPr>
          <a:xfrm>
            <a:off x="179388" y="11588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s-ES" sz="2400" b="1" kern="0" dirty="0">
                <a:solidFill>
                  <a:srgbClr val="006699"/>
                </a:solidFill>
                <a:ea typeface="+mj-ea"/>
                <a:cs typeface="+mj-cs"/>
              </a:rPr>
              <a:t>Amplio espectro fenotípico: manifestaciones </a:t>
            </a:r>
            <a:r>
              <a:rPr lang="es-ES" sz="2400" b="1" kern="0" dirty="0" err="1">
                <a:solidFill>
                  <a:srgbClr val="006699"/>
                </a:solidFill>
                <a:ea typeface="+mj-ea"/>
                <a:cs typeface="+mj-cs"/>
              </a:rPr>
              <a:t>extrarenales</a:t>
            </a:r>
            <a:endParaRPr lang="es-ES" sz="2400" b="1" kern="0" dirty="0">
              <a:solidFill>
                <a:srgbClr val="006699"/>
              </a:solidFill>
              <a:ea typeface="+mj-ea"/>
              <a:cs typeface="+mj-cs"/>
            </a:endParaRPr>
          </a:p>
        </p:txBody>
      </p:sp>
      <p:sp>
        <p:nvSpPr>
          <p:cNvPr id="77828" name="4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36CE407-093F-4365-9E86-F37E57E4501F}" type="slidenum">
              <a:rPr lang="es-ES" altLang="es-ES">
                <a:solidFill>
                  <a:srgbClr val="FFFFFF"/>
                </a:solidFill>
              </a:rPr>
              <a:pPr/>
              <a:t>57</a:t>
            </a:fld>
            <a:endParaRPr lang="es-ES" altLang="es-ES">
              <a:solidFill>
                <a:srgbClr val="FFFFFF"/>
              </a:solidFill>
            </a:endParaRPr>
          </a:p>
        </p:txBody>
      </p:sp>
    </p:spTree>
  </p:cSld>
  <p:clrMapOvr>
    <a:masterClrMapping/>
  </p:clrMapOvr>
  <p:transition spd="slow" advTm="40477"/>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0825" y="1412875"/>
            <a:ext cx="8229600" cy="4525963"/>
          </a:xfrm>
        </p:spPr>
        <p:txBody>
          <a:bodyPr/>
          <a:lstStyle/>
          <a:p>
            <a:pPr>
              <a:buFont typeface="Arial" charset="0"/>
              <a:buChar char="•"/>
              <a:defRPr/>
            </a:pPr>
            <a:r>
              <a:rPr lang="es-ES_tradnl" sz="2400" dirty="0">
                <a:solidFill>
                  <a:schemeClr val="bg1"/>
                </a:solidFill>
                <a:latin typeface="+mj-lt"/>
              </a:rPr>
              <a:t>Son la causa de nefropatía en la mayoría de niños y, al menos, en un 10% de adultos</a:t>
            </a:r>
          </a:p>
          <a:p>
            <a:pPr>
              <a:buFont typeface="Arial" charset="0"/>
              <a:buChar char="•"/>
              <a:defRPr/>
            </a:pPr>
            <a:r>
              <a:rPr lang="es-ES_tradnl" sz="2400" dirty="0">
                <a:solidFill>
                  <a:schemeClr val="bg1"/>
                </a:solidFill>
                <a:latin typeface="+mj-lt"/>
              </a:rPr>
              <a:t>Para la gran mayoría no hay tratamiento efectivo</a:t>
            </a:r>
          </a:p>
          <a:p>
            <a:pPr>
              <a:buFont typeface="Arial" charset="0"/>
              <a:buChar char="•"/>
              <a:defRPr/>
            </a:pPr>
            <a:r>
              <a:rPr lang="es-ES_tradnl" sz="2400" dirty="0">
                <a:solidFill>
                  <a:schemeClr val="bg1"/>
                </a:solidFill>
                <a:latin typeface="+mj-lt"/>
              </a:rPr>
              <a:t>Actualmente podemos diagnosticarlas mediante técnicas de secuenciación masiva (NGS)</a:t>
            </a:r>
          </a:p>
          <a:p>
            <a:pPr>
              <a:buFont typeface="Arial" charset="0"/>
              <a:buChar char="•"/>
              <a:defRPr/>
            </a:pPr>
            <a:r>
              <a:rPr lang="es-ES_tradnl" sz="2400" dirty="0">
                <a:solidFill>
                  <a:schemeClr val="bg1"/>
                </a:solidFill>
                <a:latin typeface="+mj-lt"/>
              </a:rPr>
              <a:t>Las enfermedades recesivas son, en general, mas graves que las dominantes</a:t>
            </a:r>
          </a:p>
          <a:p>
            <a:pPr>
              <a:buFont typeface="Arial" charset="0"/>
              <a:buChar char="•"/>
              <a:defRPr/>
            </a:pPr>
            <a:r>
              <a:rPr lang="es-ES_tradnl" sz="2400" dirty="0">
                <a:solidFill>
                  <a:schemeClr val="bg1"/>
                </a:solidFill>
                <a:latin typeface="+mj-lt"/>
              </a:rPr>
              <a:t>En las enfermedades ligadas al sexo los varones están más afectados que las mujeres</a:t>
            </a:r>
          </a:p>
          <a:p>
            <a:pPr>
              <a:buFont typeface="Arial" charset="0"/>
              <a:buChar char="•"/>
              <a:defRPr/>
            </a:pPr>
            <a:r>
              <a:rPr lang="es-ES_tradnl" sz="2400" dirty="0">
                <a:solidFill>
                  <a:schemeClr val="bg1"/>
                </a:solidFill>
                <a:latin typeface="+mj-lt"/>
              </a:rPr>
              <a:t>La mas frecuente es la PQRAD seguida del </a:t>
            </a:r>
            <a:r>
              <a:rPr lang="es-ES_tradnl" sz="2400" dirty="0" err="1">
                <a:solidFill>
                  <a:schemeClr val="bg1"/>
                </a:solidFill>
                <a:latin typeface="+mj-lt"/>
              </a:rPr>
              <a:t>Sd</a:t>
            </a:r>
            <a:r>
              <a:rPr lang="es-ES_tradnl" sz="2400" dirty="0">
                <a:solidFill>
                  <a:schemeClr val="bg1"/>
                </a:solidFill>
                <a:latin typeface="+mj-lt"/>
              </a:rPr>
              <a:t> de Alport.</a:t>
            </a:r>
          </a:p>
        </p:txBody>
      </p:sp>
      <p:sp>
        <p:nvSpPr>
          <p:cNvPr id="4" name="Rectangle 23"/>
          <p:cNvSpPr txBox="1">
            <a:spLocks noChangeArrowheads="1"/>
          </p:cNvSpPr>
          <p:nvPr/>
        </p:nvSpPr>
        <p:spPr bwMode="auto">
          <a:xfrm>
            <a:off x="0" y="260350"/>
            <a:ext cx="8229600" cy="1143000"/>
          </a:xfrm>
          <a:prstGeom prst="rect">
            <a:avLst/>
          </a:prstGeom>
          <a:noFill/>
          <a:ln>
            <a:noFill/>
          </a:ln>
          <a:extLst>
            <a:ext uri="{FAA26D3D-D897-4be2-8F04-BA451C77F1D7}"/>
            <a:ext uri="{909E8E84-426E-40dd-AFC4-6F175D3DCCD1}"/>
            <a:ext uri="{91240B29-F687-4f45-9708-019B960494DF}"/>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s-ES" sz="3200" b="1" kern="0" dirty="0">
                <a:solidFill>
                  <a:srgbClr val="006699"/>
                </a:solidFill>
                <a:latin typeface="Arial" charset="0"/>
              </a:rPr>
              <a:t>RECORDAR:</a:t>
            </a:r>
            <a:br>
              <a:rPr lang="ca-ES" sz="3200" b="1" kern="0" dirty="0">
                <a:solidFill>
                  <a:schemeClr val="accent2"/>
                </a:solidFill>
                <a:latin typeface="Arial" charset="0"/>
              </a:rPr>
            </a:br>
            <a:endParaRPr lang="es-ES" sz="3200" b="1" kern="0" dirty="0">
              <a:solidFill>
                <a:schemeClr val="accent2"/>
              </a:solidFill>
              <a:latin typeface="Arial" charset="0"/>
            </a:endParaRPr>
          </a:p>
        </p:txBody>
      </p:sp>
      <p:sp>
        <p:nvSpPr>
          <p:cNvPr id="80900" name="4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5A40D6E-43C4-4044-9D24-FF2345BBEB9E}" type="slidenum">
              <a:rPr lang="es-ES" altLang="es-ES">
                <a:solidFill>
                  <a:srgbClr val="FFFFFF"/>
                </a:solidFill>
              </a:rPr>
              <a:pPr/>
              <a:t>58</a:t>
            </a:fld>
            <a:fld id="{165B5586-1173-439D-8C3C-0C15F5D961DE}" type="slidenum">
              <a:rPr lang="es-ES" altLang="es-ES">
                <a:solidFill>
                  <a:srgbClr val="FFFFFF"/>
                </a:solidFill>
              </a:rPr>
              <a:pPr/>
              <a:t>58</a:t>
            </a:fld>
            <a:fld id="{0DB851D1-F4B6-44D6-AA0E-AF8E1A50D1A0}" type="slidenum">
              <a:rPr lang="es-ES" altLang="es-ES">
                <a:solidFill>
                  <a:srgbClr val="FFFFFF"/>
                </a:solidFill>
              </a:rPr>
              <a:pPr/>
              <a:t>58</a:t>
            </a:fld>
            <a:endParaRPr lang="es-ES" altLang="es-ES">
              <a:solidFill>
                <a:srgbClr val="FFFFFF"/>
              </a:solidFill>
            </a:endParaRPr>
          </a:p>
        </p:txBody>
      </p:sp>
      <p:sp>
        <p:nvSpPr>
          <p:cNvPr id="80901" name="5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52994"/>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Marcador de pie de página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
        <p:nvSpPr>
          <p:cNvPr id="27651" name="Marcador de número de diapositiva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0118E43-0879-4882-B5F9-7429F077BC3E}" type="slidenum">
              <a:rPr lang="es-ES" altLang="es-ES">
                <a:solidFill>
                  <a:srgbClr val="FFFFFF"/>
                </a:solidFill>
              </a:rPr>
              <a:pPr/>
              <a:t>6</a:t>
            </a:fld>
            <a:endParaRPr lang="es-ES" altLang="es-ES">
              <a:solidFill>
                <a:srgbClr val="FFFFFF"/>
              </a:solidFill>
            </a:endParaRPr>
          </a:p>
        </p:txBody>
      </p:sp>
      <p:pic>
        <p:nvPicPr>
          <p:cNvPr id="27652" name="Image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04913"/>
            <a:ext cx="9105901"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2"/>
          <p:cNvSpPr txBox="1">
            <a:spLocks noChangeArrowheads="1"/>
          </p:cNvSpPr>
          <p:nvPr/>
        </p:nvSpPr>
        <p:spPr bwMode="auto">
          <a:xfrm>
            <a:off x="900113" y="293688"/>
            <a:ext cx="7272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ES_tradnl" altLang="es-ES" sz="3600" b="1">
                <a:solidFill>
                  <a:srgbClr val="006699"/>
                </a:solidFill>
                <a:latin typeface="Arial" panose="020B0604020202020204" pitchFamily="34" charset="0"/>
              </a:rPr>
              <a:t>PATRONES DE HERENCIA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Marcador de número de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801571A-451C-4DAF-8F72-516E1E8B252C}" type="slidenum">
              <a:rPr lang="es-ES" altLang="es-ES">
                <a:solidFill>
                  <a:schemeClr val="bg1"/>
                </a:solidFill>
              </a:rPr>
              <a:pPr/>
              <a:t>7</a:t>
            </a:fld>
            <a:endParaRPr lang="es-ES" altLang="es-ES">
              <a:solidFill>
                <a:schemeClr val="bg1"/>
              </a:solidFill>
            </a:endParaRPr>
          </a:p>
        </p:txBody>
      </p:sp>
      <p:pic>
        <p:nvPicPr>
          <p:cNvPr id="28676" name="Picture 12" descr="S.E.N. Nefrología (@SENefrologia) |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 y="0"/>
            <a:ext cx="67945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ítulo 2"/>
          <p:cNvSpPr>
            <a:spLocks noGrp="1"/>
          </p:cNvSpPr>
          <p:nvPr>
            <p:ph type="title"/>
          </p:nvPr>
        </p:nvSpPr>
        <p:spPr/>
        <p:txBody>
          <a:bodyPr/>
          <a:lstStyle/>
          <a:p>
            <a:endParaRPr lang="es-ES_tradnl" altLang="es-ES" dirty="0"/>
          </a:p>
        </p:txBody>
      </p:sp>
      <p:sp>
        <p:nvSpPr>
          <p:cNvPr id="28678" name="Rectangle 4"/>
          <p:cNvSpPr txBox="1">
            <a:spLocks noChangeArrowheads="1"/>
          </p:cNvSpPr>
          <p:nvPr/>
        </p:nvSpPr>
        <p:spPr bwMode="auto">
          <a:xfrm>
            <a:off x="1412875" y="523875"/>
            <a:ext cx="5761038"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s-ES" altLang="es-ES" sz="2800" b="1">
                <a:solidFill>
                  <a:srgbClr val="006699"/>
                </a:solidFill>
                <a:latin typeface="Arial" panose="020B0604020202020204" pitchFamily="34" charset="0"/>
              </a:rPr>
              <a:t>HETEROGENEIDAD GENÉTICA</a:t>
            </a:r>
          </a:p>
        </p:txBody>
      </p:sp>
      <p:sp>
        <p:nvSpPr>
          <p:cNvPr id="12" name="Rectangle 5"/>
          <p:cNvSpPr>
            <a:spLocks noChangeArrowheads="1"/>
          </p:cNvSpPr>
          <p:nvPr/>
        </p:nvSpPr>
        <p:spPr bwMode="auto">
          <a:xfrm>
            <a:off x="44450" y="1611313"/>
            <a:ext cx="8497888" cy="1025525"/>
          </a:xfrm>
          <a:prstGeom prst="rect">
            <a:avLst/>
          </a:prstGeom>
          <a:noFill/>
          <a:ln>
            <a:noFill/>
          </a:ln>
        </p:spPr>
        <p:txBody>
          <a:bodyPr anchor="ctr"/>
          <a:lstStyle/>
          <a:p>
            <a:pPr algn="ctr">
              <a:defRPr/>
            </a:pPr>
            <a:r>
              <a:rPr lang="es-ES" sz="2400" b="1" dirty="0">
                <a:solidFill>
                  <a:srgbClr val="000000"/>
                </a:solidFill>
                <a:ea typeface="ＭＳ Ｐゴシック" charset="0"/>
              </a:rPr>
              <a:t> </a:t>
            </a:r>
            <a:r>
              <a:rPr lang="es-ES" sz="2000" b="1" dirty="0">
                <a:solidFill>
                  <a:srgbClr val="000000"/>
                </a:solidFill>
                <a:latin typeface="+mj-lt"/>
                <a:ea typeface="ＭＳ Ｐゴシック" charset="0"/>
              </a:rPr>
              <a:t>La enfermedad puede estar causada por mutaciones en diferentes genes de manera independiente</a:t>
            </a:r>
            <a:endParaRPr lang="es-ES" sz="2000" b="1" dirty="0">
              <a:solidFill>
                <a:srgbClr val="006699"/>
              </a:solidFill>
              <a:latin typeface="+mj-lt"/>
              <a:ea typeface="ＭＳ Ｐゴシック" charset="0"/>
            </a:endParaRPr>
          </a:p>
        </p:txBody>
      </p:sp>
      <p:pic>
        <p:nvPicPr>
          <p:cNvPr id="2868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8525" y="2997200"/>
            <a:ext cx="5256213"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 Box 12"/>
          <p:cNvSpPr txBox="1">
            <a:spLocks noChangeArrowheads="1"/>
          </p:cNvSpPr>
          <p:nvPr/>
        </p:nvSpPr>
        <p:spPr bwMode="auto">
          <a:xfrm>
            <a:off x="3741738" y="2951163"/>
            <a:ext cx="1019175" cy="3683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b="1">
                <a:solidFill>
                  <a:srgbClr val="FF0000"/>
                </a:solidFill>
                <a:latin typeface="Arial" panose="020B0604020202020204" pitchFamily="34" charset="0"/>
                <a:ea typeface="ＭＳ Ｐゴシック" panose="020B0600070205080204" pitchFamily="34" charset="-128"/>
              </a:rPr>
              <a:t>PQRAD</a:t>
            </a:r>
          </a:p>
        </p:txBody>
      </p:sp>
      <p:sp>
        <p:nvSpPr>
          <p:cNvPr id="28682" name="Text Box 13"/>
          <p:cNvSpPr txBox="1">
            <a:spLocks noChangeArrowheads="1"/>
          </p:cNvSpPr>
          <p:nvPr/>
        </p:nvSpPr>
        <p:spPr bwMode="auto">
          <a:xfrm>
            <a:off x="2389188" y="5341938"/>
            <a:ext cx="646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b="1">
                <a:solidFill>
                  <a:srgbClr val="000000"/>
                </a:solidFill>
                <a:latin typeface="Arial" panose="020B0604020202020204" pitchFamily="34" charset="0"/>
                <a:ea typeface="ＭＳ Ｐゴシック" panose="020B0600070205080204" pitchFamily="34" charset="-128"/>
              </a:rPr>
              <a:t>85%</a:t>
            </a:r>
          </a:p>
        </p:txBody>
      </p:sp>
      <p:sp>
        <p:nvSpPr>
          <p:cNvPr id="28683" name="Text Box 14"/>
          <p:cNvSpPr txBox="1">
            <a:spLocks noChangeArrowheads="1"/>
          </p:cNvSpPr>
          <p:nvPr/>
        </p:nvSpPr>
        <p:spPr bwMode="auto">
          <a:xfrm>
            <a:off x="5048250" y="5335588"/>
            <a:ext cx="64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b="1">
                <a:solidFill>
                  <a:srgbClr val="000000"/>
                </a:solidFill>
                <a:latin typeface="Arial" panose="020B0604020202020204" pitchFamily="34" charset="0"/>
                <a:ea typeface="ＭＳ Ｐゴシック" panose="020B0600070205080204" pitchFamily="34" charset="-128"/>
              </a:rPr>
              <a:t>15%</a:t>
            </a:r>
          </a:p>
        </p:txBody>
      </p:sp>
      <p:sp>
        <p:nvSpPr>
          <p:cNvPr id="28684" name="Rectangle 28"/>
          <p:cNvSpPr>
            <a:spLocks noChangeArrowheads="1"/>
          </p:cNvSpPr>
          <p:nvPr/>
        </p:nvSpPr>
        <p:spPr bwMode="auto">
          <a:xfrm>
            <a:off x="6270625" y="3751263"/>
            <a:ext cx="1368425" cy="5413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ca-ES" altLang="es-ES">
              <a:solidFill>
                <a:srgbClr val="000000"/>
              </a:solidFill>
              <a:ea typeface="ＭＳ Ｐゴシック"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ES_tradnl" b="1" dirty="0">
                <a:solidFill>
                  <a:schemeClr val="accent5">
                    <a:lumMod val="50000"/>
                  </a:schemeClr>
                </a:solidFill>
              </a:rPr>
              <a:t>DIAGNÓSTICO: NGS</a:t>
            </a:r>
          </a:p>
        </p:txBody>
      </p:sp>
      <p:sp>
        <p:nvSpPr>
          <p:cNvPr id="29699" name="Marcador de contenido 2"/>
          <p:cNvSpPr>
            <a:spLocks noGrp="1"/>
          </p:cNvSpPr>
          <p:nvPr>
            <p:ph idx="1"/>
          </p:nvPr>
        </p:nvSpPr>
        <p:spPr/>
        <p:txBody>
          <a:bodyPr/>
          <a:lstStyle/>
          <a:p>
            <a:pPr marL="285750" indent="-285750">
              <a:lnSpc>
                <a:spcPct val="114000"/>
              </a:lnSpc>
            </a:pPr>
            <a:r>
              <a:rPr lang="es-ES" altLang="es-ES" sz="2000" b="1">
                <a:solidFill>
                  <a:schemeClr val="bg1"/>
                </a:solidFill>
                <a:latin typeface="Arial" panose="020B0604020202020204" pitchFamily="34" charset="0"/>
                <a:cs typeface="Arial" panose="020B0604020202020204" pitchFamily="34" charset="0"/>
              </a:rPr>
              <a:t>WGS (whole genome sequencing)</a:t>
            </a:r>
            <a:r>
              <a:rPr lang="es-ES" altLang="es-ES" sz="2000">
                <a:solidFill>
                  <a:schemeClr val="bg1"/>
                </a:solidFill>
                <a:latin typeface="Arial" panose="020B0604020202020204" pitchFamily="34" charset="0"/>
                <a:cs typeface="Arial" panose="020B0604020202020204" pitchFamily="34" charset="0"/>
              </a:rPr>
              <a:t>: La secuenciación del genoma completo es el proceso de determinar la secuencia de ADN completa del genoma de un organismo de una vez.</a:t>
            </a:r>
          </a:p>
          <a:p>
            <a:pPr marL="285750" indent="-285750">
              <a:lnSpc>
                <a:spcPct val="114000"/>
              </a:lnSpc>
            </a:pPr>
            <a:r>
              <a:rPr lang="es-ES" altLang="es-ES" sz="2000" b="1">
                <a:solidFill>
                  <a:schemeClr val="bg1"/>
                </a:solidFill>
                <a:latin typeface="Arial" panose="020B0604020202020204" pitchFamily="34" charset="0"/>
                <a:cs typeface="Arial" panose="020B0604020202020204" pitchFamily="34" charset="0"/>
              </a:rPr>
              <a:t>WES (whole exome sequencing)</a:t>
            </a:r>
            <a:r>
              <a:rPr lang="es-ES" altLang="es-ES" sz="2000">
                <a:solidFill>
                  <a:schemeClr val="bg1"/>
                </a:solidFill>
                <a:latin typeface="Arial" panose="020B0604020202020204" pitchFamily="34" charset="0"/>
                <a:cs typeface="Arial" panose="020B0604020202020204" pitchFamily="34" charset="0"/>
              </a:rPr>
              <a:t>: La secuenciación del exoma completo es una técnica genómica para secuenciar todos los exones del genoma humano</a:t>
            </a:r>
          </a:p>
          <a:p>
            <a:pPr marL="285750" indent="-285750">
              <a:lnSpc>
                <a:spcPct val="114000"/>
              </a:lnSpc>
            </a:pPr>
            <a:r>
              <a:rPr lang="es-ES" altLang="es-ES" sz="2000">
                <a:solidFill>
                  <a:schemeClr val="bg1"/>
                </a:solidFill>
                <a:latin typeface="Arial" panose="020B0604020202020204" pitchFamily="34" charset="0"/>
                <a:cs typeface="Arial" panose="020B0604020202020204" pitchFamily="34" charset="0"/>
              </a:rPr>
              <a:t>Los </a:t>
            </a:r>
            <a:r>
              <a:rPr lang="es-ES" altLang="es-ES" sz="2000" b="1">
                <a:solidFill>
                  <a:schemeClr val="bg1"/>
                </a:solidFill>
                <a:latin typeface="Arial" panose="020B0604020202020204" pitchFamily="34" charset="0"/>
                <a:cs typeface="Arial" panose="020B0604020202020204" pitchFamily="34" charset="0"/>
              </a:rPr>
              <a:t>paneles de genes </a:t>
            </a:r>
            <a:r>
              <a:rPr lang="es-ES" altLang="es-ES" sz="2000">
                <a:solidFill>
                  <a:schemeClr val="bg1"/>
                </a:solidFill>
                <a:latin typeface="Arial" panose="020B0604020202020204" pitchFamily="34" charset="0"/>
                <a:cs typeface="Arial" panose="020B0604020202020204" pitchFamily="34" charset="0"/>
              </a:rPr>
              <a:t>contienen un conjunto seleccionado de genes o regiones de genes que ocasionan un grupo de enfermedades determinadas.</a:t>
            </a:r>
            <a:endParaRPr lang="es-ES_tradnl" altLang="es-ES" sz="200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611188" y="2686050"/>
            <a:ext cx="7772400" cy="1103313"/>
          </a:xfrm>
          <a:prstGeom prst="rect">
            <a:avLst/>
          </a:prstGeom>
        </p:spPr>
        <p:txBody>
          <a:bodyPr/>
          <a:lstStyle/>
          <a:p>
            <a:pPr algn="ctr">
              <a:defRPr/>
            </a:pPr>
            <a:r>
              <a:rPr lang="es-ES" sz="4800" b="1" kern="0" dirty="0">
                <a:solidFill>
                  <a:srgbClr val="006699"/>
                </a:solidFill>
                <a:latin typeface="+mj-lt"/>
                <a:ea typeface="ＭＳ Ｐゴシック" charset="0"/>
                <a:cs typeface="ＭＳ Ｐゴシック" charset="0"/>
              </a:rPr>
              <a:t>POLIQUISTOSIS RENAL </a:t>
            </a:r>
            <a:br>
              <a:rPr lang="es-ES" sz="4800" b="1" kern="0" dirty="0">
                <a:solidFill>
                  <a:srgbClr val="006699"/>
                </a:solidFill>
                <a:latin typeface="+mj-lt"/>
                <a:ea typeface="ＭＳ Ｐゴシック" charset="0"/>
                <a:cs typeface="ＭＳ Ｐゴシック" charset="0"/>
              </a:rPr>
            </a:br>
            <a:r>
              <a:rPr lang="es-ES" sz="4800" b="1" kern="0" dirty="0">
                <a:solidFill>
                  <a:srgbClr val="006699"/>
                </a:solidFill>
                <a:latin typeface="+mj-lt"/>
                <a:ea typeface="ＭＳ Ｐゴシック" charset="0"/>
                <a:cs typeface="ＭＳ Ｐゴシック" charset="0"/>
              </a:rPr>
              <a:t>AUTOSÓMICA DOMINANTE (PQRAD)</a:t>
            </a:r>
          </a:p>
        </p:txBody>
      </p:sp>
      <p:sp>
        <p:nvSpPr>
          <p:cNvPr id="30723" name="2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EA466D0-2C8B-46D2-BBCE-DA5DF8652F61}" type="slidenum">
              <a:rPr lang="es-ES" altLang="es-ES">
                <a:solidFill>
                  <a:srgbClr val="FFFFFF"/>
                </a:solidFill>
              </a:rPr>
              <a:pPr/>
              <a:t>9</a:t>
            </a:fld>
            <a:endParaRPr lang="es-ES" altLang="es-ES">
              <a:solidFill>
                <a:srgbClr val="FFFFFF"/>
              </a:solidFill>
            </a:endParaRPr>
          </a:p>
        </p:txBody>
      </p:sp>
      <p:sp>
        <p:nvSpPr>
          <p:cNvPr id="30724" name="3 Marcador de pie de página"/>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s-ES" altLang="es-ES"/>
              <a:t>Grupo Universidad de la S.E.N.</a:t>
            </a:r>
          </a:p>
        </p:txBody>
      </p:sp>
    </p:spTree>
  </p:cSld>
  <p:clrMapOvr>
    <a:masterClrMapping/>
  </p:clrMapOvr>
  <p:transition spd="slow" advTm="34426"/>
</p:sld>
</file>

<file path=ppt/tags/tag1.xml><?xml version="1.0" encoding="utf-8"?>
<p:tagLst xmlns:a="http://schemas.openxmlformats.org/drawingml/2006/main" xmlns:r="http://schemas.openxmlformats.org/officeDocument/2006/relationships" xmlns:p="http://schemas.openxmlformats.org/presentationml/2006/main">
  <p:tag name="TIMING" val="|14.4|24.5"/>
</p:tagLst>
</file>

<file path=ppt/tags/tag2.xml><?xml version="1.0" encoding="utf-8"?>
<p:tagLst xmlns:a="http://schemas.openxmlformats.org/drawingml/2006/main" xmlns:r="http://schemas.openxmlformats.org/officeDocument/2006/relationships" xmlns:p="http://schemas.openxmlformats.org/presentationml/2006/main">
  <p:tag name="TIMING" val="|22.3"/>
</p:tagLst>
</file>

<file path=ppt/tags/tag3.xml><?xml version="1.0" encoding="utf-8"?>
<p:tagLst xmlns:a="http://schemas.openxmlformats.org/drawingml/2006/main" xmlns:r="http://schemas.openxmlformats.org/officeDocument/2006/relationships" xmlns:p="http://schemas.openxmlformats.org/presentationml/2006/main">
  <p:tag name="TIMING" val="|29.8"/>
</p:tagLst>
</file>

<file path=ppt/tags/tag4.xml><?xml version="1.0" encoding="utf-8"?>
<p:tagLst xmlns:a="http://schemas.openxmlformats.org/drawingml/2006/main" xmlns:r="http://schemas.openxmlformats.org/officeDocument/2006/relationships" xmlns:p="http://schemas.openxmlformats.org/presentationml/2006/main">
  <p:tag name="TIMING" val="|30.9|5.8|26"/>
</p:tagLst>
</file>

<file path=ppt/tags/tag5.xml><?xml version="1.0" encoding="utf-8"?>
<p:tagLst xmlns:a="http://schemas.openxmlformats.org/drawingml/2006/main" xmlns:r="http://schemas.openxmlformats.org/officeDocument/2006/relationships" xmlns:p="http://schemas.openxmlformats.org/presentationml/2006/main">
  <p:tag name="TIMING" val="|4|8|40.4"/>
</p:tagLst>
</file>

<file path=ppt/tags/tag6.xml><?xml version="1.0" encoding="utf-8"?>
<p:tagLst xmlns:a="http://schemas.openxmlformats.org/drawingml/2006/main" xmlns:r="http://schemas.openxmlformats.org/officeDocument/2006/relationships" xmlns:p="http://schemas.openxmlformats.org/presentationml/2006/main">
  <p:tag name="TIMING" val="|38"/>
</p:tagLst>
</file>

<file path=ppt/tags/tag7.xml><?xml version="1.0" encoding="utf-8"?>
<p:tagLst xmlns:a="http://schemas.openxmlformats.org/drawingml/2006/main" xmlns:r="http://schemas.openxmlformats.org/officeDocument/2006/relationships" xmlns:p="http://schemas.openxmlformats.org/presentationml/2006/main">
  <p:tag name="TIMING" val="|1.1E7"/>
</p:tagLst>
</file>

<file path=ppt/tags/tag8.xml><?xml version="1.0" encoding="utf-8"?>
<p:tagLst xmlns:a="http://schemas.openxmlformats.org/drawingml/2006/main" xmlns:r="http://schemas.openxmlformats.org/officeDocument/2006/relationships" xmlns:p="http://schemas.openxmlformats.org/presentationml/2006/main">
  <p:tag name="TIMING" val="|34.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Diseño personalizado">
  <a:themeElements>
    <a:clrScheme name="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lásico de Office">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43520</TotalTime>
  <Words>3419</Words>
  <Application>Microsoft Office PowerPoint</Application>
  <PresentationFormat>Presentación en pantalla (4:3)</PresentationFormat>
  <Paragraphs>588</Paragraphs>
  <Slides>58</Slides>
  <Notes>49</Notes>
  <HiddenSlides>0</HiddenSlides>
  <MMClips>0</MMClips>
  <ScaleCrop>false</ScaleCrop>
  <HeadingPairs>
    <vt:vector size="8" baseType="variant">
      <vt:variant>
        <vt:lpstr>Fuentes usadas</vt:lpstr>
      </vt:variant>
      <vt:variant>
        <vt:i4>8</vt:i4>
      </vt:variant>
      <vt:variant>
        <vt:lpstr>Tema</vt:lpstr>
      </vt:variant>
      <vt:variant>
        <vt:i4>2</vt:i4>
      </vt:variant>
      <vt:variant>
        <vt:lpstr>Servidores OLE incrustados</vt:lpstr>
      </vt:variant>
      <vt:variant>
        <vt:i4>2</vt:i4>
      </vt:variant>
      <vt:variant>
        <vt:lpstr>Títulos de diapositiva</vt:lpstr>
      </vt:variant>
      <vt:variant>
        <vt:i4>58</vt:i4>
      </vt:variant>
    </vt:vector>
  </HeadingPairs>
  <TitlesOfParts>
    <vt:vector size="70" baseType="lpstr">
      <vt:lpstr>Arial</vt:lpstr>
      <vt:lpstr>Bookman Old Style</vt:lpstr>
      <vt:lpstr>Calibri</vt:lpstr>
      <vt:lpstr>Comic Sans MS</vt:lpstr>
      <vt:lpstr>Times</vt:lpstr>
      <vt:lpstr>Times New Roman</vt:lpstr>
      <vt:lpstr>Verdana</vt:lpstr>
      <vt:lpstr>Wingdings</vt:lpstr>
      <vt:lpstr>Tema de Office</vt:lpstr>
      <vt:lpstr>5_Diseño personalizado</vt:lpstr>
      <vt:lpstr>Foto de Photo Editor</vt:lpstr>
      <vt:lpstr>Documento de imagen</vt:lpstr>
      <vt:lpstr>Presentación de PowerPoint</vt:lpstr>
      <vt:lpstr>INDICE</vt:lpstr>
      <vt:lpstr>Presentación de PowerPoint</vt:lpstr>
      <vt:lpstr>ENFERMEDADES RENALES HEREDITARIAS </vt:lpstr>
      <vt:lpstr>TIPOS DE ENFERMEDADES GENÉTICAS</vt:lpstr>
      <vt:lpstr>Presentación de PowerPoint</vt:lpstr>
      <vt:lpstr>Presentación de PowerPoint</vt:lpstr>
      <vt:lpstr>DIAGNÓSTICO: NGS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TRATAMIENTO ESPECÍFICO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SÍNDROME DE ALPORT PRESENTA UN AMPLIO ESPECTRO</vt:lpstr>
      <vt:lpstr>Presentación de PowerPoint</vt:lpstr>
      <vt:lpstr>Presentación de PowerPoint</vt:lpstr>
      <vt:lpstr>Presentación de PowerPoint</vt:lpstr>
      <vt:lpstr>Presentación de PowerPoint</vt:lpstr>
      <vt:lpstr>Presentación de PowerPoint</vt:lpstr>
      <vt:lpstr>SD DE GENES CONTIGUOS: PQRAD+CET</vt:lpstr>
      <vt:lpstr>TRATAMIENTO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NEFROPATIA TUBULOINTERSTICIAL AUTOSÓMICA DOMINANTE</vt:lpstr>
      <vt:lpstr>Presentación de PowerPoint</vt:lpstr>
      <vt:lpstr>NEFRONOPTISIS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FRACASO RENAL AGUDO</dc:title>
  <dc:creator>DOC</dc:creator>
  <cp:lastModifiedBy>victor lorenzo sellares</cp:lastModifiedBy>
  <cp:revision>808</cp:revision>
  <dcterms:created xsi:type="dcterms:W3CDTF">2011-10-02T14:24:10Z</dcterms:created>
  <dcterms:modified xsi:type="dcterms:W3CDTF">2022-07-18T10:12:55Z</dcterms:modified>
</cp:coreProperties>
</file>