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charts/chart3.xml" ContentType="application/vnd.openxmlformats-officedocument.drawingml.char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Slides/notesSlide2.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_rels/notesSlide10.xml.rels" ContentType="application/vnd.openxmlformats-package.relationships+xml"/>
  <Override PartName="/ppt/notesSlides/_rels/notesSlide6.xml.rels" ContentType="application/vnd.openxmlformats-package.relationships+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7.xml.rels" ContentType="application/vnd.openxmlformats-package.relationships+xml"/>
  <Override PartName="/ppt/notesSlides/_rels/notesSlide8.xml.rels" ContentType="application/vnd.openxmlformats-package.relationships+xml"/>
  <Override PartName="/ppt/notesSlides/_rels/notesSlide9.xml.rels" ContentType="application/vnd.openxmlformats-package.relationships+xml"/>
  <Override PartName="/ppt/notesSlides/_rels/notesSlide11.xml.rels" ContentType="application/vnd.openxmlformats-package.relationships+xml"/>
  <Override PartName="/ppt/notesSlides/_rels/notesSlide12.xml.rels" ContentType="application/vnd.openxmlformats-package.relationships+xml"/>
  <Override PartName="/ppt/notesSlides/_rels/notesSlide13.xml.rels" ContentType="application/vnd.openxmlformats-package.relationships+xml"/>
  <Override PartName="/ppt/notesSlides/_rels/notesSlide14.xml.rels" ContentType="application/vnd.openxmlformats-package.relationships+xml"/>
  <Override PartName="/ppt/notesSlides/_rels/notesSlide15.xml.rels" ContentType="application/vnd.openxmlformats-package.relationships+xml"/>
  <Override PartName="/ppt/notesSlides/_rels/notesSlide16.xml.rels" ContentType="application/vnd.openxmlformats-package.relationships+xml"/>
  <Override PartName="/ppt/notesSlides/_rels/notesSlide17.xml.rels" ContentType="application/vnd.openxmlformats-package.relationships+xml"/>
  <Override PartName="/ppt/notesSlides/_rels/notesSlide18.xml.rels" ContentType="application/vnd.openxmlformats-package.relationships+xml"/>
  <Override PartName="/ppt/notesSlides/_rels/notesSlide19.xml.rels" ContentType="application/vnd.openxmlformats-package.relationships+xml"/>
  <Override PartName="/ppt/notesSlides/_rels/notesSlide20.xml.rels" ContentType="application/vnd.openxmlformats-package.relationships+xml"/>
  <Override PartName="/ppt/notesSlides/_rels/notesSlide21.xml.rels" ContentType="application/vnd.openxmlformats-package.relationships+xml"/>
  <Override PartName="/ppt/notesSlides/_rels/notesSlide22.xml.rels" ContentType="application/vnd.openxmlformats-package.relationships+xml"/>
  <Override PartName="/ppt/notesSlides/_rels/notesSlide23.xml.rels" ContentType="application/vnd.openxmlformats-package.relationships+xml"/>
  <Override PartName="/ppt/notesSlides/_rels/notesSlide24.xml.rels" ContentType="application/vnd.openxmlformats-package.relationships+xml"/>
  <Override PartName="/ppt/notesSlides/_rels/notesSlide25.xml.rels" ContentType="application/vnd.openxmlformats-package.relationships+xml"/>
  <Override PartName="/ppt/notesSlides/_rels/notesSlide26.xml.rels" ContentType="application/vnd.openxmlformats-package.relationships+xml"/>
  <Override PartName="/ppt/notesSlides/_rels/notesSlide27.xml.rels" ContentType="application/vnd.openxmlformats-package.relationships+xml"/>
  <Override PartName="/ppt/notesSlides/_rels/notesSlide28.xml.rels" ContentType="application/vnd.openxmlformats-package.relationships+xml"/>
  <Override PartName="/ppt/notesSlides/_rels/notesSlide29.xml.rels" ContentType="application/vnd.openxmlformats-package.relationships+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s/slide1.xml" ContentType="application/vnd.openxmlformats-officedocument.presentationml.slide+xml"/>
  <Override PartName="/ppt/slides/slide26.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_rels/slide26.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22.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media/image1.png" ContentType="image/png"/>
  <Override PartName="/ppt/media/image2.png" ContentType="image/png"/>
  <Override PartName="/ppt/media/image17.jpeg" ContentType="image/jpeg"/>
  <Override PartName="/ppt/media/image3.png" ContentType="image/png"/>
  <Override PartName="/ppt/media/image9.jpeg" ContentType="image/jpeg"/>
  <Override PartName="/ppt/media/image4.png" ContentType="image/png"/>
  <Override PartName="/ppt/media/image5.png" ContentType="image/png"/>
  <Override PartName="/ppt/media/image6.png" ContentType="image/png"/>
  <Override PartName="/ppt/media/image8.jpeg" ContentType="image/jpeg"/>
  <Override PartName="/ppt/media/image7.png" ContentType="image/png"/>
  <Override PartName="/ppt/media/image10.jpeg" ContentType="image/jpe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jpeg" ContentType="image/jpeg"/>
  <Override PartName="/ppt/media/image18.png" ContentType="image/png"/>
  <Override PartName="/ppt/media/image19.png" ContentType="image/png"/>
  <Override PartName="/ppt/media/image20.jpeg" ContentType="image/jpeg"/>
  <Override PartName="/ppt/media/image21.png" ContentType="image/png"/>
  <Override PartName="/ppt/media/image22.png" ContentType="image/png"/>
  <Override PartName="/ppt/media/image23.png" ContentType="image/png"/>
  <Override PartName="/ppt/media/image24.png" ContentType="image/png"/>
  <Override PartName="/ppt/media/image25.png" ContentType="image/png"/>
  <Override PartName="/ppt/media/image26.png" ContentType="image/png"/>
  <Override PartName="/ppt/media/image27.png" ContentType="image/png"/>
  <Override PartName="/ppt/media/image28.png" ContentType="image/png"/>
  <Override PartName="/ppt/media/image29.png" ContentType="image/png"/>
  <Override PartName="/ppt/media/image30.png" ContentType="image/png"/>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x="9144000" cy="6858000"/>
  <p:notesSz cx="7099300" cy="102346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
</Relationships>
</file>

<file path=ppt/charts/chart3.xml><?xml version="1.0" encoding="utf-8"?>
<c:chartSpace xmlns:c="http://schemas.openxmlformats.org/drawingml/2006/chart" xmlns:a="http://schemas.openxmlformats.org/drawingml/2006/main" xmlns:r="http://schemas.openxmlformats.org/officeDocument/2006/relationships">
  <c:lang val="en-US"/>
  <c:roundedCorners val="0"/>
  <c:chart>
    <c:autoTitleDeleted val="1"/>
    <c:view3D>
      <c:rotX val="30"/>
      <c:rotY val="0"/>
      <c:rAngAx val="0"/>
      <c:perspective val="30"/>
    </c:view3D>
    <c:floor>
      <c:spPr>
        <a:solidFill>
          <a:srgbClr val="d9d9d9"/>
        </a:solidFill>
        <a:ln>
          <a:noFill/>
        </a:ln>
      </c:spPr>
    </c:floor>
    <c:sideWall>
      <c:spPr>
        <a:solidFill>
          <a:srgbClr val="d9d9d9"/>
        </a:solidFill>
        <a:ln>
          <a:noFill/>
        </a:ln>
      </c:spPr>
    </c:sideWall>
    <c:backWall>
      <c:spPr>
        <a:solidFill>
          <a:srgbClr val="d9d9d9"/>
        </a:solidFill>
        <a:ln>
          <a:noFill/>
        </a:ln>
      </c:spPr>
    </c:backWall>
    <c:plotArea>
      <c:layout>
        <c:manualLayout>
          <c:layoutTarget val="inner"/>
          <c:xMode val="edge"/>
          <c:yMode val="edge"/>
          <c:x val="0.0340306100074552"/>
          <c:y val="0.0281077948420748"/>
          <c:w val="0.711792308029645"/>
          <c:h val="0.943711967545639"/>
        </c:manualLayout>
      </c:layout>
      <c:pie3DChart>
        <c:varyColors val="1"/>
        <c:ser>
          <c:idx val="0"/>
          <c:order val="0"/>
          <c:spPr>
            <a:solidFill>
              <a:srgbClr val="4f81bd"/>
            </a:solidFill>
            <a:ln>
              <a:noFill/>
            </a:ln>
          </c:spPr>
          <c:explosion val="0"/>
          <c:dPt>
            <c:idx val="0"/>
            <c:spPr>
              <a:solidFill>
                <a:srgbClr val="4f81bd"/>
              </a:solidFill>
              <a:ln>
                <a:noFill/>
              </a:ln>
            </c:spPr>
          </c:dPt>
          <c:dPt>
            <c:idx val="1"/>
            <c:spPr>
              <a:solidFill>
                <a:srgbClr val="c0504d"/>
              </a:solidFill>
              <a:ln>
                <a:noFill/>
              </a:ln>
            </c:spPr>
          </c:dPt>
          <c:dPt>
            <c:idx val="2"/>
            <c:spPr>
              <a:solidFill>
                <a:srgbClr val="9bbb59"/>
              </a:solidFill>
              <a:ln>
                <a:noFill/>
              </a:ln>
            </c:spPr>
          </c:dPt>
          <c:dPt>
            <c:idx val="3"/>
            <c:spPr>
              <a:solidFill>
                <a:srgbClr val="8064a2"/>
              </a:solidFill>
              <a:ln>
                <a:noFill/>
              </a:ln>
            </c:spPr>
          </c:dPt>
          <c:dPt>
            <c:idx val="4"/>
            <c:spPr>
              <a:solidFill>
                <a:srgbClr val="4bacc6"/>
              </a:solidFill>
              <a:ln>
                <a:noFill/>
              </a:ln>
            </c:spPr>
          </c:dPt>
          <c:dLbls>
            <c:dLbl>
              <c:idx val="0"/>
              <c:txPr>
                <a:bodyPr/>
                <a:lstStyle/>
                <a:p>
                  <a:pPr>
                    <a:defRPr b="0" sz="1000" spc="-1" strike="noStrike">
                      <a:solidFill>
                        <a:srgbClr val="ffffff"/>
                      </a:solidFill>
                      <a:latin typeface="Calibri"/>
                    </a:defRPr>
                  </a:pPr>
                </a:p>
              </c:txPr>
              <c:dLblPos val="bestFit"/>
              <c:showLegendKey val="0"/>
              <c:showVal val="0"/>
              <c:showCatName val="0"/>
              <c:showSerName val="0"/>
              <c:showPercent val="0"/>
              <c:separator>; </c:separator>
            </c:dLbl>
            <c:dLbl>
              <c:idx val="1"/>
              <c:txPr>
                <a:bodyPr/>
                <a:lstStyle/>
                <a:p>
                  <a:pPr>
                    <a:defRPr b="0" sz="1000" spc="-1" strike="noStrike">
                      <a:solidFill>
                        <a:srgbClr val="ffffff"/>
                      </a:solidFill>
                      <a:latin typeface="Calibri"/>
                    </a:defRPr>
                  </a:pPr>
                </a:p>
              </c:txPr>
              <c:dLblPos val="bestFit"/>
              <c:showLegendKey val="0"/>
              <c:showVal val="0"/>
              <c:showCatName val="0"/>
              <c:showSerName val="0"/>
              <c:showPercent val="0"/>
              <c:separator>; </c:separator>
            </c:dLbl>
            <c:dLbl>
              <c:idx val="2"/>
              <c:txPr>
                <a:bodyPr/>
                <a:lstStyle/>
                <a:p>
                  <a:pPr>
                    <a:defRPr b="0" sz="1000" spc="-1" strike="noStrike">
                      <a:solidFill>
                        <a:srgbClr val="ffffff"/>
                      </a:solidFill>
                      <a:latin typeface="Calibri"/>
                    </a:defRPr>
                  </a:pPr>
                </a:p>
              </c:txPr>
              <c:dLblPos val="bestFit"/>
              <c:showLegendKey val="0"/>
              <c:showVal val="0"/>
              <c:showCatName val="0"/>
              <c:showSerName val="0"/>
              <c:showPercent val="0"/>
              <c:separator>; </c:separator>
            </c:dLbl>
            <c:dLbl>
              <c:idx val="3"/>
              <c:txPr>
                <a:bodyPr/>
                <a:lstStyle/>
                <a:p>
                  <a:pPr>
                    <a:defRPr b="0" sz="1000" spc="-1" strike="noStrike">
                      <a:solidFill>
                        <a:srgbClr val="ffffff"/>
                      </a:solidFill>
                      <a:latin typeface="Calibri"/>
                    </a:defRPr>
                  </a:pPr>
                </a:p>
              </c:txPr>
              <c:dLblPos val="bestFit"/>
              <c:showLegendKey val="0"/>
              <c:showVal val="0"/>
              <c:showCatName val="0"/>
              <c:showSerName val="0"/>
              <c:showPercent val="0"/>
              <c:separator>; </c:separator>
            </c:dLbl>
            <c:dLbl>
              <c:idx val="4"/>
              <c:txPr>
                <a:bodyPr/>
                <a:lstStyle/>
                <a:p>
                  <a:pPr>
                    <a:defRPr b="0" sz="1000" spc="-1" strike="noStrike">
                      <a:solidFill>
                        <a:srgbClr val="ffffff"/>
                      </a:solidFill>
                      <a:latin typeface="Calibri"/>
                    </a:defRPr>
                  </a:pPr>
                </a:p>
              </c:txPr>
              <c:dLblPos val="bestFit"/>
              <c:showLegendKey val="0"/>
              <c:showVal val="0"/>
              <c:showCatName val="0"/>
              <c:showSerName val="0"/>
              <c:showPercent val="0"/>
              <c:separator>; </c:separator>
            </c:dLbl>
            <c:txPr>
              <a:bodyPr/>
              <a:lstStyle/>
              <a:p>
                <a:pPr>
                  <a:defRPr b="0" sz="1000" spc="-1" strike="noStrike">
                    <a:solidFill>
                      <a:srgbClr val="ffffff"/>
                    </a:solidFill>
                    <a:latin typeface="Calibri"/>
                  </a:defRPr>
                </a:pPr>
              </a:p>
            </c:txPr>
            <c:dLblPos val="bestFit"/>
            <c:showLegendKey val="0"/>
            <c:showVal val="0"/>
            <c:showCatName val="0"/>
            <c:showSerName val="0"/>
            <c:showPercent val="0"/>
            <c:separator>; </c:separator>
            <c:showLeaderLines val="0"/>
          </c:dLbls>
          <c:cat>
            <c:strRef>
              <c:f>categories</c:f>
              <c:strCache>
                <c:ptCount val="5"/>
                <c:pt idx="0">
                  <c:v>Diabetes</c:v>
                </c:pt>
                <c:pt idx="1">
                  <c:v>Hipertensión</c:v>
                </c:pt>
                <c:pt idx="2">
                  <c:v>Glomerulonefritis</c:v>
                </c:pt>
                <c:pt idx="3">
                  <c:v>Poliquistosis</c:v>
                </c:pt>
                <c:pt idx="4">
                  <c:v>Otras / No filiada</c:v>
                </c:pt>
              </c:strCache>
            </c:strRef>
          </c:cat>
          <c:val>
            <c:numRef>
              <c:f>0</c:f>
              <c:numCache>
                <c:formatCode>General</c:formatCode>
                <c:ptCount val="5"/>
                <c:pt idx="0">
                  <c:v>58136</c:v>
                </c:pt>
                <c:pt idx="1">
                  <c:v>34784</c:v>
                </c:pt>
                <c:pt idx="2">
                  <c:v>9108</c:v>
                </c:pt>
                <c:pt idx="3">
                  <c:v>3513</c:v>
                </c:pt>
                <c:pt idx="4">
                  <c:v>18915</c:v>
                </c:pt>
              </c:numCache>
            </c:numRef>
          </c:val>
        </c:ser>
      </c:pie3DChart>
    </c:plotArea>
    <c:legend>
      <c:legendPos val="r"/>
      <c:overlay val="0"/>
      <c:spPr>
        <a:noFill/>
        <a:ln>
          <a:noFill/>
        </a:ln>
      </c:spPr>
      <c:txPr>
        <a:bodyPr/>
        <a:lstStyle/>
        <a:p>
          <a:pPr>
            <a:defRPr b="1" sz="1800" spc="-1" strike="noStrike">
              <a:solidFill>
                <a:srgbClr val="ffffff"/>
              </a:solidFill>
              <a:latin typeface="Calibri"/>
            </a:defRPr>
          </a:pPr>
        </a:p>
      </c:txPr>
    </c:legend>
    <c:plotVisOnly val="1"/>
    <c:dispBlanksAs val="zero"/>
  </c:chart>
  <c:spPr>
    <a:noFill/>
    <a:ln w="9360">
      <a:solidFill>
        <a:srgbClr val="d9d9d9"/>
      </a:solidFill>
      <a:round/>
    </a:ln>
  </c:spPr>
</c:chartSpace>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PlaceHolder 1"/>
          <p:cNvSpPr>
            <a:spLocks noGrp="1"/>
          </p:cNvSpPr>
          <p:nvPr>
            <p:ph type="sldImg"/>
          </p:nvPr>
        </p:nvSpPr>
        <p:spPr>
          <a:xfrm>
            <a:off x="216000" y="812520"/>
            <a:ext cx="7127280" cy="4008960"/>
          </a:xfrm>
          <a:prstGeom prst="rect">
            <a:avLst/>
          </a:prstGeom>
        </p:spPr>
        <p:txBody>
          <a:bodyPr lIns="0" rIns="0" tIns="0" bIns="0" anchor="ctr">
            <a:noAutofit/>
          </a:bodyPr>
          <a:p>
            <a:r>
              <a:rPr b="0" lang="es-ES" sz="4400" spc="-1" strike="noStrike">
                <a:solidFill>
                  <a:srgbClr val="ffffff"/>
                </a:solidFill>
                <a:latin typeface="Calibri"/>
              </a:rPr>
              <a:t>Pulse para desplazar la diapositiva</a:t>
            </a:r>
            <a:endParaRPr b="0" lang="es-ES" sz="4400" spc="-1" strike="noStrike">
              <a:solidFill>
                <a:srgbClr val="ffffff"/>
              </a:solidFill>
              <a:latin typeface="Calibri"/>
            </a:endParaRPr>
          </a:p>
        </p:txBody>
      </p:sp>
      <p:sp>
        <p:nvSpPr>
          <p:cNvPr id="83" name="PlaceHolder 2"/>
          <p:cNvSpPr>
            <a:spLocks noGrp="1"/>
          </p:cNvSpPr>
          <p:nvPr>
            <p:ph type="body"/>
          </p:nvPr>
        </p:nvSpPr>
        <p:spPr>
          <a:xfrm>
            <a:off x="756000" y="5078520"/>
            <a:ext cx="6047640" cy="4811040"/>
          </a:xfrm>
          <a:prstGeom prst="rect">
            <a:avLst/>
          </a:prstGeom>
        </p:spPr>
        <p:txBody>
          <a:bodyPr lIns="0" rIns="0" tIns="0" bIns="0">
            <a:noAutofit/>
          </a:bodyPr>
          <a:p>
            <a:r>
              <a:rPr b="0" lang="ca-ES" sz="2000" spc="-1" strike="noStrike">
                <a:latin typeface="Arial"/>
              </a:rPr>
              <a:t>Pulse para editar el formato de las notas</a:t>
            </a:r>
            <a:endParaRPr b="0" lang="ca-ES" sz="2000" spc="-1" strike="noStrike">
              <a:latin typeface="Arial"/>
            </a:endParaRPr>
          </a:p>
        </p:txBody>
      </p:sp>
      <p:sp>
        <p:nvSpPr>
          <p:cNvPr id="84" name="PlaceHolder 3"/>
          <p:cNvSpPr>
            <a:spLocks noGrp="1"/>
          </p:cNvSpPr>
          <p:nvPr>
            <p:ph type="hdr"/>
          </p:nvPr>
        </p:nvSpPr>
        <p:spPr>
          <a:xfrm>
            <a:off x="0" y="0"/>
            <a:ext cx="3280680" cy="534240"/>
          </a:xfrm>
          <a:prstGeom prst="rect">
            <a:avLst/>
          </a:prstGeom>
        </p:spPr>
        <p:txBody>
          <a:bodyPr lIns="0" rIns="0" tIns="0" bIns="0">
            <a:noAutofit/>
          </a:bodyPr>
          <a:p>
            <a:r>
              <a:rPr b="0" lang="ca-ES" sz="1400" spc="-1" strike="noStrike">
                <a:latin typeface="Times New Roman"/>
              </a:rPr>
              <a:t>&lt;cabecera&gt;</a:t>
            </a:r>
            <a:endParaRPr b="0" lang="ca-ES" sz="1400" spc="-1" strike="noStrike">
              <a:latin typeface="Times New Roman"/>
            </a:endParaRPr>
          </a:p>
        </p:txBody>
      </p:sp>
      <p:sp>
        <p:nvSpPr>
          <p:cNvPr id="85" name="PlaceHolder 4"/>
          <p:cNvSpPr>
            <a:spLocks noGrp="1"/>
          </p:cNvSpPr>
          <p:nvPr>
            <p:ph type="dt"/>
          </p:nvPr>
        </p:nvSpPr>
        <p:spPr>
          <a:xfrm>
            <a:off x="4278960" y="0"/>
            <a:ext cx="3280680" cy="534240"/>
          </a:xfrm>
          <a:prstGeom prst="rect">
            <a:avLst/>
          </a:prstGeom>
        </p:spPr>
        <p:txBody>
          <a:bodyPr lIns="0" rIns="0" tIns="0" bIns="0">
            <a:noAutofit/>
          </a:bodyPr>
          <a:p>
            <a:pPr algn="r"/>
            <a:r>
              <a:rPr b="0" lang="ca-ES" sz="1400" spc="-1" strike="noStrike">
                <a:latin typeface="Times New Roman"/>
              </a:rPr>
              <a:t>&lt;fecha/hora&gt;</a:t>
            </a:r>
            <a:endParaRPr b="0" lang="ca-ES" sz="1400" spc="-1" strike="noStrike">
              <a:latin typeface="Times New Roman"/>
            </a:endParaRPr>
          </a:p>
        </p:txBody>
      </p:sp>
      <p:sp>
        <p:nvSpPr>
          <p:cNvPr id="86" name="PlaceHolder 5"/>
          <p:cNvSpPr>
            <a:spLocks noGrp="1"/>
          </p:cNvSpPr>
          <p:nvPr>
            <p:ph type="ftr"/>
          </p:nvPr>
        </p:nvSpPr>
        <p:spPr>
          <a:xfrm>
            <a:off x="0" y="10157400"/>
            <a:ext cx="3280680" cy="534240"/>
          </a:xfrm>
          <a:prstGeom prst="rect">
            <a:avLst/>
          </a:prstGeom>
        </p:spPr>
        <p:txBody>
          <a:bodyPr lIns="0" rIns="0" tIns="0" bIns="0" anchor="b">
            <a:noAutofit/>
          </a:bodyPr>
          <a:p>
            <a:r>
              <a:rPr b="0" lang="ca-ES" sz="1400" spc="-1" strike="noStrike">
                <a:latin typeface="Times New Roman"/>
              </a:rPr>
              <a:t>&lt;pie de página&gt;</a:t>
            </a:r>
            <a:endParaRPr b="0" lang="ca-ES" sz="1400" spc="-1" strike="noStrike">
              <a:latin typeface="Times New Roman"/>
            </a:endParaRPr>
          </a:p>
        </p:txBody>
      </p:sp>
      <p:sp>
        <p:nvSpPr>
          <p:cNvPr id="87"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30D17EC3-CC35-45D2-9371-0FBAE1806E28}" type="slidenum">
              <a:rPr b="0" lang="ca-ES" sz="1400" spc="-1" strike="noStrike">
                <a:latin typeface="Times New Roman"/>
              </a:rPr>
              <a:t>&lt;número&gt;</a:t>
            </a:fld>
            <a:endParaRPr b="0" lang="ca-E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3" name="PlaceHolder 1"/>
          <p:cNvSpPr>
            <a:spLocks noGrp="1"/>
          </p:cNvSpPr>
          <p:nvPr>
            <p:ph type="sldImg"/>
          </p:nvPr>
        </p:nvSpPr>
        <p:spPr>
          <a:xfrm>
            <a:off x="992160" y="768240"/>
            <a:ext cx="5114520" cy="3836520"/>
          </a:xfrm>
          <a:prstGeom prst="rect">
            <a:avLst/>
          </a:prstGeom>
        </p:spPr>
      </p:sp>
      <p:sp>
        <p:nvSpPr>
          <p:cNvPr id="284" name="PlaceHolder 2"/>
          <p:cNvSpPr>
            <a:spLocks noGrp="1"/>
          </p:cNvSpPr>
          <p:nvPr>
            <p:ph type="body"/>
          </p:nvPr>
        </p:nvSpPr>
        <p:spPr>
          <a:xfrm>
            <a:off x="709560" y="4861080"/>
            <a:ext cx="5679720" cy="4605120"/>
          </a:xfrm>
          <a:prstGeom prst="rect">
            <a:avLst/>
          </a:prstGeom>
        </p:spPr>
        <p:txBody>
          <a:bodyPr lIns="99000" rIns="99000" tIns="49680" bIns="49680">
            <a:noAutofit/>
          </a:bodyPr>
          <a:p>
            <a:pPr marL="216000" indent="-216000">
              <a:lnSpc>
                <a:spcPct val="100000"/>
              </a:lnSpc>
            </a:pPr>
            <a:r>
              <a:rPr b="0" lang="es-ES" sz="2000" spc="-1" strike="noStrike">
                <a:latin typeface="Arial"/>
              </a:rPr>
              <a:t>El diagnóstico diferencial incluye otras patologías renales de base vascular, y se distinguirán fundamentalmente por el curso clínico, si bien pueden coexistir una nefroangioesclerosis benigna de base con la aparición de alguna de estas enfermedades. Por ejemplo, la hipertensión maligna y el ateroembolismo suelen presentar un curso más agudo o subagudo con una afectación sistémica más diversa. La nefropatía isquémica suele presentar una hipertensión más maracada y en picos y una asimetría renal en la ecografía. La esclerosis focal y segmentaria suele tener grados de proteinuria muy elevados.</a:t>
            </a:r>
            <a:endParaRPr b="0" lang="ca-ES" sz="2000" spc="-1" strike="noStrike">
              <a:latin typeface="Arial"/>
            </a:endParaRPr>
          </a:p>
        </p:txBody>
      </p:sp>
      <p:sp>
        <p:nvSpPr>
          <p:cNvPr id="285" name="TextShape 3"/>
          <p:cNvSpPr txBox="1"/>
          <p:nvPr/>
        </p:nvSpPr>
        <p:spPr>
          <a:xfrm>
            <a:off x="4021200" y="9721800"/>
            <a:ext cx="3076200" cy="510840"/>
          </a:xfrm>
          <a:prstGeom prst="rect">
            <a:avLst/>
          </a:prstGeom>
          <a:noFill/>
          <a:ln>
            <a:noFill/>
          </a:ln>
        </p:spPr>
        <p:txBody>
          <a:bodyPr lIns="99000" rIns="99000" tIns="49680" bIns="49680" anchor="b">
            <a:noAutofit/>
          </a:bodyPr>
          <a:p>
            <a:pPr algn="r">
              <a:lnSpc>
                <a:spcPct val="100000"/>
              </a:lnSpc>
            </a:pPr>
            <a:fld id="{94B60F70-B7CC-42A8-81FB-52B97918EE39}" type="slidenum">
              <a:rPr b="0" lang="es-ES" sz="1300" spc="-1" strike="noStrike">
                <a:solidFill>
                  <a:srgbClr val="000000"/>
                </a:solidFill>
                <a:latin typeface="Calibri"/>
              </a:rPr>
              <a:t>&lt;número&gt;</a:t>
            </a:fld>
            <a:endParaRPr b="0" lang="ca-ES" sz="1300" spc="-1" strike="noStrike">
              <a:latin typeface="Times New Roman"/>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6" name="PlaceHolder 1"/>
          <p:cNvSpPr>
            <a:spLocks noGrp="1"/>
          </p:cNvSpPr>
          <p:nvPr>
            <p:ph type="sldImg"/>
          </p:nvPr>
        </p:nvSpPr>
        <p:spPr>
          <a:xfrm>
            <a:off x="992160" y="768240"/>
            <a:ext cx="5114520" cy="3836520"/>
          </a:xfrm>
          <a:prstGeom prst="rect">
            <a:avLst/>
          </a:prstGeom>
        </p:spPr>
      </p:sp>
      <p:sp>
        <p:nvSpPr>
          <p:cNvPr id="287" name="PlaceHolder 2"/>
          <p:cNvSpPr>
            <a:spLocks noGrp="1"/>
          </p:cNvSpPr>
          <p:nvPr>
            <p:ph type="body"/>
          </p:nvPr>
        </p:nvSpPr>
        <p:spPr>
          <a:xfrm>
            <a:off x="709560" y="4861080"/>
            <a:ext cx="5679720" cy="4605120"/>
          </a:xfrm>
          <a:prstGeom prst="rect">
            <a:avLst/>
          </a:prstGeom>
        </p:spPr>
        <p:txBody>
          <a:bodyPr lIns="99000" rIns="99000" tIns="49680" bIns="49680">
            <a:noAutofit/>
          </a:bodyPr>
          <a:p>
            <a:pPr marL="216000" indent="-216000">
              <a:lnSpc>
                <a:spcPct val="100000"/>
              </a:lnSpc>
            </a:pPr>
            <a:r>
              <a:rPr b="0" lang="es-ES" sz="2000" spc="-1" strike="noStrike">
                <a:latin typeface="Arial"/>
              </a:rPr>
              <a:t>No existe un tratamiento específico para la nefroangioesclerosis. El enfoque terapéutico está enfocado a enlentecer la pérdida de función renal (ya que no es posible revertir el daño establecido) y a evitar el daño cardiovascular asociado a la hipertensión arterial.</a:t>
            </a:r>
            <a:endParaRPr b="0" lang="ca-ES" sz="2000" spc="-1" strike="noStrike">
              <a:latin typeface="Arial"/>
            </a:endParaRPr>
          </a:p>
          <a:p>
            <a:pPr marL="216000" indent="-216000">
              <a:lnSpc>
                <a:spcPct val="100000"/>
              </a:lnSpc>
            </a:pPr>
            <a:r>
              <a:rPr b="0" lang="es-ES" sz="2000" spc="-1" strike="noStrike">
                <a:latin typeface="Arial"/>
              </a:rPr>
              <a:t>La medida fundamental consiste en controlar adecuadamente la presión arterial (en función de la edad del paciente y sus comorbilidades, véase el tema específico de hipertensión arterial). Para ello, el primer escalón será un bloqueante del sistema renina-angiotensina-aldosterona (un inhibidor de la enzima convertidora de angiotensia o un antagonista del receptor de la AT-2, pero no ambos combinados). El uso de este grupo farmacológico presentará como ventaja añadida un efecto nefroprotector directo por su capacidad antiproteinúrica.</a:t>
            </a:r>
            <a:endParaRPr b="0" lang="ca-ES" sz="2000" spc="-1" strike="noStrike">
              <a:latin typeface="Arial"/>
            </a:endParaRPr>
          </a:p>
          <a:p>
            <a:pPr marL="216000" indent="-216000">
              <a:lnSpc>
                <a:spcPct val="100000"/>
              </a:lnSpc>
            </a:pPr>
            <a:endParaRPr b="0" lang="ca-ES" sz="2000" spc="-1" strike="noStrike">
              <a:latin typeface="Arial"/>
            </a:endParaRPr>
          </a:p>
          <a:p>
            <a:pPr marL="216000" indent="-216000">
              <a:lnSpc>
                <a:spcPct val="100000"/>
              </a:lnSpc>
            </a:pPr>
            <a:r>
              <a:rPr b="0" lang="es-ES" sz="2000" spc="-1" strike="noStrike">
                <a:latin typeface="Arial"/>
              </a:rPr>
              <a:t>También es básico al control del resto de patologías que pueden producir eventos cardiovascular y el daño renal. Por ejemplo, la obesidad marcada produce un daño renal directo y empeora la hiperfiltración y la proteinuria, por lo que es fundamental el control del peso. Pasa lo mismo con el resto de factores asociados, como el tabaquismo, la hiperlipidemia, la hiperuricemia, la diabetes, etc.</a:t>
            </a:r>
            <a:endParaRPr b="0" lang="ca-ES" sz="2000" spc="-1" strike="noStrike">
              <a:latin typeface="Arial"/>
            </a:endParaRPr>
          </a:p>
        </p:txBody>
      </p:sp>
      <p:sp>
        <p:nvSpPr>
          <p:cNvPr id="288" name="TextShape 3"/>
          <p:cNvSpPr txBox="1"/>
          <p:nvPr/>
        </p:nvSpPr>
        <p:spPr>
          <a:xfrm>
            <a:off x="4021200" y="9721800"/>
            <a:ext cx="3076200" cy="510840"/>
          </a:xfrm>
          <a:prstGeom prst="rect">
            <a:avLst/>
          </a:prstGeom>
          <a:noFill/>
          <a:ln>
            <a:noFill/>
          </a:ln>
        </p:spPr>
        <p:txBody>
          <a:bodyPr lIns="99000" rIns="99000" tIns="49680" bIns="49680" anchor="b">
            <a:noAutofit/>
          </a:bodyPr>
          <a:p>
            <a:pPr algn="r">
              <a:lnSpc>
                <a:spcPct val="100000"/>
              </a:lnSpc>
            </a:pPr>
            <a:fld id="{CBB4D637-AEB7-4C7A-936A-64419AB7A1E3}" type="slidenum">
              <a:rPr b="0" lang="es-ES" sz="1300" spc="-1" strike="noStrike">
                <a:solidFill>
                  <a:srgbClr val="000000"/>
                </a:solidFill>
                <a:latin typeface="Calibri"/>
              </a:rPr>
              <a:t>&lt;número&gt;</a:t>
            </a:fld>
            <a:endParaRPr b="0" lang="ca-ES" sz="1300" spc="-1" strike="noStrike">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9" name="PlaceHolder 1"/>
          <p:cNvSpPr>
            <a:spLocks noGrp="1"/>
          </p:cNvSpPr>
          <p:nvPr>
            <p:ph type="sldImg"/>
          </p:nvPr>
        </p:nvSpPr>
        <p:spPr>
          <a:xfrm>
            <a:off x="992160" y="768240"/>
            <a:ext cx="5114520" cy="3836520"/>
          </a:xfrm>
          <a:prstGeom prst="rect">
            <a:avLst/>
          </a:prstGeom>
        </p:spPr>
      </p:sp>
      <p:sp>
        <p:nvSpPr>
          <p:cNvPr id="290" name="PlaceHolder 2"/>
          <p:cNvSpPr>
            <a:spLocks noGrp="1"/>
          </p:cNvSpPr>
          <p:nvPr>
            <p:ph type="body"/>
          </p:nvPr>
        </p:nvSpPr>
        <p:spPr>
          <a:xfrm>
            <a:off x="709560" y="4861080"/>
            <a:ext cx="5679720" cy="4605120"/>
          </a:xfrm>
          <a:prstGeom prst="rect">
            <a:avLst/>
          </a:prstGeom>
        </p:spPr>
        <p:txBody>
          <a:bodyPr lIns="99000" rIns="99000" tIns="49680" bIns="49680">
            <a:noAutofit/>
          </a:bodyPr>
          <a:p>
            <a:pPr marL="216000" indent="-216000" algn="just">
              <a:lnSpc>
                <a:spcPct val="100000"/>
              </a:lnSpc>
            </a:pPr>
            <a:r>
              <a:rPr b="0" lang="es-ES" sz="2000" spc="-1" strike="noStrike">
                <a:latin typeface="Arial"/>
              </a:rPr>
              <a:t>La nefropatía isquémica se refiere a una reducción en la tasa de filtración glomerular (TFG) por cualquier causa que disminuya el flujo sanguíneo renal, que incluye necrosis tubular aguda isquémica, obstrucción arterial o capilar intrarrenal debido a vasculitis, coagulación o trastornos hemolíticos (como una microangiopatía trombótica o enfermedad de células falciformes), pero la causa más frecuente es la aterosclerótica. </a:t>
            </a:r>
            <a:endParaRPr b="0" lang="ca-ES" sz="2000" spc="-1" strike="noStrike">
              <a:latin typeface="Arial"/>
            </a:endParaRPr>
          </a:p>
          <a:p>
            <a:pPr marL="216000" indent="-216000" algn="just">
              <a:lnSpc>
                <a:spcPct val="100000"/>
              </a:lnSpc>
            </a:pPr>
            <a:r>
              <a:rPr b="0" lang="es-ES" sz="2000" spc="-1" strike="noStrike">
                <a:latin typeface="Arial"/>
              </a:rPr>
              <a:t>La lesión puede pasar desapercibida por la función compensadora del riñón contralateral no afectado, salvo si la estenosis es bilateral o unilateral en riñón único.</a:t>
            </a:r>
            <a:endParaRPr b="0" lang="ca-ES" sz="2000" spc="-1" strike="noStrike">
              <a:latin typeface="Arial"/>
            </a:endParaRPr>
          </a:p>
        </p:txBody>
      </p:sp>
      <p:sp>
        <p:nvSpPr>
          <p:cNvPr id="291" name="TextShape 3"/>
          <p:cNvSpPr txBox="1"/>
          <p:nvPr/>
        </p:nvSpPr>
        <p:spPr>
          <a:xfrm>
            <a:off x="4021200" y="9721800"/>
            <a:ext cx="3076200" cy="510840"/>
          </a:xfrm>
          <a:prstGeom prst="rect">
            <a:avLst/>
          </a:prstGeom>
          <a:noFill/>
          <a:ln>
            <a:noFill/>
          </a:ln>
        </p:spPr>
        <p:txBody>
          <a:bodyPr lIns="99000" rIns="99000" tIns="49680" bIns="49680" anchor="b">
            <a:noAutofit/>
          </a:bodyPr>
          <a:p>
            <a:pPr algn="r">
              <a:lnSpc>
                <a:spcPct val="100000"/>
              </a:lnSpc>
            </a:pPr>
            <a:fld id="{B2EBB6F9-2B18-4D99-B579-81F9D30BF33B}" type="slidenum">
              <a:rPr b="0" lang="es-ES" sz="1300" spc="-1" strike="noStrike">
                <a:solidFill>
                  <a:srgbClr val="000000"/>
                </a:solidFill>
                <a:latin typeface="Calibri"/>
              </a:rPr>
              <a:t>&lt;número&gt;</a:t>
            </a:fld>
            <a:endParaRPr b="0" lang="ca-ES" sz="1300" spc="-1" strike="noStrike">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2" name="PlaceHolder 1"/>
          <p:cNvSpPr>
            <a:spLocks noGrp="1"/>
          </p:cNvSpPr>
          <p:nvPr>
            <p:ph type="sldImg"/>
          </p:nvPr>
        </p:nvSpPr>
        <p:spPr>
          <a:xfrm>
            <a:off x="992160" y="768240"/>
            <a:ext cx="5114520" cy="3836520"/>
          </a:xfrm>
          <a:prstGeom prst="rect">
            <a:avLst/>
          </a:prstGeom>
        </p:spPr>
      </p:sp>
      <p:sp>
        <p:nvSpPr>
          <p:cNvPr id="293" name="PlaceHolder 2"/>
          <p:cNvSpPr>
            <a:spLocks noGrp="1"/>
          </p:cNvSpPr>
          <p:nvPr>
            <p:ph type="body"/>
          </p:nvPr>
        </p:nvSpPr>
        <p:spPr>
          <a:xfrm>
            <a:off x="1232280" y="2018880"/>
            <a:ext cx="5679720" cy="4605120"/>
          </a:xfrm>
          <a:prstGeom prst="rect">
            <a:avLst/>
          </a:prstGeom>
        </p:spPr>
        <p:txBody>
          <a:bodyPr lIns="99000" rIns="99000" tIns="49680" bIns="49680">
            <a:noAutofit/>
          </a:bodyPr>
          <a:p>
            <a:pPr marL="216000" indent="-216000" algn="just">
              <a:lnSpc>
                <a:spcPct val="100000"/>
              </a:lnSpc>
            </a:pPr>
            <a:r>
              <a:rPr b="0" lang="es-ES" sz="2000" spc="-1" strike="noStrike">
                <a:latin typeface="Arial"/>
              </a:rPr>
              <a:t>Los riñones reciben fisiológicamente un suministro de sangre relativo de tres a cinco veces más alto que el corazón o el hígado. Parece que en los riñones la presión de perfusión por debajo de 70-80 mmHg (se correlaciona con&gt; 70% de estenosis de la arteria renal) supera los mecanismos adaptativos y conduce a hipoxia. Sin embargo, los cambios patológicos no parecen estar directamente relacionados con la hipoxia del tejido parenquimatoso, tal vez por la disminución del consumo de oxígeno por la insuficiencia renal. </a:t>
            </a:r>
            <a:endParaRPr b="0" lang="ca-ES" sz="2000" spc="-1" strike="noStrike">
              <a:latin typeface="Arial"/>
            </a:endParaRPr>
          </a:p>
          <a:p>
            <a:pPr marL="216000" indent="-216000" algn="just">
              <a:lnSpc>
                <a:spcPct val="100000"/>
              </a:lnSpc>
            </a:pPr>
            <a:r>
              <a:rPr b="0" lang="es-ES" sz="2000" spc="-1" strike="noStrike">
                <a:latin typeface="Arial"/>
              </a:rPr>
              <a:t>La hipoperfusión renal conduce a un aumento de la secreción de renina y a la generación de angiotensina II.  La Angiotensina II aumenta la expresión del factor de crecimiento transformante β (TGF-β) y el factor de crecimiento derivado de plaquetas B (PDGF-B), lo que resulta en la acumulación de matriz extracelular y colágeno tipo IV en el tejido perivascular, intersticio y finalmente en los glomérulos.</a:t>
            </a:r>
            <a:endParaRPr b="0" lang="ca-ES" sz="2000" spc="-1" strike="noStrike">
              <a:latin typeface="Arial"/>
            </a:endParaRPr>
          </a:p>
          <a:p>
            <a:pPr marL="216000" indent="-216000" algn="just">
              <a:lnSpc>
                <a:spcPct val="100000"/>
              </a:lnSpc>
            </a:pPr>
            <a:r>
              <a:rPr b="0" lang="es-ES" sz="2000" spc="-1" strike="noStrike">
                <a:latin typeface="Arial"/>
              </a:rPr>
              <a:t>La fibrosis renal progresiva puede ocurrir también a través de otros mecanismos de lesión tisular y vascular: daño mediado por la aldosterona, hiperactividad simpática y aumento de la liberación de especies reactivas de oxígeno (ROS).</a:t>
            </a:r>
            <a:endParaRPr b="0" lang="ca-ES" sz="2000" spc="-1" strike="noStrike">
              <a:latin typeface="Arial"/>
            </a:endParaRPr>
          </a:p>
          <a:p>
            <a:pPr marL="216000" indent="-216000" algn="just">
              <a:lnSpc>
                <a:spcPct val="100000"/>
              </a:lnSpc>
            </a:pPr>
            <a:r>
              <a:rPr b="0" lang="es-ES" sz="2000" spc="-1" strike="noStrike">
                <a:latin typeface="Arial"/>
              </a:rPr>
              <a:t>ROS aumenta el tono vascular renal, la sensibilidad a los vasoconstrictores y conduce a una disfunción endotelial. La interacción de ROS con óxido nítrico (NO) disminuye la biodisponibilidad de este último y da como resultado la formación del peroxinitrito prooxidante. La reducción de la actividad del NO permite que los vasopresores como la angiotensina II y la endotelina-1 (ET-1) dominen y conduzcan a la vasoconstricción y, como consecuencia, a la disminución de la TFG.</a:t>
            </a:r>
            <a:endParaRPr b="0" lang="ca-ES" sz="2000" spc="-1" strike="noStrike">
              <a:latin typeface="Arial"/>
            </a:endParaRPr>
          </a:p>
        </p:txBody>
      </p:sp>
      <p:sp>
        <p:nvSpPr>
          <p:cNvPr id="294" name="TextShape 3"/>
          <p:cNvSpPr txBox="1"/>
          <p:nvPr/>
        </p:nvSpPr>
        <p:spPr>
          <a:xfrm>
            <a:off x="4021200" y="9721800"/>
            <a:ext cx="3076200" cy="510840"/>
          </a:xfrm>
          <a:prstGeom prst="rect">
            <a:avLst/>
          </a:prstGeom>
          <a:noFill/>
          <a:ln>
            <a:noFill/>
          </a:ln>
        </p:spPr>
        <p:txBody>
          <a:bodyPr lIns="99000" rIns="99000" tIns="49680" bIns="49680" anchor="b">
            <a:noAutofit/>
          </a:bodyPr>
          <a:p>
            <a:pPr algn="r">
              <a:lnSpc>
                <a:spcPct val="100000"/>
              </a:lnSpc>
            </a:pPr>
            <a:fld id="{9413B067-14D5-4710-89CB-396363474812}" type="slidenum">
              <a:rPr b="0" lang="es-ES" sz="1300" spc="-1" strike="noStrike">
                <a:solidFill>
                  <a:srgbClr val="000000"/>
                </a:solidFill>
                <a:latin typeface="Calibri"/>
              </a:rPr>
              <a:t>&lt;número&gt;</a:t>
            </a:fld>
            <a:endParaRPr b="0" lang="ca-ES" sz="1300" spc="-1" strike="noStrike">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5" name="PlaceHolder 1"/>
          <p:cNvSpPr>
            <a:spLocks noGrp="1"/>
          </p:cNvSpPr>
          <p:nvPr>
            <p:ph type="sldImg"/>
          </p:nvPr>
        </p:nvSpPr>
        <p:spPr>
          <a:xfrm>
            <a:off x="992160" y="768240"/>
            <a:ext cx="5114520" cy="3836520"/>
          </a:xfrm>
          <a:prstGeom prst="rect">
            <a:avLst/>
          </a:prstGeom>
        </p:spPr>
      </p:sp>
      <p:sp>
        <p:nvSpPr>
          <p:cNvPr id="296" name="PlaceHolder 2"/>
          <p:cNvSpPr>
            <a:spLocks noGrp="1"/>
          </p:cNvSpPr>
          <p:nvPr>
            <p:ph type="body"/>
          </p:nvPr>
        </p:nvSpPr>
        <p:spPr>
          <a:xfrm>
            <a:off x="709560" y="4861080"/>
            <a:ext cx="5679720" cy="4605120"/>
          </a:xfrm>
          <a:prstGeom prst="rect">
            <a:avLst/>
          </a:prstGeom>
        </p:spPr>
        <p:txBody>
          <a:bodyPr lIns="99000" rIns="99000" tIns="49680" bIns="49680">
            <a:noAutofit/>
          </a:bodyPr>
          <a:p>
            <a:pPr marL="216000" indent="-216000" algn="just">
              <a:lnSpc>
                <a:spcPct val="100000"/>
              </a:lnSpc>
            </a:pPr>
            <a:r>
              <a:rPr b="0" lang="es-ES" sz="2000" spc="-1" strike="noStrike">
                <a:latin typeface="Arial"/>
              </a:rPr>
              <a:t>La reducción persistente y progresiva de la tasa de filtración glomerular, sobre todo en paciente &gt; de 50 años, con otros factores de riesgo de enfermedad ateroesclerótica (dislipemia, tabaquismo), pueden hacernos pensar en la posibilidad de una nefropatía isquémica, sobre todo si no existen datos que sugieran otra causa de ERC, como por ejemplo normalidad en el sedimento urinario, ausencia de proteinuria significativa/paraproteína o del uso de un nefrotóxico. También apoyan la sospecha la presencia de datos que sugieran enfermedad renovascular como:</a:t>
            </a:r>
            <a:endParaRPr b="0" lang="ca-ES" sz="2000" spc="-1" strike="noStrike">
              <a:latin typeface="Arial"/>
            </a:endParaRPr>
          </a:p>
          <a:p>
            <a:pPr marL="228600" indent="-228240" algn="just">
              <a:lnSpc>
                <a:spcPct val="100000"/>
              </a:lnSpc>
              <a:buClr>
                <a:srgbClr val="000000"/>
              </a:buClr>
              <a:buFont typeface="+mj-lt"/>
              <a:buAutoNum type="arabicPeriod"/>
            </a:pPr>
            <a:r>
              <a:rPr b="0" lang="es-ES" sz="2000" spc="-1" strike="noStrike">
                <a:latin typeface="Arial"/>
              </a:rPr>
              <a:t>HTA de difícil control.</a:t>
            </a:r>
            <a:endParaRPr b="0" lang="ca-ES" sz="2000" spc="-1" strike="noStrike">
              <a:latin typeface="Arial"/>
            </a:endParaRPr>
          </a:p>
          <a:p>
            <a:pPr marL="228600" indent="-228240" algn="just">
              <a:lnSpc>
                <a:spcPct val="100000"/>
              </a:lnSpc>
              <a:buClr>
                <a:srgbClr val="000000"/>
              </a:buClr>
              <a:buFont typeface="+mj-lt"/>
              <a:buAutoNum type="arabicPeriod"/>
            </a:pPr>
            <a:r>
              <a:rPr b="0" lang="es-ES" sz="2000" spc="-1" strike="noStrike">
                <a:latin typeface="Arial"/>
              </a:rPr>
              <a:t>Deterioro de función renal cuando se inicia tratamiento con IECAS o ARA2.</a:t>
            </a:r>
            <a:endParaRPr b="0" lang="ca-ES" sz="2000" spc="-1" strike="noStrike">
              <a:latin typeface="Arial"/>
            </a:endParaRPr>
          </a:p>
          <a:p>
            <a:pPr marL="228600" indent="-228240" algn="just">
              <a:lnSpc>
                <a:spcPct val="100000"/>
              </a:lnSpc>
              <a:buClr>
                <a:srgbClr val="000000"/>
              </a:buClr>
              <a:buFont typeface="+mj-lt"/>
              <a:buAutoNum type="arabicPeriod"/>
            </a:pPr>
            <a:r>
              <a:rPr b="0" lang="es-ES" sz="2000" spc="-1" strike="noStrike">
                <a:latin typeface="Arial"/>
              </a:rPr>
              <a:t>Variabilidad significativa de la concentración de creatinina sérica que puede deberse a cambios en el estado de volumen.</a:t>
            </a:r>
            <a:endParaRPr b="0" lang="ca-ES" sz="2000" spc="-1" strike="noStrike">
              <a:latin typeface="Arial"/>
            </a:endParaRPr>
          </a:p>
          <a:p>
            <a:pPr marL="228600" indent="-228240" algn="just">
              <a:lnSpc>
                <a:spcPct val="100000"/>
              </a:lnSpc>
              <a:buClr>
                <a:srgbClr val="000000"/>
              </a:buClr>
              <a:buFont typeface="+mj-lt"/>
              <a:buAutoNum type="arabicPeriod"/>
            </a:pPr>
            <a:r>
              <a:rPr b="0" lang="es-ES" sz="2000" spc="-1" strike="noStrike">
                <a:latin typeface="Arial"/>
              </a:rPr>
              <a:t>Episodios repetidos de Edema agudo de pulmón no justificados por otra causa +/- ICC refractaria al tratamiento.</a:t>
            </a:r>
            <a:endParaRPr b="0" lang="ca-ES" sz="2000" spc="-1" strike="noStrike">
              <a:latin typeface="Arial"/>
            </a:endParaRPr>
          </a:p>
        </p:txBody>
      </p:sp>
      <p:sp>
        <p:nvSpPr>
          <p:cNvPr id="297" name="TextShape 3"/>
          <p:cNvSpPr txBox="1"/>
          <p:nvPr/>
        </p:nvSpPr>
        <p:spPr>
          <a:xfrm>
            <a:off x="4021200" y="9721800"/>
            <a:ext cx="3076200" cy="510840"/>
          </a:xfrm>
          <a:prstGeom prst="rect">
            <a:avLst/>
          </a:prstGeom>
          <a:noFill/>
          <a:ln>
            <a:noFill/>
          </a:ln>
        </p:spPr>
        <p:txBody>
          <a:bodyPr lIns="99000" rIns="99000" tIns="49680" bIns="49680" anchor="b">
            <a:noAutofit/>
          </a:bodyPr>
          <a:p>
            <a:pPr algn="r">
              <a:lnSpc>
                <a:spcPct val="100000"/>
              </a:lnSpc>
            </a:pPr>
            <a:fld id="{B839B788-28CF-4F75-95B7-E433776751AE}" type="slidenum">
              <a:rPr b="0" lang="es-ES" sz="1300" spc="-1" strike="noStrike">
                <a:solidFill>
                  <a:srgbClr val="000000"/>
                </a:solidFill>
                <a:latin typeface="Calibri"/>
              </a:rPr>
              <a:t>&lt;número&gt;</a:t>
            </a:fld>
            <a:endParaRPr b="0" lang="ca-ES" sz="1300" spc="-1" strike="noStrike">
              <a:latin typeface="Times New Roman"/>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8" name="PlaceHolder 1"/>
          <p:cNvSpPr>
            <a:spLocks noGrp="1"/>
          </p:cNvSpPr>
          <p:nvPr>
            <p:ph type="sldImg"/>
          </p:nvPr>
        </p:nvSpPr>
        <p:spPr>
          <a:xfrm>
            <a:off x="992160" y="768240"/>
            <a:ext cx="5114520" cy="3836520"/>
          </a:xfrm>
          <a:prstGeom prst="rect">
            <a:avLst/>
          </a:prstGeom>
        </p:spPr>
      </p:sp>
      <p:sp>
        <p:nvSpPr>
          <p:cNvPr id="299" name="PlaceHolder 2"/>
          <p:cNvSpPr>
            <a:spLocks noGrp="1"/>
          </p:cNvSpPr>
          <p:nvPr>
            <p:ph type="body"/>
          </p:nvPr>
        </p:nvSpPr>
        <p:spPr>
          <a:xfrm>
            <a:off x="709560" y="4861080"/>
            <a:ext cx="5679720" cy="4605120"/>
          </a:xfrm>
          <a:prstGeom prst="rect">
            <a:avLst/>
          </a:prstGeom>
        </p:spPr>
        <p:txBody>
          <a:bodyPr lIns="99000" rIns="99000" tIns="49680" bIns="49680">
            <a:noAutofit/>
          </a:bodyPr>
          <a:p>
            <a:pPr marL="216000" indent="-216000" algn="just">
              <a:lnSpc>
                <a:spcPct val="100000"/>
              </a:lnSpc>
            </a:pPr>
            <a:r>
              <a:rPr b="0" lang="es-ES" sz="2000" spc="-1" strike="noStrike">
                <a:latin typeface="Arial"/>
              </a:rPr>
              <a:t>Existen pruebas no invasivas como: Ecografía Doppler dúplex, Angiografía por tomografía computarizada (ATC) y Angiografía por resonancia magnética (ARM). La elección de la prueba debe basarse en la experiencia institucional y los factores del paciente. La ecografía Doppler dúplex es la prueba diagnóstica no invasiva inicial preferida, ya que se evita la exposición tanto al gadolinio como a los medios de radiocontraste. Se debe realizar una arteriografía de sustracción digital cuando las pruebas no invasivas no sean concluyentes.</a:t>
            </a:r>
            <a:endParaRPr b="0" lang="ca-ES" sz="2000" spc="-1" strike="noStrike">
              <a:latin typeface="Arial"/>
            </a:endParaRPr>
          </a:p>
          <a:p>
            <a:pPr marL="216000" indent="-216000" algn="just">
              <a:lnSpc>
                <a:spcPct val="100000"/>
              </a:lnSpc>
            </a:pPr>
            <a:r>
              <a:rPr b="0" lang="es-ES" sz="2000" spc="-1" strike="noStrike">
                <a:latin typeface="Arial"/>
              </a:rPr>
              <a:t>Las pruebas no deben realizarse en pacientes que tienen una probabilidad moderada o baja de tener una enfermedad renovascular, ya que se asocian con riesgos como nefrotoxicidad por contraste, fibrosis sistémica nefrogénica por gadolinio y la ateroembolia con la arteriografía.</a:t>
            </a:r>
            <a:endParaRPr b="0" lang="ca-ES" sz="2000" spc="-1" strike="noStrike">
              <a:latin typeface="Arial"/>
            </a:endParaRPr>
          </a:p>
          <a:p>
            <a:pPr marL="216000" indent="-216000" algn="just">
              <a:lnSpc>
                <a:spcPct val="100000"/>
              </a:lnSpc>
            </a:pPr>
            <a:endParaRPr b="0" lang="ca-ES" sz="2000" spc="-1" strike="noStrike">
              <a:latin typeface="Arial"/>
            </a:endParaRPr>
          </a:p>
          <a:p>
            <a:pPr marL="216000" indent="-216000" algn="just">
              <a:lnSpc>
                <a:spcPct val="100000"/>
              </a:lnSpc>
            </a:pPr>
            <a:r>
              <a:rPr b="0" i="1" lang="es-ES" sz="1000" spc="-1" strike="noStrike">
                <a:latin typeface="Arial"/>
              </a:rPr>
              <a:t>Imágenes 1, 2 y 4: Riambau, V. 2007. Aneurisma de aorta abdominal y enfermedad vascular renal. Rev. Esp. Cardiol.</a:t>
            </a:r>
            <a:endParaRPr b="0" lang="ca-ES" sz="1000" spc="-1" strike="noStrike">
              <a:latin typeface="Arial"/>
            </a:endParaRPr>
          </a:p>
          <a:p>
            <a:pPr marL="216000" indent="-216000" algn="just">
              <a:lnSpc>
                <a:spcPct val="100000"/>
              </a:lnSpc>
            </a:pPr>
            <a:r>
              <a:rPr b="0" i="1" lang="es-ES" sz="1000" spc="-1" strike="noStrike">
                <a:latin typeface="Arial"/>
              </a:rPr>
              <a:t>Imagen 3: Martín, MA. 2011. Nefroplus.</a:t>
            </a:r>
            <a:endParaRPr b="0" lang="ca-ES" sz="1000" spc="-1" strike="noStrike">
              <a:latin typeface="Arial"/>
            </a:endParaRPr>
          </a:p>
        </p:txBody>
      </p:sp>
      <p:sp>
        <p:nvSpPr>
          <p:cNvPr id="300" name="TextShape 3"/>
          <p:cNvSpPr txBox="1"/>
          <p:nvPr/>
        </p:nvSpPr>
        <p:spPr>
          <a:xfrm>
            <a:off x="4021200" y="9721800"/>
            <a:ext cx="3076200" cy="510840"/>
          </a:xfrm>
          <a:prstGeom prst="rect">
            <a:avLst/>
          </a:prstGeom>
          <a:noFill/>
          <a:ln>
            <a:noFill/>
          </a:ln>
        </p:spPr>
        <p:txBody>
          <a:bodyPr lIns="99000" rIns="99000" tIns="49680" bIns="49680" anchor="b">
            <a:noAutofit/>
          </a:bodyPr>
          <a:p>
            <a:pPr algn="r">
              <a:lnSpc>
                <a:spcPct val="100000"/>
              </a:lnSpc>
            </a:pPr>
            <a:fld id="{054A5173-5185-4207-B27D-15F5086D8D62}" type="slidenum">
              <a:rPr b="0" lang="es-ES" sz="1300" spc="-1" strike="noStrike">
                <a:solidFill>
                  <a:srgbClr val="000000"/>
                </a:solidFill>
                <a:latin typeface="Calibri"/>
              </a:rPr>
              <a:t>&lt;número&gt;</a:t>
            </a:fld>
            <a:endParaRPr b="0" lang="ca-ES" sz="1300" spc="-1" strike="noStrike">
              <a:latin typeface="Times New Roman"/>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1" name="PlaceHolder 1"/>
          <p:cNvSpPr>
            <a:spLocks noGrp="1"/>
          </p:cNvSpPr>
          <p:nvPr>
            <p:ph type="sldImg"/>
          </p:nvPr>
        </p:nvSpPr>
        <p:spPr>
          <a:xfrm>
            <a:off x="992160" y="768240"/>
            <a:ext cx="5114520" cy="3836520"/>
          </a:xfrm>
          <a:prstGeom prst="rect">
            <a:avLst/>
          </a:prstGeom>
        </p:spPr>
      </p:sp>
      <p:sp>
        <p:nvSpPr>
          <p:cNvPr id="302" name="PlaceHolder 2"/>
          <p:cNvSpPr>
            <a:spLocks noGrp="1"/>
          </p:cNvSpPr>
          <p:nvPr>
            <p:ph type="body"/>
          </p:nvPr>
        </p:nvSpPr>
        <p:spPr>
          <a:xfrm>
            <a:off x="709560" y="4861080"/>
            <a:ext cx="5679720" cy="4605120"/>
          </a:xfrm>
          <a:prstGeom prst="rect">
            <a:avLst/>
          </a:prstGeom>
        </p:spPr>
        <p:txBody>
          <a:bodyPr lIns="99000" rIns="99000" tIns="49680" bIns="49680">
            <a:noAutofit/>
          </a:bodyPr>
          <a:p>
            <a:pPr marL="216000" indent="-216000" algn="just">
              <a:lnSpc>
                <a:spcPct val="100000"/>
              </a:lnSpc>
            </a:pPr>
            <a:r>
              <a:rPr b="0" lang="es-ES" sz="2000" spc="-1" strike="noStrike">
                <a:latin typeface="Arial"/>
              </a:rPr>
              <a:t>La biopsia renal rara vez se realiza para diagnóstico de nefropatía isquémica, debido al riesgo de complicaciones del procedimiento y la ausencia de implicaciones terapéuticas claras.</a:t>
            </a:r>
            <a:endParaRPr b="0" lang="ca-ES" sz="2000" spc="-1" strike="noStrike">
              <a:latin typeface="Arial"/>
            </a:endParaRPr>
          </a:p>
          <a:p>
            <a:pPr marL="216000" indent="-216000" algn="just">
              <a:lnSpc>
                <a:spcPct val="100000"/>
              </a:lnSpc>
            </a:pPr>
            <a:r>
              <a:rPr b="0" lang="es-ES" sz="2000" spc="-1" strike="noStrike">
                <a:latin typeface="Arial"/>
              </a:rPr>
              <a:t>La característica histopatológica más temprana y más pronunciada de la nefropatía isquémica son las lesiones tubulointersticiales, las cuales pueden mediar la progresión de la ERC hacia un daño irreversible. Por el contrario, la glomeruloesclerosis es un evento tardío e irreversible. También se puede observar colapso glomerular con pérdida de volumen del penacho por hipoperfusión y enfermedad intrarrenal ateroembólica o enfermedad grave de vasos pequeños.</a:t>
            </a:r>
            <a:endParaRPr b="0" lang="ca-ES" sz="2000" spc="-1" strike="noStrike">
              <a:latin typeface="Arial"/>
            </a:endParaRPr>
          </a:p>
        </p:txBody>
      </p:sp>
      <p:sp>
        <p:nvSpPr>
          <p:cNvPr id="303" name="TextShape 3"/>
          <p:cNvSpPr txBox="1"/>
          <p:nvPr/>
        </p:nvSpPr>
        <p:spPr>
          <a:xfrm>
            <a:off x="4021200" y="9721800"/>
            <a:ext cx="3076200" cy="510840"/>
          </a:xfrm>
          <a:prstGeom prst="rect">
            <a:avLst/>
          </a:prstGeom>
          <a:noFill/>
          <a:ln>
            <a:noFill/>
          </a:ln>
        </p:spPr>
        <p:txBody>
          <a:bodyPr lIns="99000" rIns="99000" tIns="49680" bIns="49680" anchor="b">
            <a:noAutofit/>
          </a:bodyPr>
          <a:p>
            <a:pPr algn="r">
              <a:lnSpc>
                <a:spcPct val="100000"/>
              </a:lnSpc>
            </a:pPr>
            <a:fld id="{9C95B796-25A1-4BD1-8DE8-A10277A76989}" type="slidenum">
              <a:rPr b="0" lang="es-ES" sz="1300" spc="-1" strike="noStrike">
                <a:solidFill>
                  <a:srgbClr val="000000"/>
                </a:solidFill>
                <a:latin typeface="Calibri"/>
              </a:rPr>
              <a:t>&lt;número&gt;</a:t>
            </a:fld>
            <a:endParaRPr b="0" lang="ca-ES" sz="1300" spc="-1" strike="noStrike">
              <a:latin typeface="Times New Roman"/>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4" name="PlaceHolder 1"/>
          <p:cNvSpPr>
            <a:spLocks noGrp="1"/>
          </p:cNvSpPr>
          <p:nvPr>
            <p:ph type="sldImg"/>
          </p:nvPr>
        </p:nvSpPr>
        <p:spPr>
          <a:xfrm>
            <a:off x="992160" y="768240"/>
            <a:ext cx="5114520" cy="3836520"/>
          </a:xfrm>
          <a:prstGeom prst="rect">
            <a:avLst/>
          </a:prstGeom>
        </p:spPr>
      </p:sp>
      <p:sp>
        <p:nvSpPr>
          <p:cNvPr id="305" name="PlaceHolder 2"/>
          <p:cNvSpPr>
            <a:spLocks noGrp="1"/>
          </p:cNvSpPr>
          <p:nvPr>
            <p:ph type="body"/>
          </p:nvPr>
        </p:nvSpPr>
        <p:spPr>
          <a:xfrm>
            <a:off x="709560" y="4861080"/>
            <a:ext cx="5679720" cy="4605120"/>
          </a:xfrm>
          <a:prstGeom prst="rect">
            <a:avLst/>
          </a:prstGeom>
        </p:spPr>
        <p:txBody>
          <a:bodyPr lIns="99000" rIns="99000" tIns="49680" bIns="49680">
            <a:noAutofit/>
          </a:bodyPr>
          <a:p>
            <a:pPr marL="216000" indent="-216000" algn="just">
              <a:lnSpc>
                <a:spcPct val="100000"/>
              </a:lnSpc>
            </a:pPr>
            <a:r>
              <a:rPr b="0" lang="es-ES" sz="2000" spc="-1" strike="noStrike">
                <a:latin typeface="Arial"/>
              </a:rPr>
              <a:t>Todos los pacientes deben recibir tratamiento médico para controlar su hipertensión además de la atención y vigilancia de rutina de la ERC. Los fármacos de elección para control de TA son los IECAS o ARA2 + diurético, dado que la hipoperfusión renal bilateral induce la activación del sistema renina-angiotensina-aldosterona y altera la excreción de sodio, lo que provoca la expansión del volumen de líquido extracelular. Debido a que estos individuos tienen enfermedad cardiovascular aterosclerótica, también deben ser tratados de manera agresiva para la prevención secundaria de la morbilidad cardiovascular con aspirina , estatinas, cesación del tabaquismo y, en pacientes con diabetes, control glucémico.</a:t>
            </a:r>
            <a:endParaRPr b="0" lang="ca-ES" sz="2000" spc="-1" strike="noStrike">
              <a:latin typeface="Arial"/>
            </a:endParaRPr>
          </a:p>
        </p:txBody>
      </p:sp>
      <p:sp>
        <p:nvSpPr>
          <p:cNvPr id="306" name="TextShape 3"/>
          <p:cNvSpPr txBox="1"/>
          <p:nvPr/>
        </p:nvSpPr>
        <p:spPr>
          <a:xfrm>
            <a:off x="4021200" y="9721800"/>
            <a:ext cx="3076200" cy="510840"/>
          </a:xfrm>
          <a:prstGeom prst="rect">
            <a:avLst/>
          </a:prstGeom>
          <a:noFill/>
          <a:ln>
            <a:noFill/>
          </a:ln>
        </p:spPr>
        <p:txBody>
          <a:bodyPr lIns="99000" rIns="99000" tIns="49680" bIns="49680" anchor="b">
            <a:noAutofit/>
          </a:bodyPr>
          <a:p>
            <a:pPr algn="r">
              <a:lnSpc>
                <a:spcPct val="100000"/>
              </a:lnSpc>
            </a:pPr>
            <a:fld id="{FA4BA880-5084-4A5D-A894-E0F47E651009}" type="slidenum">
              <a:rPr b="0" lang="es-ES" sz="1300" spc="-1" strike="noStrike">
                <a:solidFill>
                  <a:srgbClr val="000000"/>
                </a:solidFill>
                <a:latin typeface="Calibri"/>
              </a:rPr>
              <a:t>&lt;número&gt;</a:t>
            </a:fld>
            <a:endParaRPr b="0" lang="ca-ES" sz="1300" spc="-1" strike="noStrike">
              <a:latin typeface="Times New Roman"/>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7" name="PlaceHolder 1"/>
          <p:cNvSpPr>
            <a:spLocks noGrp="1"/>
          </p:cNvSpPr>
          <p:nvPr>
            <p:ph type="sldImg"/>
          </p:nvPr>
        </p:nvSpPr>
        <p:spPr>
          <a:xfrm>
            <a:off x="992160" y="768240"/>
            <a:ext cx="5114520" cy="3836520"/>
          </a:xfrm>
          <a:prstGeom prst="rect">
            <a:avLst/>
          </a:prstGeom>
        </p:spPr>
      </p:sp>
      <p:sp>
        <p:nvSpPr>
          <p:cNvPr id="308" name="PlaceHolder 2"/>
          <p:cNvSpPr>
            <a:spLocks noGrp="1"/>
          </p:cNvSpPr>
          <p:nvPr>
            <p:ph type="body"/>
          </p:nvPr>
        </p:nvSpPr>
        <p:spPr>
          <a:xfrm>
            <a:off x="709560" y="4861080"/>
            <a:ext cx="5679720" cy="4605120"/>
          </a:xfrm>
          <a:prstGeom prst="rect">
            <a:avLst/>
          </a:prstGeom>
        </p:spPr>
        <p:txBody>
          <a:bodyPr lIns="99000" rIns="99000" tIns="49680" bIns="49680">
            <a:noAutofit/>
          </a:bodyPr>
          <a:p>
            <a:pPr marL="216000" indent="-216000">
              <a:lnSpc>
                <a:spcPct val="100000"/>
              </a:lnSpc>
            </a:pPr>
            <a:r>
              <a:rPr b="0" lang="es-ES" sz="2000" spc="-1" strike="noStrike">
                <a:latin typeface="Arial"/>
              </a:rPr>
              <a:t>Las opciones de tratamiento revascularizador son:</a:t>
            </a:r>
            <a:endParaRPr b="0" lang="ca-ES" sz="2000" spc="-1" strike="noStrike">
              <a:latin typeface="Arial"/>
            </a:endParaRPr>
          </a:p>
          <a:p>
            <a:pPr marL="171360" indent="-171000" algn="just">
              <a:lnSpc>
                <a:spcPct val="100000"/>
              </a:lnSpc>
              <a:buClr>
                <a:srgbClr val="000000"/>
              </a:buClr>
              <a:buFont typeface="Arial"/>
              <a:buChar char="•"/>
            </a:pPr>
            <a:r>
              <a:rPr b="0" lang="es-ES" sz="2000" spc="-1" strike="noStrike">
                <a:latin typeface="Arial"/>
              </a:rPr>
              <a:t>Angioplastia renal percutánea, generalmente con colocación de stent (más usado, mejor resultado que sin stent).</a:t>
            </a:r>
            <a:endParaRPr b="0" lang="ca-ES" sz="2000" spc="-1" strike="noStrike">
              <a:latin typeface="Arial"/>
            </a:endParaRPr>
          </a:p>
          <a:p>
            <a:pPr marL="171360" indent="-171000" algn="just">
              <a:lnSpc>
                <a:spcPct val="100000"/>
              </a:lnSpc>
              <a:buClr>
                <a:srgbClr val="000000"/>
              </a:buClr>
              <a:buFont typeface="Arial"/>
              <a:buChar char="•"/>
            </a:pPr>
            <a:r>
              <a:rPr b="0" lang="es-ES" sz="2000" spc="-1" strike="noStrike">
                <a:latin typeface="Arial"/>
              </a:rPr>
              <a:t>Revascularización quirúrgica (bypass de la arteria renal desde la aorta o bypass hepatorrenal o esplenorrenal que evita una aorta enferma . Se usa principalmente para la corrección de lesiones vasculares complejas y /o episodios repetidos de reestenosis intra-stent).</a:t>
            </a:r>
            <a:endParaRPr b="0" lang="ca-ES" sz="2000" spc="-1" strike="noStrike">
              <a:latin typeface="Arial"/>
            </a:endParaRPr>
          </a:p>
        </p:txBody>
      </p:sp>
      <p:sp>
        <p:nvSpPr>
          <p:cNvPr id="309" name="TextShape 3"/>
          <p:cNvSpPr txBox="1"/>
          <p:nvPr/>
        </p:nvSpPr>
        <p:spPr>
          <a:xfrm>
            <a:off x="4021200" y="9721800"/>
            <a:ext cx="3076200" cy="510840"/>
          </a:xfrm>
          <a:prstGeom prst="rect">
            <a:avLst/>
          </a:prstGeom>
          <a:noFill/>
          <a:ln>
            <a:noFill/>
          </a:ln>
        </p:spPr>
        <p:txBody>
          <a:bodyPr lIns="99000" rIns="99000" tIns="49680" bIns="49680" anchor="b">
            <a:noAutofit/>
          </a:bodyPr>
          <a:p>
            <a:pPr algn="r">
              <a:lnSpc>
                <a:spcPct val="100000"/>
              </a:lnSpc>
            </a:pPr>
            <a:fld id="{B9E3C6EE-F93F-4B18-A96F-1A4576E28C7F}" type="slidenum">
              <a:rPr b="0" lang="es-ES" sz="1300" spc="-1" strike="noStrike">
                <a:solidFill>
                  <a:srgbClr val="000000"/>
                </a:solidFill>
                <a:latin typeface="Calibri"/>
              </a:rPr>
              <a:t>&lt;número&gt;</a:t>
            </a:fld>
            <a:endParaRPr b="0" lang="ca-ES" sz="1300" spc="-1" strike="noStrike">
              <a:latin typeface="Times New Roman"/>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0" name="PlaceHolder 1"/>
          <p:cNvSpPr>
            <a:spLocks noGrp="1"/>
          </p:cNvSpPr>
          <p:nvPr>
            <p:ph type="sldImg"/>
          </p:nvPr>
        </p:nvSpPr>
        <p:spPr>
          <a:xfrm>
            <a:off x="992160" y="768240"/>
            <a:ext cx="5114520" cy="3836520"/>
          </a:xfrm>
          <a:prstGeom prst="rect">
            <a:avLst/>
          </a:prstGeom>
        </p:spPr>
      </p:sp>
      <p:sp>
        <p:nvSpPr>
          <p:cNvPr id="311" name="PlaceHolder 2"/>
          <p:cNvSpPr>
            <a:spLocks noGrp="1"/>
          </p:cNvSpPr>
          <p:nvPr>
            <p:ph type="body"/>
          </p:nvPr>
        </p:nvSpPr>
        <p:spPr>
          <a:xfrm>
            <a:off x="709560" y="4861080"/>
            <a:ext cx="5679720" cy="4605120"/>
          </a:xfrm>
          <a:prstGeom prst="rect">
            <a:avLst/>
          </a:prstGeom>
        </p:spPr>
        <p:txBody>
          <a:bodyPr lIns="99000" rIns="99000" tIns="49680" bIns="49680">
            <a:normAutofit fontScale="52000"/>
          </a:bodyPr>
          <a:p>
            <a:pPr marL="216000" indent="-216000" algn="just">
              <a:lnSpc>
                <a:spcPct val="100000"/>
              </a:lnSpc>
            </a:pPr>
            <a:r>
              <a:rPr b="0" lang="es-ES" sz="2000" spc="-1" strike="noStrike">
                <a:latin typeface="Arial"/>
              </a:rPr>
              <a:t>Algunos pacientes deben someterse a revascularización, según criterios clínicos, la gravedad hemodinámica y la probabilidad de recuperación de la función renal. </a:t>
            </a:r>
            <a:endParaRPr b="0" lang="ca-ES" sz="2000" spc="-1" strike="noStrike">
              <a:latin typeface="Arial"/>
            </a:endParaRPr>
          </a:p>
          <a:p>
            <a:pPr marL="171360" indent="-171000" algn="just">
              <a:lnSpc>
                <a:spcPct val="100000"/>
              </a:lnSpc>
              <a:buClr>
                <a:srgbClr val="000000"/>
              </a:buClr>
              <a:buFont typeface="Arial"/>
              <a:buChar char="•"/>
            </a:pPr>
            <a:r>
              <a:rPr b="0" lang="es-ES" sz="2000" spc="-1" strike="noStrike">
                <a:latin typeface="Arial"/>
              </a:rPr>
              <a:t>En cuanto a los criterios clínicos, se evalúa a pacientes que tienen alta probabilidad de beneficiarse del procedimiento.</a:t>
            </a:r>
            <a:endParaRPr b="0" lang="ca-ES" sz="2000" spc="-1" strike="noStrike">
              <a:latin typeface="Arial"/>
            </a:endParaRPr>
          </a:p>
          <a:p>
            <a:pPr marL="171360" indent="-171000" algn="just">
              <a:lnSpc>
                <a:spcPct val="100000"/>
              </a:lnSpc>
              <a:buClr>
                <a:srgbClr val="000000"/>
              </a:buClr>
              <a:buFont typeface="Arial"/>
              <a:buChar char="•"/>
            </a:pPr>
            <a:r>
              <a:rPr b="0" lang="es-ES" sz="2000" spc="-1" strike="noStrike">
                <a:latin typeface="Arial"/>
              </a:rPr>
              <a:t>En cuanto a la gravedad hemodinámica, en general se requiere una oclusión luminal de al menos 60 a 75% para limitar el flujo sanguíneo y reducir la presión de perfusión. Los criterios de la ecografía Doppler requieren convencionalmente velocidades sistólicas máximas por encima de 180 a 200 cm/s para identificar más del 60% de oclusión luminal que se verifica mediante gradientes de presión. Niveles identificables de hipoxia cortical (medidos por resonancia magnética dependiente del nivel de oxígeno en sangre generalmente se asocian con velocidades translesionales superiores a 385 cm/s o reducción de la tasa de filtración glomerular (TFG) de un solo riñón en el rango de 20 a 25 ml/min.</a:t>
            </a:r>
            <a:endParaRPr b="0" lang="ca-ES" sz="2000" spc="-1" strike="noStrike">
              <a:latin typeface="Arial"/>
            </a:endParaRPr>
          </a:p>
        </p:txBody>
      </p:sp>
      <p:sp>
        <p:nvSpPr>
          <p:cNvPr id="312" name="TextShape 3"/>
          <p:cNvSpPr txBox="1"/>
          <p:nvPr/>
        </p:nvSpPr>
        <p:spPr>
          <a:xfrm>
            <a:off x="4021200" y="9721800"/>
            <a:ext cx="3076200" cy="510840"/>
          </a:xfrm>
          <a:prstGeom prst="rect">
            <a:avLst/>
          </a:prstGeom>
          <a:noFill/>
          <a:ln>
            <a:noFill/>
          </a:ln>
        </p:spPr>
        <p:txBody>
          <a:bodyPr lIns="99000" rIns="99000" tIns="49680" bIns="49680" anchor="b">
            <a:noAutofit/>
          </a:bodyPr>
          <a:p>
            <a:pPr algn="r">
              <a:lnSpc>
                <a:spcPct val="100000"/>
              </a:lnSpc>
            </a:pPr>
            <a:fld id="{0499DF7F-2D58-402F-9F81-3096D5249C21}" type="slidenum">
              <a:rPr b="0" lang="es-ES" sz="1300" spc="-1" strike="noStrike">
                <a:solidFill>
                  <a:srgbClr val="000000"/>
                </a:solidFill>
                <a:latin typeface="Calibri"/>
              </a:rPr>
              <a:t>19</a:t>
            </a:fld>
            <a:endParaRPr b="0" lang="ca-ES" sz="1300" spc="-1" strike="noStrike">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9" name="PlaceHolder 1"/>
          <p:cNvSpPr>
            <a:spLocks noGrp="1"/>
          </p:cNvSpPr>
          <p:nvPr>
            <p:ph type="sldImg"/>
          </p:nvPr>
        </p:nvSpPr>
        <p:spPr>
          <a:xfrm>
            <a:off x="992160" y="768240"/>
            <a:ext cx="5114520" cy="3836520"/>
          </a:xfrm>
          <a:prstGeom prst="rect">
            <a:avLst/>
          </a:prstGeom>
        </p:spPr>
      </p:sp>
      <p:sp>
        <p:nvSpPr>
          <p:cNvPr id="260" name="PlaceHolder 2"/>
          <p:cNvSpPr>
            <a:spLocks noGrp="1"/>
          </p:cNvSpPr>
          <p:nvPr>
            <p:ph type="body"/>
          </p:nvPr>
        </p:nvSpPr>
        <p:spPr>
          <a:xfrm>
            <a:off x="709560" y="4861080"/>
            <a:ext cx="5679720" cy="4605120"/>
          </a:xfrm>
          <a:prstGeom prst="rect">
            <a:avLst/>
          </a:prstGeom>
        </p:spPr>
        <p:txBody>
          <a:bodyPr lIns="99000" rIns="99000" tIns="49680" bIns="49680">
            <a:noAutofit/>
          </a:bodyPr>
          <a:p>
            <a:pPr marL="216000" indent="-216000">
              <a:lnSpc>
                <a:spcPct val="100000"/>
              </a:lnSpc>
            </a:pPr>
            <a:r>
              <a:rPr b="0" lang="es-ES" sz="2000" spc="-1" strike="noStrike">
                <a:latin typeface="Arial"/>
              </a:rPr>
              <a:t>El índice que seguiremos en la presentación es el siguiente, las tres enfermedades vasculares renales más importantes, dejando para otros temas otras enfermedades de pequeño vaso, como pueden ser las vasculitis, o la microangiopatía trombótica como manifestación de la hipertensión maligna.</a:t>
            </a:r>
            <a:endParaRPr b="0" lang="ca-ES" sz="2000" spc="-1" strike="noStrike">
              <a:latin typeface="Arial"/>
            </a:endParaRPr>
          </a:p>
        </p:txBody>
      </p:sp>
      <p:sp>
        <p:nvSpPr>
          <p:cNvPr id="261" name="TextShape 3"/>
          <p:cNvSpPr txBox="1"/>
          <p:nvPr/>
        </p:nvSpPr>
        <p:spPr>
          <a:xfrm>
            <a:off x="4021200" y="9721800"/>
            <a:ext cx="3076200" cy="510840"/>
          </a:xfrm>
          <a:prstGeom prst="rect">
            <a:avLst/>
          </a:prstGeom>
          <a:noFill/>
          <a:ln>
            <a:noFill/>
          </a:ln>
        </p:spPr>
        <p:txBody>
          <a:bodyPr lIns="99000" rIns="99000" tIns="49680" bIns="49680" anchor="b">
            <a:noAutofit/>
          </a:bodyPr>
          <a:p>
            <a:pPr algn="r">
              <a:lnSpc>
                <a:spcPct val="100000"/>
              </a:lnSpc>
            </a:pPr>
            <a:fld id="{C2396C24-27C7-4E26-86B7-41D15F58B26F}" type="slidenum">
              <a:rPr b="0" lang="es-ES" sz="1300" spc="-1" strike="noStrike">
                <a:solidFill>
                  <a:srgbClr val="000000"/>
                </a:solidFill>
                <a:latin typeface="Calibri"/>
              </a:rPr>
              <a:t>&lt;número&gt;</a:t>
            </a:fld>
            <a:endParaRPr b="0" lang="ca-ES" sz="1300" spc="-1" strike="noStrike">
              <a:latin typeface="Times New Roman"/>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3" name="PlaceHolder 1"/>
          <p:cNvSpPr>
            <a:spLocks noGrp="1"/>
          </p:cNvSpPr>
          <p:nvPr>
            <p:ph type="sldImg"/>
          </p:nvPr>
        </p:nvSpPr>
        <p:spPr>
          <a:xfrm>
            <a:off x="992160" y="768240"/>
            <a:ext cx="5114520" cy="3836520"/>
          </a:xfrm>
          <a:prstGeom prst="rect">
            <a:avLst/>
          </a:prstGeom>
        </p:spPr>
      </p:sp>
      <p:sp>
        <p:nvSpPr>
          <p:cNvPr id="314" name="PlaceHolder 2"/>
          <p:cNvSpPr>
            <a:spLocks noGrp="1"/>
          </p:cNvSpPr>
          <p:nvPr>
            <p:ph type="body"/>
          </p:nvPr>
        </p:nvSpPr>
        <p:spPr>
          <a:xfrm>
            <a:off x="709560" y="4861080"/>
            <a:ext cx="5679720" cy="4605120"/>
          </a:xfrm>
          <a:prstGeom prst="rect">
            <a:avLst/>
          </a:prstGeom>
        </p:spPr>
        <p:txBody>
          <a:bodyPr lIns="99000" rIns="99000" tIns="49680" bIns="49680">
            <a:normAutofit fontScale="50000"/>
          </a:bodyPr>
          <a:p>
            <a:pPr marL="171360" indent="-171000" algn="just">
              <a:lnSpc>
                <a:spcPct val="100000"/>
              </a:lnSpc>
              <a:buClr>
                <a:srgbClr val="000000"/>
              </a:buClr>
              <a:buFont typeface="Arial"/>
              <a:buChar char="•"/>
            </a:pPr>
            <a:r>
              <a:rPr b="0" lang="es-ES" sz="2000" spc="-1" strike="noStrike">
                <a:latin typeface="Arial"/>
              </a:rPr>
              <a:t>Según posibilidad de recuperación de función renal:</a:t>
            </a:r>
            <a:endParaRPr b="0" lang="ca-ES" sz="2000" spc="-1" strike="noStrike">
              <a:latin typeface="Arial"/>
            </a:endParaRPr>
          </a:p>
          <a:p>
            <a:pPr lvl="1" marL="628560" indent="-171000" algn="just">
              <a:lnSpc>
                <a:spcPct val="100000"/>
              </a:lnSpc>
              <a:buClr>
                <a:srgbClr val="000000"/>
              </a:buClr>
              <a:buFont typeface="Arial"/>
              <a:buChar char="•"/>
            </a:pPr>
            <a:r>
              <a:rPr b="0" lang="es-ES" sz="2000" spc="-1" strike="noStrike">
                <a:latin typeface="Arial"/>
              </a:rPr>
              <a:t>Índice de resistencia renal: &gt; de 0,80 medidos por ecografía dúplex denotan un mal pronóstico para la recuperación renal, mientras que un índice de resistencia bajo es un signo favorable.</a:t>
            </a:r>
            <a:endParaRPr b="0" lang="ca-ES" sz="2000" spc="-1" strike="noStrike">
              <a:latin typeface="Arial"/>
            </a:endParaRPr>
          </a:p>
          <a:p>
            <a:pPr lvl="1" marL="628560" indent="-171000" algn="just">
              <a:lnSpc>
                <a:spcPct val="100000"/>
              </a:lnSpc>
              <a:buClr>
                <a:srgbClr val="000000"/>
              </a:buClr>
              <a:buFont typeface="Arial"/>
              <a:buChar char="•"/>
            </a:pPr>
            <a:r>
              <a:rPr b="0" lang="es-ES" sz="2000" spc="-1" strike="noStrike">
                <a:latin typeface="Arial"/>
              </a:rPr>
              <a:t>El predictor más consistente de una buena recuperación de la función renal después de la revascularización ha sido un deterioro reciente de la función renal (es decir, en los seis a doce meses anteriores).</a:t>
            </a:r>
            <a:endParaRPr b="0" lang="ca-ES" sz="2000" spc="-1" strike="noStrike">
              <a:latin typeface="Arial"/>
            </a:endParaRPr>
          </a:p>
          <a:p>
            <a:pPr lvl="1" marL="628560" indent="-171000" algn="just">
              <a:lnSpc>
                <a:spcPct val="100000"/>
              </a:lnSpc>
              <a:buClr>
                <a:srgbClr val="000000"/>
              </a:buClr>
              <a:buFont typeface="Arial"/>
              <a:buChar char="•"/>
            </a:pPr>
            <a:r>
              <a:rPr b="0" lang="es-ES" sz="2000" spc="-1" strike="noStrike">
                <a:latin typeface="Arial"/>
              </a:rPr>
              <a:t>Los riñones muy pequeños (menos de 7 cm de diámetro más largo) sugieren irreversibilidad.</a:t>
            </a:r>
            <a:endParaRPr b="0" lang="ca-ES" sz="2000" spc="-1" strike="noStrike">
              <a:latin typeface="Arial"/>
            </a:endParaRPr>
          </a:p>
          <a:p>
            <a:pPr lvl="1" marL="628560" indent="-171000" algn="just">
              <a:lnSpc>
                <a:spcPct val="100000"/>
              </a:lnSpc>
              <a:buClr>
                <a:srgbClr val="000000"/>
              </a:buClr>
              <a:buFont typeface="Arial"/>
              <a:buChar char="•"/>
            </a:pPr>
            <a:r>
              <a:rPr b="0" lang="es-ES" sz="2000" spc="-1" strike="noStrike">
                <a:latin typeface="Arial"/>
              </a:rPr>
              <a:t>La biopsia que demuestra cambios ateroembólicos preexistentes y fibrosis intersticial indica un potencial limitado de recuperación.</a:t>
            </a:r>
            <a:endParaRPr b="0" lang="ca-ES" sz="2000" spc="-1" strike="noStrike">
              <a:latin typeface="Arial"/>
            </a:endParaRPr>
          </a:p>
          <a:p>
            <a:pPr lvl="1" marL="628560" indent="-171000" algn="just">
              <a:lnSpc>
                <a:spcPct val="100000"/>
              </a:lnSpc>
              <a:buClr>
                <a:srgbClr val="000000"/>
              </a:buClr>
              <a:buFont typeface="Arial"/>
              <a:buChar char="•"/>
            </a:pPr>
            <a:r>
              <a:rPr b="0" lang="es-ES" sz="2000" spc="-1" strike="noStrike">
                <a:latin typeface="Arial"/>
              </a:rPr>
              <a:t>En un riñón estenótico, una morfología aparentemente normal combinada con una función reducida puede indicar un "riñón en hibernación" que podría salvarse con revascularización.</a:t>
            </a:r>
            <a:endParaRPr b="0" lang="ca-ES" sz="2000" spc="-1" strike="noStrike">
              <a:latin typeface="Arial"/>
            </a:endParaRPr>
          </a:p>
        </p:txBody>
      </p:sp>
      <p:sp>
        <p:nvSpPr>
          <p:cNvPr id="315" name="TextShape 3"/>
          <p:cNvSpPr txBox="1"/>
          <p:nvPr/>
        </p:nvSpPr>
        <p:spPr>
          <a:xfrm>
            <a:off x="4021200" y="9721800"/>
            <a:ext cx="3076200" cy="510840"/>
          </a:xfrm>
          <a:prstGeom prst="rect">
            <a:avLst/>
          </a:prstGeom>
          <a:noFill/>
          <a:ln>
            <a:noFill/>
          </a:ln>
        </p:spPr>
        <p:txBody>
          <a:bodyPr lIns="99000" rIns="99000" tIns="49680" bIns="49680" anchor="b">
            <a:noAutofit/>
          </a:bodyPr>
          <a:p>
            <a:pPr algn="r">
              <a:lnSpc>
                <a:spcPct val="100000"/>
              </a:lnSpc>
            </a:pPr>
            <a:fld id="{2A6877C3-1240-4092-8237-1316DE30EFD6}" type="slidenum">
              <a:rPr b="0" lang="es-ES" sz="1300" spc="-1" strike="noStrike">
                <a:solidFill>
                  <a:srgbClr val="000000"/>
                </a:solidFill>
                <a:latin typeface="Calibri"/>
              </a:rPr>
              <a:t>20</a:t>
            </a:fld>
            <a:endParaRPr b="0" lang="ca-ES" sz="1300" spc="-1" strike="noStrike">
              <a:latin typeface="Times New Roman"/>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6" name="PlaceHolder 1"/>
          <p:cNvSpPr>
            <a:spLocks noGrp="1"/>
          </p:cNvSpPr>
          <p:nvPr>
            <p:ph type="sldImg"/>
          </p:nvPr>
        </p:nvSpPr>
        <p:spPr>
          <a:xfrm>
            <a:off x="992160" y="768240"/>
            <a:ext cx="5114520" cy="3836520"/>
          </a:xfrm>
          <a:prstGeom prst="rect">
            <a:avLst/>
          </a:prstGeom>
        </p:spPr>
      </p:sp>
      <p:sp>
        <p:nvSpPr>
          <p:cNvPr id="317" name="PlaceHolder 2"/>
          <p:cNvSpPr>
            <a:spLocks noGrp="1"/>
          </p:cNvSpPr>
          <p:nvPr>
            <p:ph type="body"/>
          </p:nvPr>
        </p:nvSpPr>
        <p:spPr>
          <a:xfrm>
            <a:off x="709560" y="4861080"/>
            <a:ext cx="5679720" cy="4605120"/>
          </a:xfrm>
          <a:prstGeom prst="rect">
            <a:avLst/>
          </a:prstGeom>
        </p:spPr>
        <p:txBody>
          <a:bodyPr lIns="99000" rIns="99000" tIns="49680" bIns="49680">
            <a:noAutofit/>
          </a:bodyPr>
          <a:p>
            <a:pPr marL="216000" indent="-216000" algn="just">
              <a:lnSpc>
                <a:spcPct val="100000"/>
              </a:lnSpc>
            </a:pPr>
            <a:r>
              <a:rPr b="0" lang="es-ES" sz="2000" spc="-1" strike="noStrike">
                <a:latin typeface="Arial"/>
              </a:rPr>
              <a:t>La tasa de complicaciones técnicas con la angioplastia renal transluminal percutánea con o sin stent está entre el 5-15%. Suelen ser menores: hematoma en el sitio de punción y disección de la arteria renal.  Entre las graves tenemos la trombosis o perforación de la arteria renal (que a veces requiere cirugía) y la lesión renal aguda debido a una enfermedad ateroembólica (puede ser irreversible, es más frecuente en enfermedad bilateral y en aterosclerosis aórtica extensa) o una reacción al agente de radiocontraste (que generalmente es reversible).</a:t>
            </a:r>
            <a:endParaRPr b="0" lang="ca-ES" sz="2000" spc="-1" strike="noStrike">
              <a:latin typeface="Arial"/>
            </a:endParaRPr>
          </a:p>
        </p:txBody>
      </p:sp>
      <p:sp>
        <p:nvSpPr>
          <p:cNvPr id="318" name="TextShape 3"/>
          <p:cNvSpPr txBox="1"/>
          <p:nvPr/>
        </p:nvSpPr>
        <p:spPr>
          <a:xfrm>
            <a:off x="4021200" y="9721800"/>
            <a:ext cx="3076200" cy="510840"/>
          </a:xfrm>
          <a:prstGeom prst="rect">
            <a:avLst/>
          </a:prstGeom>
          <a:noFill/>
          <a:ln>
            <a:noFill/>
          </a:ln>
        </p:spPr>
        <p:txBody>
          <a:bodyPr lIns="99000" rIns="99000" tIns="49680" bIns="49680" anchor="b">
            <a:noAutofit/>
          </a:bodyPr>
          <a:p>
            <a:pPr algn="r">
              <a:lnSpc>
                <a:spcPct val="100000"/>
              </a:lnSpc>
            </a:pPr>
            <a:fld id="{23980DB7-EB64-4151-8983-2BC0FAE00366}" type="slidenum">
              <a:rPr b="0" lang="es-ES" sz="1300" spc="-1" strike="noStrike">
                <a:solidFill>
                  <a:srgbClr val="000000"/>
                </a:solidFill>
                <a:latin typeface="Calibri"/>
              </a:rPr>
              <a:t>20</a:t>
            </a:fld>
            <a:endParaRPr b="0" lang="ca-ES" sz="1300" spc="-1" strike="noStrike">
              <a:latin typeface="Times New Roman"/>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9" name="PlaceHolder 1"/>
          <p:cNvSpPr>
            <a:spLocks noGrp="1"/>
          </p:cNvSpPr>
          <p:nvPr>
            <p:ph type="sldImg"/>
          </p:nvPr>
        </p:nvSpPr>
        <p:spPr>
          <a:xfrm>
            <a:off x="992160" y="768240"/>
            <a:ext cx="5114520" cy="3836520"/>
          </a:xfrm>
          <a:prstGeom prst="rect">
            <a:avLst/>
          </a:prstGeom>
        </p:spPr>
      </p:sp>
      <p:sp>
        <p:nvSpPr>
          <p:cNvPr id="320" name="PlaceHolder 2"/>
          <p:cNvSpPr>
            <a:spLocks noGrp="1"/>
          </p:cNvSpPr>
          <p:nvPr>
            <p:ph type="body"/>
          </p:nvPr>
        </p:nvSpPr>
        <p:spPr>
          <a:xfrm>
            <a:off x="709560" y="4861080"/>
            <a:ext cx="5679720" cy="4605120"/>
          </a:xfrm>
          <a:prstGeom prst="rect">
            <a:avLst/>
          </a:prstGeom>
        </p:spPr>
        <p:txBody>
          <a:bodyPr lIns="99000" rIns="99000" tIns="49680" bIns="49680">
            <a:noAutofit/>
          </a:bodyPr>
          <a:p>
            <a:pPr marL="216000" indent="-216000" algn="just">
              <a:lnSpc>
                <a:spcPct val="100000"/>
              </a:lnSpc>
            </a:pPr>
            <a:r>
              <a:rPr b="0" lang="es-ES" sz="2000" spc="-1" strike="noStrike">
                <a:latin typeface="Arial"/>
              </a:rPr>
              <a:t>El ateroembolismo o embolismo de colesterol es aquel síndrome producido por liberación de cristales de colesterol que llegan a la circulación distal producción obstrucción y activando la cascada inflamatoria con posterior reclutamiento de polimorfonucleares, lo cual genera una reacción inflamatoria consecuencia de la obstrucción completa arterial e isquemia</a:t>
            </a:r>
            <a:endParaRPr b="0" lang="ca-ES" sz="2000" spc="-1" strike="noStrike">
              <a:latin typeface="Arial"/>
            </a:endParaRPr>
          </a:p>
          <a:p>
            <a:pPr marL="216000" indent="-216000" algn="just">
              <a:lnSpc>
                <a:spcPct val="100000"/>
              </a:lnSpc>
            </a:pPr>
            <a:r>
              <a:rPr b="0" lang="es-ES" sz="2000" spc="-1" strike="noStrike">
                <a:latin typeface="Arial"/>
              </a:rPr>
              <a:t>La incidencia es bastante variable entre series pero todas coinciden en menos del 3%. Dado que el colesterol procede de placas ateroscleróticas arteriales, a mayor carga aterosclerótica mayor riesgo de embolismo, ya sea con manipulación o espontáneamente.</a:t>
            </a:r>
            <a:endParaRPr b="0" lang="ca-ES" sz="2000" spc="-1" strike="noStrike">
              <a:latin typeface="Arial"/>
            </a:endParaRPr>
          </a:p>
        </p:txBody>
      </p:sp>
      <p:sp>
        <p:nvSpPr>
          <p:cNvPr id="321" name="TextShape 3"/>
          <p:cNvSpPr txBox="1"/>
          <p:nvPr/>
        </p:nvSpPr>
        <p:spPr>
          <a:xfrm>
            <a:off x="4021200" y="9721800"/>
            <a:ext cx="3076200" cy="510840"/>
          </a:xfrm>
          <a:prstGeom prst="rect">
            <a:avLst/>
          </a:prstGeom>
          <a:noFill/>
          <a:ln>
            <a:noFill/>
          </a:ln>
        </p:spPr>
        <p:txBody>
          <a:bodyPr lIns="99000" rIns="99000" tIns="49680" bIns="49680" anchor="b">
            <a:noAutofit/>
          </a:bodyPr>
          <a:p>
            <a:pPr algn="r">
              <a:lnSpc>
                <a:spcPct val="100000"/>
              </a:lnSpc>
            </a:pPr>
            <a:fld id="{629675C4-A5E2-444B-8E81-CB558A7D7551}" type="slidenum">
              <a:rPr b="0" lang="es-ES" sz="1300" spc="-1" strike="noStrike">
                <a:solidFill>
                  <a:srgbClr val="000000"/>
                </a:solidFill>
                <a:latin typeface="Calibri"/>
              </a:rPr>
              <a:t>20</a:t>
            </a:fld>
            <a:endParaRPr b="0" lang="ca-ES" sz="1300" spc="-1" strike="noStrike">
              <a:latin typeface="Times New Roman"/>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2" name="PlaceHolder 1"/>
          <p:cNvSpPr>
            <a:spLocks noGrp="1"/>
          </p:cNvSpPr>
          <p:nvPr>
            <p:ph type="sldImg"/>
          </p:nvPr>
        </p:nvSpPr>
        <p:spPr>
          <a:xfrm>
            <a:off x="992160" y="768240"/>
            <a:ext cx="5114520" cy="3836520"/>
          </a:xfrm>
          <a:prstGeom prst="rect">
            <a:avLst/>
          </a:prstGeom>
        </p:spPr>
      </p:sp>
      <p:sp>
        <p:nvSpPr>
          <p:cNvPr id="323" name="PlaceHolder 2"/>
          <p:cNvSpPr>
            <a:spLocks noGrp="1"/>
          </p:cNvSpPr>
          <p:nvPr>
            <p:ph type="body"/>
          </p:nvPr>
        </p:nvSpPr>
        <p:spPr>
          <a:xfrm>
            <a:off x="709560" y="4861080"/>
            <a:ext cx="5679720" cy="4605120"/>
          </a:xfrm>
          <a:prstGeom prst="rect">
            <a:avLst/>
          </a:prstGeom>
        </p:spPr>
        <p:txBody>
          <a:bodyPr lIns="99000" rIns="99000" tIns="49680" bIns="49680">
            <a:noAutofit/>
          </a:bodyPr>
          <a:p>
            <a:pPr marL="216000" indent="-216000" algn="just">
              <a:lnSpc>
                <a:spcPct val="100000"/>
              </a:lnSpc>
            </a:pPr>
            <a:r>
              <a:rPr b="0" lang="es-ES" sz="2000" spc="-1" strike="noStrike">
                <a:latin typeface="Arial"/>
              </a:rPr>
              <a:t>Los factores de riesgo para el ateroembolismo son los mismos que para la enfermedad cardiovascular: hipertensión, edad (&gt;50 años), aterosclerosis, obesidad, diabetes, tabaco y la manipulación endovascular como posible factor precipitante. Algunos autores sostienen que el uso de anticoagulantes o terapia trombolítica puede asociarse con la liberación de cristales, si bien, el riesgo es bastante bajo.</a:t>
            </a:r>
            <a:endParaRPr b="0" lang="ca-ES" sz="2000" spc="-1" strike="noStrike">
              <a:latin typeface="Arial"/>
            </a:endParaRPr>
          </a:p>
        </p:txBody>
      </p:sp>
      <p:sp>
        <p:nvSpPr>
          <p:cNvPr id="324" name="TextShape 3"/>
          <p:cNvSpPr txBox="1"/>
          <p:nvPr/>
        </p:nvSpPr>
        <p:spPr>
          <a:xfrm>
            <a:off x="4021200" y="9721800"/>
            <a:ext cx="3076200" cy="510840"/>
          </a:xfrm>
          <a:prstGeom prst="rect">
            <a:avLst/>
          </a:prstGeom>
          <a:noFill/>
          <a:ln>
            <a:noFill/>
          </a:ln>
        </p:spPr>
        <p:txBody>
          <a:bodyPr lIns="99000" rIns="99000" tIns="49680" bIns="49680" anchor="b">
            <a:noAutofit/>
          </a:bodyPr>
          <a:p>
            <a:pPr algn="r">
              <a:lnSpc>
                <a:spcPct val="100000"/>
              </a:lnSpc>
            </a:pPr>
            <a:fld id="{31B13482-EEDB-467C-A1B0-DD58360158A3}" type="slidenum">
              <a:rPr b="0" lang="es-ES" sz="1300" spc="-1" strike="noStrike">
                <a:solidFill>
                  <a:srgbClr val="000000"/>
                </a:solidFill>
                <a:latin typeface="Calibri"/>
              </a:rPr>
              <a:t>20</a:t>
            </a:fld>
            <a:endParaRPr b="0" lang="ca-ES" sz="1300" spc="-1" strike="noStrike">
              <a:latin typeface="Times New Roman"/>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5" name="PlaceHolder 1"/>
          <p:cNvSpPr>
            <a:spLocks noGrp="1"/>
          </p:cNvSpPr>
          <p:nvPr>
            <p:ph type="sldImg"/>
          </p:nvPr>
        </p:nvSpPr>
        <p:spPr>
          <a:xfrm>
            <a:off x="992160" y="768240"/>
            <a:ext cx="5114520" cy="3836520"/>
          </a:xfrm>
          <a:prstGeom prst="rect">
            <a:avLst/>
          </a:prstGeom>
        </p:spPr>
      </p:sp>
      <p:sp>
        <p:nvSpPr>
          <p:cNvPr id="326" name="PlaceHolder 2"/>
          <p:cNvSpPr>
            <a:spLocks noGrp="1"/>
          </p:cNvSpPr>
          <p:nvPr>
            <p:ph type="body"/>
          </p:nvPr>
        </p:nvSpPr>
        <p:spPr>
          <a:xfrm>
            <a:off x="709560" y="4861080"/>
            <a:ext cx="5679720" cy="4605120"/>
          </a:xfrm>
          <a:prstGeom prst="rect">
            <a:avLst/>
          </a:prstGeom>
        </p:spPr>
        <p:txBody>
          <a:bodyPr lIns="99000" rIns="99000" tIns="49680" bIns="49680">
            <a:noAutofit/>
          </a:bodyPr>
          <a:p>
            <a:pPr marL="216000" indent="-216000" algn="just">
              <a:lnSpc>
                <a:spcPct val="100000"/>
              </a:lnSpc>
            </a:pPr>
            <a:r>
              <a:rPr b="0" lang="es-ES" sz="2000" spc="-1" strike="noStrike">
                <a:latin typeface="Arial"/>
              </a:rPr>
              <a:t>Dentro de las manifestaciones clínicas, la idea clave es la alteración del flujo sanguíneo a nivel de diferentes órganos. Hay que tener en cuenta cuál ha sido el acceso utilizado, ya que la distribución de las placas es diferente. Por ejemplo, si se realiza un acceso femoral para algún procedimiento sobre la aorta, los cristales irán principalmente a miembros inferiores (MMII) dando livedo y los dedos azules (blue toe), al riñón y al intestino. Sin embargo, si el acceso es braquial y se manipula la aorta proximal, los cristales pueden ir a cualquiera de las 6 regiones aquí mencionadas ya que siguen el flujo de la sangre, generando desde AIT hasta ictus con visualización de las placas de ateroma a nivel retininano hasta cualquier región de aorta abdominal.</a:t>
            </a:r>
            <a:endParaRPr b="0" lang="ca-ES" sz="2000" spc="-1" strike="noStrike">
              <a:latin typeface="Arial"/>
            </a:endParaRPr>
          </a:p>
        </p:txBody>
      </p:sp>
      <p:sp>
        <p:nvSpPr>
          <p:cNvPr id="327" name="TextShape 3"/>
          <p:cNvSpPr txBox="1"/>
          <p:nvPr/>
        </p:nvSpPr>
        <p:spPr>
          <a:xfrm>
            <a:off x="4021200" y="9721800"/>
            <a:ext cx="3076200" cy="510840"/>
          </a:xfrm>
          <a:prstGeom prst="rect">
            <a:avLst/>
          </a:prstGeom>
          <a:noFill/>
          <a:ln>
            <a:noFill/>
          </a:ln>
        </p:spPr>
        <p:txBody>
          <a:bodyPr lIns="99000" rIns="99000" tIns="49680" bIns="49680" anchor="b">
            <a:noAutofit/>
          </a:bodyPr>
          <a:p>
            <a:pPr algn="r">
              <a:lnSpc>
                <a:spcPct val="100000"/>
              </a:lnSpc>
            </a:pPr>
            <a:fld id="{B3823BEE-FBB6-47FD-8A82-D54F72634603}" type="slidenum">
              <a:rPr b="0" lang="es-ES" sz="1300" spc="-1" strike="noStrike">
                <a:solidFill>
                  <a:srgbClr val="000000"/>
                </a:solidFill>
                <a:latin typeface="Calibri"/>
              </a:rPr>
              <a:t>20</a:t>
            </a:fld>
            <a:endParaRPr b="0" lang="ca-ES" sz="1300" spc="-1" strike="noStrike">
              <a:latin typeface="Times New Roman"/>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8" name="PlaceHolder 1"/>
          <p:cNvSpPr>
            <a:spLocks noGrp="1"/>
          </p:cNvSpPr>
          <p:nvPr>
            <p:ph type="sldImg"/>
          </p:nvPr>
        </p:nvSpPr>
        <p:spPr>
          <a:xfrm>
            <a:off x="992160" y="768240"/>
            <a:ext cx="5114520" cy="3836520"/>
          </a:xfrm>
          <a:prstGeom prst="rect">
            <a:avLst/>
          </a:prstGeom>
        </p:spPr>
      </p:sp>
      <p:sp>
        <p:nvSpPr>
          <p:cNvPr id="329" name="PlaceHolder 2"/>
          <p:cNvSpPr>
            <a:spLocks noGrp="1"/>
          </p:cNvSpPr>
          <p:nvPr>
            <p:ph type="body"/>
          </p:nvPr>
        </p:nvSpPr>
        <p:spPr>
          <a:xfrm>
            <a:off x="709560" y="4861080"/>
            <a:ext cx="5679720" cy="4605120"/>
          </a:xfrm>
          <a:prstGeom prst="rect">
            <a:avLst/>
          </a:prstGeom>
        </p:spPr>
        <p:txBody>
          <a:bodyPr lIns="99000" rIns="99000" tIns="49680" bIns="49680">
            <a:noAutofit/>
          </a:bodyPr>
          <a:p>
            <a:pPr marL="216000" indent="-216000" algn="just">
              <a:lnSpc>
                <a:spcPct val="100000"/>
              </a:lnSpc>
            </a:pPr>
            <a:r>
              <a:rPr b="0" lang="es-ES" sz="2000" spc="-1" strike="noStrike">
                <a:latin typeface="Arial"/>
              </a:rPr>
              <a:t>Un dato importante es la cronología entre la intervención vascular y el desarrollo del fracaso renal agudo. Normalmente en estos procedimientos se usa contraste intravenoso que también puede causar un fracaso renal agudo. La diferencia radica principalmente en el tiempo. Si el desarrollo del fracaso renal agudo se produce en 24-48 horas, lo más probable es que se deba al contraste intravenoso y normalmente se recupera en 3-5 días. En cambio si el desarrollo del fracaso renal se demora un poco más y además la recuperación no se produce en las primeras 1-2 semanas, lo más probable es que se deba a ateroembolismo.</a:t>
            </a:r>
            <a:endParaRPr b="0" lang="ca-ES" sz="2000" spc="-1" strike="noStrike">
              <a:latin typeface="Arial"/>
            </a:endParaRPr>
          </a:p>
          <a:p>
            <a:pPr marL="216000" indent="-216000">
              <a:lnSpc>
                <a:spcPct val="100000"/>
              </a:lnSpc>
            </a:pPr>
            <a:r>
              <a:rPr b="0" lang="es-ES" sz="2000" spc="-1" strike="noStrike">
                <a:latin typeface="Arial"/>
              </a:rPr>
              <a:t>Otro dato importante es la alteración del sedimento urinario donde puede verse eosinofiluria que es muy específico pero poco sensible.</a:t>
            </a:r>
            <a:endParaRPr b="0" lang="ca-ES" sz="2000" spc="-1" strike="noStrike">
              <a:latin typeface="Arial"/>
            </a:endParaRPr>
          </a:p>
        </p:txBody>
      </p:sp>
      <p:sp>
        <p:nvSpPr>
          <p:cNvPr id="330" name="TextShape 3"/>
          <p:cNvSpPr txBox="1"/>
          <p:nvPr/>
        </p:nvSpPr>
        <p:spPr>
          <a:xfrm>
            <a:off x="4021200" y="9721800"/>
            <a:ext cx="3076200" cy="510840"/>
          </a:xfrm>
          <a:prstGeom prst="rect">
            <a:avLst/>
          </a:prstGeom>
          <a:noFill/>
          <a:ln>
            <a:noFill/>
          </a:ln>
        </p:spPr>
        <p:txBody>
          <a:bodyPr lIns="99000" rIns="99000" tIns="49680" bIns="49680" anchor="b">
            <a:noAutofit/>
          </a:bodyPr>
          <a:p>
            <a:pPr algn="r">
              <a:lnSpc>
                <a:spcPct val="100000"/>
              </a:lnSpc>
            </a:pPr>
            <a:fld id="{49E2F5E2-37D3-4F16-8829-785EED7AE41C}" type="slidenum">
              <a:rPr b="0" lang="es-ES" sz="1300" spc="-1" strike="noStrike">
                <a:solidFill>
                  <a:srgbClr val="000000"/>
                </a:solidFill>
                <a:latin typeface="Calibri"/>
              </a:rPr>
              <a:t>20</a:t>
            </a:fld>
            <a:endParaRPr b="0" lang="ca-ES" sz="1300" spc="-1" strike="noStrike">
              <a:latin typeface="Times New Roman"/>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1" name="PlaceHolder 1"/>
          <p:cNvSpPr>
            <a:spLocks noGrp="1"/>
          </p:cNvSpPr>
          <p:nvPr>
            <p:ph type="sldImg"/>
          </p:nvPr>
        </p:nvSpPr>
        <p:spPr>
          <a:xfrm>
            <a:off x="992160" y="768240"/>
            <a:ext cx="5114520" cy="3836520"/>
          </a:xfrm>
          <a:prstGeom prst="rect">
            <a:avLst/>
          </a:prstGeom>
        </p:spPr>
      </p:sp>
      <p:sp>
        <p:nvSpPr>
          <p:cNvPr id="332" name="PlaceHolder 2"/>
          <p:cNvSpPr>
            <a:spLocks noGrp="1"/>
          </p:cNvSpPr>
          <p:nvPr>
            <p:ph type="body"/>
          </p:nvPr>
        </p:nvSpPr>
        <p:spPr>
          <a:xfrm>
            <a:off x="709560" y="4861080"/>
            <a:ext cx="5679720" cy="4605120"/>
          </a:xfrm>
          <a:prstGeom prst="rect">
            <a:avLst/>
          </a:prstGeom>
        </p:spPr>
        <p:txBody>
          <a:bodyPr lIns="99000" rIns="99000" tIns="49680" bIns="49680">
            <a:noAutofit/>
          </a:bodyPr>
          <a:p>
            <a:pPr marL="216000" indent="-216000" algn="just">
              <a:lnSpc>
                <a:spcPct val="100000"/>
              </a:lnSpc>
            </a:pPr>
            <a:r>
              <a:rPr b="0" lang="es-ES" sz="2000" spc="-1" strike="noStrike">
                <a:latin typeface="Arial"/>
              </a:rPr>
              <a:t>El diagnóstico definitivo requería evidenciar los cristales en el tejido, para lo cual puede hacerse una biopsia de piel, músculo o riñón. Los cristales de colesterol se degradan en el procesamiento de la muestra por lo que lo que se ve al microscopio es la forma que dejan en el tejido (en forma de aguja o huso). </a:t>
            </a:r>
            <a:endParaRPr b="0" lang="ca-ES" sz="2000" spc="-1" strike="noStrike">
              <a:latin typeface="Arial"/>
            </a:endParaRPr>
          </a:p>
          <a:p>
            <a:pPr marL="216000" indent="-216000" algn="just">
              <a:lnSpc>
                <a:spcPct val="100000"/>
              </a:lnSpc>
            </a:pPr>
            <a:r>
              <a:rPr b="0" lang="es-ES" sz="2000" spc="-1" strike="noStrike">
                <a:latin typeface="Arial"/>
              </a:rPr>
              <a:t>Dentro de los datos analíticos destaca la eosinofilia y la hipocomplementemia (principalmente C3) asociado a la manipulación previa y los síntomas aquí descritos.</a:t>
            </a:r>
            <a:endParaRPr b="0" lang="ca-ES" sz="2000" spc="-1" strike="noStrike">
              <a:latin typeface="Arial"/>
            </a:endParaRPr>
          </a:p>
        </p:txBody>
      </p:sp>
      <p:sp>
        <p:nvSpPr>
          <p:cNvPr id="333" name="TextShape 3"/>
          <p:cNvSpPr txBox="1"/>
          <p:nvPr/>
        </p:nvSpPr>
        <p:spPr>
          <a:xfrm>
            <a:off x="4021200" y="9721800"/>
            <a:ext cx="3076200" cy="510840"/>
          </a:xfrm>
          <a:prstGeom prst="rect">
            <a:avLst/>
          </a:prstGeom>
          <a:noFill/>
          <a:ln>
            <a:noFill/>
          </a:ln>
        </p:spPr>
        <p:txBody>
          <a:bodyPr lIns="99000" rIns="99000" tIns="49680" bIns="49680" anchor="b">
            <a:noAutofit/>
          </a:bodyPr>
          <a:p>
            <a:pPr algn="r">
              <a:lnSpc>
                <a:spcPct val="100000"/>
              </a:lnSpc>
            </a:pPr>
            <a:fld id="{648CADA1-DC9E-4E5F-8D10-AFA8749488BB}" type="slidenum">
              <a:rPr b="0" lang="es-ES" sz="1300" spc="-1" strike="noStrike">
                <a:solidFill>
                  <a:srgbClr val="000000"/>
                </a:solidFill>
                <a:latin typeface="Calibri"/>
              </a:rPr>
              <a:t>20</a:t>
            </a:fld>
            <a:endParaRPr b="0" lang="ca-ES" sz="1300" spc="-1" strike="noStrike">
              <a:latin typeface="Times New Roman"/>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4" name="PlaceHolder 1"/>
          <p:cNvSpPr>
            <a:spLocks noGrp="1"/>
          </p:cNvSpPr>
          <p:nvPr>
            <p:ph type="sldImg"/>
          </p:nvPr>
        </p:nvSpPr>
        <p:spPr>
          <a:xfrm>
            <a:off x="992160" y="768240"/>
            <a:ext cx="5114520" cy="3836520"/>
          </a:xfrm>
          <a:prstGeom prst="rect">
            <a:avLst/>
          </a:prstGeom>
        </p:spPr>
      </p:sp>
      <p:sp>
        <p:nvSpPr>
          <p:cNvPr id="335" name="PlaceHolder 2"/>
          <p:cNvSpPr>
            <a:spLocks noGrp="1"/>
          </p:cNvSpPr>
          <p:nvPr>
            <p:ph type="body"/>
          </p:nvPr>
        </p:nvSpPr>
        <p:spPr>
          <a:xfrm>
            <a:off x="709560" y="4861080"/>
            <a:ext cx="5679720" cy="4605120"/>
          </a:xfrm>
          <a:prstGeom prst="rect">
            <a:avLst/>
          </a:prstGeom>
        </p:spPr>
        <p:txBody>
          <a:bodyPr lIns="99000" rIns="99000" tIns="49680" bIns="49680">
            <a:noAutofit/>
          </a:bodyPr>
          <a:p>
            <a:pPr marL="216000" indent="-216000" algn="just">
              <a:lnSpc>
                <a:spcPct val="100000"/>
              </a:lnSpc>
            </a:pPr>
            <a:r>
              <a:rPr b="0" lang="es-ES" sz="2000" spc="-1" strike="noStrike">
                <a:latin typeface="Arial"/>
              </a:rPr>
              <a:t>Dentro del diagnóstico diferencial estaría el tromboembolismo. La diferencia radica en la extensión de la isquemia y la región afecta. El tromboembolismo generalmente afecta a arterias de mayor calibre, generando isquemia en el lecho distal y puede verse en un TC (dependiendo del tamaño y localización) y además puede tener tratamiento con fibrinólisis o trombectomía. En cambio, el embolismo de colesterol afecta a lechos distales ya que los cristales son microscópicos, por lo cual no se evidencia en un TC y la recuperación es peor dado el infiltrado inflamatorio asociado que produce.</a:t>
            </a:r>
            <a:endParaRPr b="0" lang="ca-ES" sz="2000" spc="-1" strike="noStrike">
              <a:latin typeface="Arial"/>
            </a:endParaRPr>
          </a:p>
        </p:txBody>
      </p:sp>
      <p:sp>
        <p:nvSpPr>
          <p:cNvPr id="336" name="TextShape 3"/>
          <p:cNvSpPr txBox="1"/>
          <p:nvPr/>
        </p:nvSpPr>
        <p:spPr>
          <a:xfrm>
            <a:off x="4021200" y="9721800"/>
            <a:ext cx="3076200" cy="510840"/>
          </a:xfrm>
          <a:prstGeom prst="rect">
            <a:avLst/>
          </a:prstGeom>
          <a:noFill/>
          <a:ln>
            <a:noFill/>
          </a:ln>
        </p:spPr>
        <p:txBody>
          <a:bodyPr lIns="99000" rIns="99000" tIns="49680" bIns="49680" anchor="b">
            <a:noAutofit/>
          </a:bodyPr>
          <a:p>
            <a:pPr algn="r">
              <a:lnSpc>
                <a:spcPct val="100000"/>
              </a:lnSpc>
            </a:pPr>
            <a:fld id="{548B7596-7519-4437-8750-479F113850CB}" type="slidenum">
              <a:rPr b="0" lang="es-ES" sz="1300" spc="-1" strike="noStrike">
                <a:solidFill>
                  <a:srgbClr val="000000"/>
                </a:solidFill>
                <a:latin typeface="Calibri"/>
              </a:rPr>
              <a:t>20</a:t>
            </a:fld>
            <a:endParaRPr b="0" lang="ca-ES" sz="1300" spc="-1" strike="noStrike">
              <a:latin typeface="Times New Roman"/>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7" name="PlaceHolder 1"/>
          <p:cNvSpPr>
            <a:spLocks noGrp="1"/>
          </p:cNvSpPr>
          <p:nvPr>
            <p:ph type="sldImg"/>
          </p:nvPr>
        </p:nvSpPr>
        <p:spPr>
          <a:xfrm>
            <a:off x="992160" y="768240"/>
            <a:ext cx="5114520" cy="3836520"/>
          </a:xfrm>
          <a:prstGeom prst="rect">
            <a:avLst/>
          </a:prstGeom>
        </p:spPr>
      </p:sp>
      <p:sp>
        <p:nvSpPr>
          <p:cNvPr id="338" name="PlaceHolder 2"/>
          <p:cNvSpPr>
            <a:spLocks noGrp="1"/>
          </p:cNvSpPr>
          <p:nvPr>
            <p:ph type="body"/>
          </p:nvPr>
        </p:nvSpPr>
        <p:spPr>
          <a:xfrm>
            <a:off x="709560" y="4861080"/>
            <a:ext cx="5679720" cy="4605120"/>
          </a:xfrm>
          <a:prstGeom prst="rect">
            <a:avLst/>
          </a:prstGeom>
        </p:spPr>
        <p:txBody>
          <a:bodyPr lIns="99000" rIns="99000" tIns="49680" bIns="49680">
            <a:noAutofit/>
          </a:bodyPr>
          <a:p>
            <a:pPr marL="216000" indent="-216000" algn="just">
              <a:lnSpc>
                <a:spcPct val="100000"/>
              </a:lnSpc>
            </a:pPr>
            <a:r>
              <a:rPr b="0" lang="es-ES" sz="2000" spc="-1" strike="noStrike">
                <a:latin typeface="Arial"/>
              </a:rPr>
              <a:t>No existe un tratamiento eficaz una vez que se produce el daño, de ahí la importancia en la prevención. Una vez que ya ha ocurrido el daño, lo ideal es evitar que se repita: usar el pack de protección cardiovascular: aspirinas, estatinas y control del resto de factores de riesgo cardiovascular.</a:t>
            </a:r>
            <a:endParaRPr b="0" lang="ca-ES" sz="2000" spc="-1" strike="noStrike">
              <a:latin typeface="Arial"/>
            </a:endParaRPr>
          </a:p>
          <a:p>
            <a:pPr marL="216000" indent="-216000" algn="just">
              <a:lnSpc>
                <a:spcPct val="100000"/>
              </a:lnSpc>
            </a:pPr>
            <a:r>
              <a:rPr b="0" lang="es-ES" sz="2000" spc="-1" strike="noStrike">
                <a:latin typeface="Arial"/>
              </a:rPr>
              <a:t>En caso de necesitar más manipulaciones, intentar cambiar el punto de acceso para evitar actuar sobre la misma placa frágil</a:t>
            </a:r>
            <a:endParaRPr b="0" lang="ca-ES" sz="2000" spc="-1" strike="noStrike">
              <a:latin typeface="Arial"/>
            </a:endParaRPr>
          </a:p>
          <a:p>
            <a:pPr marL="216000" indent="-216000" algn="just">
              <a:lnSpc>
                <a:spcPct val="100000"/>
              </a:lnSpc>
            </a:pPr>
            <a:r>
              <a:rPr b="0" lang="es-ES" sz="2000" spc="-1" strike="noStrike">
                <a:latin typeface="Arial"/>
              </a:rPr>
              <a:t>El pronóstico generalmente es malo con escasa recuperación, tanto por el evento inflamatorio como por el hecho de que el árbol vascular está dañado con mucha aterosclerosis lo que dificulta el riego sanguíneo.</a:t>
            </a:r>
            <a:endParaRPr b="0" lang="ca-ES" sz="2000" spc="-1" strike="noStrike">
              <a:latin typeface="Arial"/>
            </a:endParaRPr>
          </a:p>
        </p:txBody>
      </p:sp>
      <p:sp>
        <p:nvSpPr>
          <p:cNvPr id="339" name="TextShape 3"/>
          <p:cNvSpPr txBox="1"/>
          <p:nvPr/>
        </p:nvSpPr>
        <p:spPr>
          <a:xfrm>
            <a:off x="4021200" y="9721800"/>
            <a:ext cx="3076200" cy="510840"/>
          </a:xfrm>
          <a:prstGeom prst="rect">
            <a:avLst/>
          </a:prstGeom>
          <a:noFill/>
          <a:ln>
            <a:noFill/>
          </a:ln>
        </p:spPr>
        <p:txBody>
          <a:bodyPr lIns="99000" rIns="99000" tIns="49680" bIns="49680" anchor="b">
            <a:noAutofit/>
          </a:bodyPr>
          <a:p>
            <a:pPr algn="r">
              <a:lnSpc>
                <a:spcPct val="100000"/>
              </a:lnSpc>
            </a:pPr>
            <a:fld id="{0928FBC2-E40B-48CD-BEDD-ACAFCC347C53}" type="slidenum">
              <a:rPr b="0" lang="es-ES" sz="1300" spc="-1" strike="noStrike">
                <a:solidFill>
                  <a:srgbClr val="000000"/>
                </a:solidFill>
                <a:latin typeface="Calibri"/>
              </a:rPr>
              <a:t>&lt;número&gt;</a:t>
            </a:fld>
            <a:endParaRPr b="0" lang="ca-ES" sz="1300" spc="-1" strike="noStrike">
              <a:latin typeface="Times New Roman"/>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0" name="PlaceHolder 1"/>
          <p:cNvSpPr>
            <a:spLocks noGrp="1"/>
          </p:cNvSpPr>
          <p:nvPr>
            <p:ph type="sldImg"/>
          </p:nvPr>
        </p:nvSpPr>
        <p:spPr>
          <a:xfrm>
            <a:off x="992160" y="768240"/>
            <a:ext cx="5114520" cy="3836520"/>
          </a:xfrm>
          <a:prstGeom prst="rect">
            <a:avLst/>
          </a:prstGeom>
        </p:spPr>
      </p:sp>
      <p:sp>
        <p:nvSpPr>
          <p:cNvPr id="341" name="PlaceHolder 2"/>
          <p:cNvSpPr>
            <a:spLocks noGrp="1"/>
          </p:cNvSpPr>
          <p:nvPr>
            <p:ph type="body"/>
          </p:nvPr>
        </p:nvSpPr>
        <p:spPr>
          <a:xfrm>
            <a:off x="709560" y="4861080"/>
            <a:ext cx="5679720" cy="4605120"/>
          </a:xfrm>
          <a:prstGeom prst="rect">
            <a:avLst/>
          </a:prstGeom>
        </p:spPr>
        <p:txBody>
          <a:bodyPr lIns="99000" rIns="99000" tIns="49680" bIns="49680">
            <a:noAutofit/>
          </a:bodyPr>
          <a:p>
            <a:pPr marL="216000" indent="-216000" algn="just">
              <a:lnSpc>
                <a:spcPct val="100000"/>
              </a:lnSpc>
            </a:pPr>
            <a:r>
              <a:rPr b="0" lang="es-ES" sz="2000" spc="-1" strike="noStrike">
                <a:latin typeface="Arial"/>
              </a:rPr>
              <a:t>No existe un tratamiento eficaz una vez que se produce el daño, de ahí la importancia en la prevención. Una vez que ya ha ocurrido el daño, lo ideal es evitar que se repita: usar el pack de protección cardiovascular: aspirinas, estatinas y control del resto de factores de riesgo cardiovascular.</a:t>
            </a:r>
            <a:endParaRPr b="0" lang="ca-ES" sz="2000" spc="-1" strike="noStrike">
              <a:latin typeface="Arial"/>
            </a:endParaRPr>
          </a:p>
          <a:p>
            <a:pPr marL="216000" indent="-216000" algn="just">
              <a:lnSpc>
                <a:spcPct val="100000"/>
              </a:lnSpc>
            </a:pPr>
            <a:r>
              <a:rPr b="0" lang="es-ES" sz="2000" spc="-1" strike="noStrike">
                <a:latin typeface="Arial"/>
              </a:rPr>
              <a:t>En caso de necesitar más manipulaciones, intentar cambiar el punto de acceso para evitar actuar sobre la misma placa frágil</a:t>
            </a:r>
            <a:endParaRPr b="0" lang="ca-ES" sz="2000" spc="-1" strike="noStrike">
              <a:latin typeface="Arial"/>
            </a:endParaRPr>
          </a:p>
          <a:p>
            <a:pPr marL="216000" indent="-216000" algn="just">
              <a:lnSpc>
                <a:spcPct val="100000"/>
              </a:lnSpc>
            </a:pPr>
            <a:r>
              <a:rPr b="0" lang="es-ES" sz="2000" spc="-1" strike="noStrike">
                <a:latin typeface="Arial"/>
              </a:rPr>
              <a:t>El pronóstico generalmente es malo con escasa recuperación, tanto por el evento inflamatorio como por el hecho de que el árbol vascular está dañado con mucha aterosclerosis lo que dificulta el riego sanguíneo.</a:t>
            </a:r>
            <a:endParaRPr b="0" lang="ca-ES" sz="2000" spc="-1" strike="noStrike">
              <a:latin typeface="Arial"/>
            </a:endParaRPr>
          </a:p>
        </p:txBody>
      </p:sp>
      <p:sp>
        <p:nvSpPr>
          <p:cNvPr id="342" name="TextShape 3"/>
          <p:cNvSpPr txBox="1"/>
          <p:nvPr/>
        </p:nvSpPr>
        <p:spPr>
          <a:xfrm>
            <a:off x="4021200" y="9721800"/>
            <a:ext cx="3076200" cy="510840"/>
          </a:xfrm>
          <a:prstGeom prst="rect">
            <a:avLst/>
          </a:prstGeom>
          <a:noFill/>
          <a:ln>
            <a:noFill/>
          </a:ln>
        </p:spPr>
        <p:txBody>
          <a:bodyPr lIns="99000" rIns="99000" tIns="49680" bIns="49680" anchor="b">
            <a:noAutofit/>
          </a:bodyPr>
          <a:p>
            <a:pPr algn="r">
              <a:lnSpc>
                <a:spcPct val="100000"/>
              </a:lnSpc>
            </a:pPr>
            <a:fld id="{984F8FED-441A-4584-9571-4FD3D6E19BC5}" type="slidenum">
              <a:rPr b="0" lang="es-ES" sz="1300" spc="-1" strike="noStrike">
                <a:solidFill>
                  <a:srgbClr val="000000"/>
                </a:solidFill>
                <a:latin typeface="Calibri"/>
              </a:rPr>
              <a:t>&lt;número&gt;</a:t>
            </a:fld>
            <a:endParaRPr b="0" lang="ca-ES" sz="1300" spc="-1" strike="noStrike">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2" name="PlaceHolder 1"/>
          <p:cNvSpPr>
            <a:spLocks noGrp="1"/>
          </p:cNvSpPr>
          <p:nvPr>
            <p:ph type="sldImg"/>
          </p:nvPr>
        </p:nvSpPr>
        <p:spPr>
          <a:xfrm>
            <a:off x="992160" y="768240"/>
            <a:ext cx="5114520" cy="3836520"/>
          </a:xfrm>
          <a:prstGeom prst="rect">
            <a:avLst/>
          </a:prstGeom>
        </p:spPr>
      </p:sp>
      <p:sp>
        <p:nvSpPr>
          <p:cNvPr id="263" name="PlaceHolder 2"/>
          <p:cNvSpPr>
            <a:spLocks noGrp="1"/>
          </p:cNvSpPr>
          <p:nvPr>
            <p:ph type="body"/>
          </p:nvPr>
        </p:nvSpPr>
        <p:spPr>
          <a:xfrm>
            <a:off x="709560" y="4861080"/>
            <a:ext cx="5679720" cy="4605120"/>
          </a:xfrm>
          <a:prstGeom prst="rect">
            <a:avLst/>
          </a:prstGeom>
        </p:spPr>
        <p:txBody>
          <a:bodyPr lIns="99000" rIns="99000" tIns="49680" bIns="49680">
            <a:noAutofit/>
          </a:bodyPr>
          <a:p>
            <a:pPr marL="216000" indent="-216000">
              <a:lnSpc>
                <a:spcPct val="100000"/>
              </a:lnSpc>
            </a:pPr>
            <a:r>
              <a:rPr b="0" lang="es-ES" sz="2000" spc="-1" strike="noStrike">
                <a:solidFill>
                  <a:srgbClr val="000000"/>
                </a:solidFill>
                <a:latin typeface="Arial"/>
              </a:rPr>
              <a:t>La </a:t>
            </a:r>
            <a:r>
              <a:rPr b="1" lang="es-ES" sz="2000" spc="-1" strike="noStrike">
                <a:solidFill>
                  <a:srgbClr val="000000"/>
                </a:solidFill>
                <a:latin typeface="Arial"/>
              </a:rPr>
              <a:t>nefroangioesclerosis </a:t>
            </a:r>
            <a:r>
              <a:rPr b="0" lang="es-ES" sz="2000" spc="-1" strike="noStrike">
                <a:solidFill>
                  <a:srgbClr val="000000"/>
                </a:solidFill>
                <a:latin typeface="Arial"/>
              </a:rPr>
              <a:t>o </a:t>
            </a:r>
            <a:r>
              <a:rPr b="1" lang="es-ES" sz="2000" spc="-1" strike="noStrike">
                <a:solidFill>
                  <a:srgbClr val="000000"/>
                </a:solidFill>
                <a:latin typeface="Arial"/>
              </a:rPr>
              <a:t>enfermedad hipertensiva renal </a:t>
            </a:r>
            <a:r>
              <a:rPr b="0" lang="es-ES" sz="2000" spc="-1" strike="noStrike">
                <a:solidFill>
                  <a:srgbClr val="000000"/>
                </a:solidFill>
                <a:latin typeface="Arial"/>
              </a:rPr>
              <a:t>es la insuficiencia renal producida por la hipertensión arterial mantenida en el tiempo. Dado que la hipertensión arterial puede ser tanto causa como consecuencia de la enfermedad renal, a veces es difícil distinguir cuál es la causa inicial. Además, al tratarse de un diagnóstico clínico de exclusión y producir alteraciones histológicas inespecíficas que aparecen también en otras patologías, su caracterización exacta es compleja.</a:t>
            </a:r>
            <a:endParaRPr b="0" lang="ca-ES" sz="2000" spc="-1" strike="noStrike">
              <a:latin typeface="Arial"/>
            </a:endParaRPr>
          </a:p>
        </p:txBody>
      </p:sp>
      <p:sp>
        <p:nvSpPr>
          <p:cNvPr id="264" name="TextShape 3"/>
          <p:cNvSpPr txBox="1"/>
          <p:nvPr/>
        </p:nvSpPr>
        <p:spPr>
          <a:xfrm>
            <a:off x="4021200" y="9721800"/>
            <a:ext cx="3076200" cy="510840"/>
          </a:xfrm>
          <a:prstGeom prst="rect">
            <a:avLst/>
          </a:prstGeom>
          <a:noFill/>
          <a:ln>
            <a:noFill/>
          </a:ln>
        </p:spPr>
        <p:txBody>
          <a:bodyPr lIns="99000" rIns="99000" tIns="49680" bIns="49680" anchor="b">
            <a:noAutofit/>
          </a:bodyPr>
          <a:p>
            <a:pPr algn="r">
              <a:lnSpc>
                <a:spcPct val="100000"/>
              </a:lnSpc>
            </a:pPr>
            <a:fld id="{9E87EFAE-33FE-423C-ACFA-15A25DEADE65}" type="slidenum">
              <a:rPr b="0" lang="es-ES" sz="1300" spc="-1" strike="noStrike">
                <a:solidFill>
                  <a:srgbClr val="000000"/>
                </a:solidFill>
                <a:latin typeface="Calibri"/>
              </a:rPr>
              <a:t>&lt;número&gt;</a:t>
            </a:fld>
            <a:endParaRPr b="0" lang="ca-ES" sz="1300" spc="-1" strike="noStrike">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5" name="PlaceHolder 1"/>
          <p:cNvSpPr>
            <a:spLocks noGrp="1"/>
          </p:cNvSpPr>
          <p:nvPr>
            <p:ph type="sldImg"/>
          </p:nvPr>
        </p:nvSpPr>
        <p:spPr>
          <a:xfrm>
            <a:off x="992160" y="768240"/>
            <a:ext cx="5114520" cy="3836520"/>
          </a:xfrm>
          <a:prstGeom prst="rect">
            <a:avLst/>
          </a:prstGeom>
        </p:spPr>
      </p:sp>
      <p:sp>
        <p:nvSpPr>
          <p:cNvPr id="266" name="PlaceHolder 2"/>
          <p:cNvSpPr>
            <a:spLocks noGrp="1"/>
          </p:cNvSpPr>
          <p:nvPr>
            <p:ph type="body"/>
          </p:nvPr>
        </p:nvSpPr>
        <p:spPr>
          <a:xfrm>
            <a:off x="709560" y="4861080"/>
            <a:ext cx="5679720" cy="4605120"/>
          </a:xfrm>
          <a:prstGeom prst="rect">
            <a:avLst/>
          </a:prstGeom>
        </p:spPr>
        <p:txBody>
          <a:bodyPr lIns="99000" rIns="99000" tIns="49680" bIns="49680">
            <a:noAutofit/>
          </a:bodyPr>
          <a:p>
            <a:pPr marL="216000" indent="-216000">
              <a:lnSpc>
                <a:spcPct val="100000"/>
              </a:lnSpc>
            </a:pPr>
            <a:r>
              <a:rPr b="0" lang="es-ES" sz="2000" spc="-1" strike="noStrike">
                <a:latin typeface="Arial"/>
              </a:rPr>
              <a:t>Pese a las dificultades diagnósticas, es una entidad muy frecuente. En parte, porque la hipertensión arterial es tremendamente prevalente, especialmente en pacientes de cierta de edad, y el daño renal secundario no es raro. Como vemos en el registro americano de enfermedad renal, se considera que la hipertensión arterial es la segunda causa más frecuente de nefropatía que llega a necesitar diálisis, sólo superada por la diabetes mellitus. El registro español muestra datos similares. Sin embargo, hay expertos que ponen en duda esta alta prevalencia y creen que puede haber un sobrediagnóstico por la falta de biopsias renales en muchos pacientes.</a:t>
            </a:r>
            <a:endParaRPr b="0" lang="ca-ES" sz="2000" spc="-1" strike="noStrike">
              <a:latin typeface="Arial"/>
            </a:endParaRPr>
          </a:p>
        </p:txBody>
      </p:sp>
      <p:sp>
        <p:nvSpPr>
          <p:cNvPr id="267" name="TextShape 3"/>
          <p:cNvSpPr txBox="1"/>
          <p:nvPr/>
        </p:nvSpPr>
        <p:spPr>
          <a:xfrm>
            <a:off x="4021200" y="9721800"/>
            <a:ext cx="3076200" cy="510840"/>
          </a:xfrm>
          <a:prstGeom prst="rect">
            <a:avLst/>
          </a:prstGeom>
          <a:noFill/>
          <a:ln>
            <a:noFill/>
          </a:ln>
        </p:spPr>
        <p:txBody>
          <a:bodyPr lIns="99000" rIns="99000" tIns="49680" bIns="49680" anchor="b">
            <a:noAutofit/>
          </a:bodyPr>
          <a:p>
            <a:pPr algn="r">
              <a:lnSpc>
                <a:spcPct val="100000"/>
              </a:lnSpc>
            </a:pPr>
            <a:fld id="{2D34BF77-A468-4B7F-98D5-7C5763354868}" type="slidenum">
              <a:rPr b="0" lang="es-ES" sz="1300" spc="-1" strike="noStrike">
                <a:solidFill>
                  <a:srgbClr val="000000"/>
                </a:solidFill>
                <a:latin typeface="Calibri"/>
              </a:rPr>
              <a:t>&lt;número&gt;</a:t>
            </a:fld>
            <a:endParaRPr b="0" lang="ca-ES" sz="1300" spc="-1" strike="noStrike">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8" name="PlaceHolder 1"/>
          <p:cNvSpPr>
            <a:spLocks noGrp="1"/>
          </p:cNvSpPr>
          <p:nvPr>
            <p:ph type="sldImg"/>
          </p:nvPr>
        </p:nvSpPr>
        <p:spPr>
          <a:xfrm>
            <a:off x="992160" y="768240"/>
            <a:ext cx="5114520" cy="3836520"/>
          </a:xfrm>
          <a:prstGeom prst="rect">
            <a:avLst/>
          </a:prstGeom>
        </p:spPr>
      </p:sp>
      <p:sp>
        <p:nvSpPr>
          <p:cNvPr id="269" name="PlaceHolder 2"/>
          <p:cNvSpPr>
            <a:spLocks noGrp="1"/>
          </p:cNvSpPr>
          <p:nvPr>
            <p:ph type="body"/>
          </p:nvPr>
        </p:nvSpPr>
        <p:spPr>
          <a:xfrm>
            <a:off x="709560" y="4861080"/>
            <a:ext cx="5679720" cy="4605120"/>
          </a:xfrm>
          <a:prstGeom prst="rect">
            <a:avLst/>
          </a:prstGeom>
        </p:spPr>
        <p:txBody>
          <a:bodyPr lIns="99000" rIns="99000" tIns="49680" bIns="49680">
            <a:noAutofit/>
          </a:bodyPr>
          <a:p>
            <a:pPr marL="216000" indent="-216000">
              <a:lnSpc>
                <a:spcPct val="100000"/>
              </a:lnSpc>
            </a:pPr>
            <a:r>
              <a:rPr b="0" lang="es-ES" sz="2000" spc="-1" strike="noStrike">
                <a:latin typeface="Arial"/>
              </a:rPr>
              <a:t>Los mecanismos por los que la hipertensión arterial producen daño renal son varios, pero hay dos que predominan. En primer lugar, la vasoconstricción de la arteriola aferente, efecto que inicialmente protege al glomérulo de la hipertensión, acaba generando una isquemia celular. Es especialmente importante el daño podocitario, que posteriormente se verá como esclerosis glomerular.</a:t>
            </a:r>
            <a:endParaRPr b="0" lang="ca-ES" sz="2000" spc="-1" strike="noStrike">
              <a:latin typeface="Arial"/>
            </a:endParaRPr>
          </a:p>
          <a:p>
            <a:pPr marL="216000" indent="-216000">
              <a:lnSpc>
                <a:spcPct val="100000"/>
              </a:lnSpc>
            </a:pPr>
            <a:r>
              <a:rPr b="0" lang="es-ES" sz="2000" spc="-1" strike="noStrike">
                <a:latin typeface="Arial"/>
              </a:rPr>
              <a:t>El segundo mecanismo es la albuminuria. La hiperfiltración producida por el exceso de presión arterial en el glomérulo produce que se filtre la albumina al espacio de Bowman, y tiene un efecto citotóxico directo sobre los podocitos. Esta albuminuria se exacerba cuando parte de los glomérulos mueren y las nefronas restantes hiperfiltran para compensar su ausencia.</a:t>
            </a:r>
            <a:endParaRPr b="0" lang="ca-ES" sz="2000" spc="-1" strike="noStrike">
              <a:latin typeface="Arial"/>
            </a:endParaRPr>
          </a:p>
          <a:p>
            <a:pPr marL="216000" indent="-216000">
              <a:lnSpc>
                <a:spcPct val="100000"/>
              </a:lnSpc>
            </a:pPr>
            <a:r>
              <a:rPr b="0" lang="es-ES" sz="2000" spc="-1" strike="noStrike">
                <a:latin typeface="Arial"/>
              </a:rPr>
              <a:t>Finalmente, los glomérulos que se esclerosan acaban produciendo una fibrosis del compartimento túbulointersticial que empeora el pronóstico.</a:t>
            </a:r>
            <a:endParaRPr b="0" lang="ca-ES" sz="2000" spc="-1" strike="noStrike">
              <a:latin typeface="Arial"/>
            </a:endParaRPr>
          </a:p>
        </p:txBody>
      </p:sp>
      <p:sp>
        <p:nvSpPr>
          <p:cNvPr id="270" name="TextShape 3"/>
          <p:cNvSpPr txBox="1"/>
          <p:nvPr/>
        </p:nvSpPr>
        <p:spPr>
          <a:xfrm>
            <a:off x="4021200" y="9721800"/>
            <a:ext cx="3076200" cy="510840"/>
          </a:xfrm>
          <a:prstGeom prst="rect">
            <a:avLst/>
          </a:prstGeom>
          <a:noFill/>
          <a:ln>
            <a:noFill/>
          </a:ln>
        </p:spPr>
        <p:txBody>
          <a:bodyPr lIns="99000" rIns="99000" tIns="49680" bIns="49680" anchor="b">
            <a:noAutofit/>
          </a:bodyPr>
          <a:p>
            <a:pPr algn="r">
              <a:lnSpc>
                <a:spcPct val="100000"/>
              </a:lnSpc>
            </a:pPr>
            <a:fld id="{E6C3C0F4-C0F3-4F4F-A4ED-556C81AF769F}" type="slidenum">
              <a:rPr b="0" lang="es-ES" sz="1300" spc="-1" strike="noStrike">
                <a:solidFill>
                  <a:srgbClr val="000000"/>
                </a:solidFill>
                <a:latin typeface="Calibri"/>
              </a:rPr>
              <a:t>&lt;número&gt;</a:t>
            </a:fld>
            <a:endParaRPr b="0" lang="ca-ES" sz="1300" spc="-1" strike="noStrike">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1" name="PlaceHolder 1"/>
          <p:cNvSpPr>
            <a:spLocks noGrp="1"/>
          </p:cNvSpPr>
          <p:nvPr>
            <p:ph type="sldImg"/>
          </p:nvPr>
        </p:nvSpPr>
        <p:spPr>
          <a:xfrm>
            <a:off x="992160" y="768240"/>
            <a:ext cx="5114520" cy="3836520"/>
          </a:xfrm>
          <a:prstGeom prst="rect">
            <a:avLst/>
          </a:prstGeom>
        </p:spPr>
      </p:sp>
      <p:sp>
        <p:nvSpPr>
          <p:cNvPr id="272" name="PlaceHolder 2"/>
          <p:cNvSpPr>
            <a:spLocks noGrp="1"/>
          </p:cNvSpPr>
          <p:nvPr>
            <p:ph type="body"/>
          </p:nvPr>
        </p:nvSpPr>
        <p:spPr>
          <a:xfrm>
            <a:off x="709560" y="4861080"/>
            <a:ext cx="5679720" cy="4605120"/>
          </a:xfrm>
          <a:prstGeom prst="rect">
            <a:avLst/>
          </a:prstGeom>
        </p:spPr>
        <p:txBody>
          <a:bodyPr lIns="99000" rIns="99000" tIns="49680" bIns="49680">
            <a:noAutofit/>
          </a:bodyPr>
          <a:p>
            <a:pPr marL="216000" indent="-216000">
              <a:lnSpc>
                <a:spcPct val="100000"/>
              </a:lnSpc>
            </a:pPr>
            <a:r>
              <a:rPr b="0" lang="es-ES" sz="2000" spc="-1" strike="noStrike">
                <a:latin typeface="Arial"/>
              </a:rPr>
              <a:t>Deberemos sospechar una enfermedad renal vascular en pacientes con hipertensión de larga evolución (generalmente &gt;10 años). Habitualmente presentan o han presentado un mal control tensional, aunque no es un requisito indispensable y además a menudo es difícil de demostrar. Además, es frecuente que podamos objetivar lesiones secundarias a la hipertensión en otros lechos vasculares, por ejemplo si hay hipertrofia ventricular izquierda, retinopatía hipertensiva, leucoaraiosis cerebral, por poner algunos ejemplos.</a:t>
            </a:r>
            <a:endParaRPr b="0" lang="ca-ES" sz="2000" spc="-1" strike="noStrike">
              <a:latin typeface="Arial"/>
            </a:endParaRPr>
          </a:p>
          <a:p>
            <a:pPr marL="216000" indent="-216000">
              <a:lnSpc>
                <a:spcPct val="100000"/>
              </a:lnSpc>
            </a:pPr>
            <a:r>
              <a:rPr b="0" lang="es-ES" sz="2000" spc="-1" strike="noStrike">
                <a:latin typeface="Arial"/>
              </a:rPr>
              <a:t>A nivel analítico, se objetiva una caída del filtrado glomerular lentamente progresiva (a diferencia de patologías como la nefropatía diabética). Suele haber proteinuria, pero generalmente es escasa (&lt;0.5-1 g/día), aunque ésta puede aumentar por la hiperfiltración cuando se ha perdido un número importante de nefronas. Es importante que no encontremos datos de daño glomerular primario, como hematuria, hipocomplementemia, alteraciones inmunológicas, etc.</a:t>
            </a:r>
            <a:endParaRPr b="0" lang="ca-ES" sz="2000" spc="-1" strike="noStrike">
              <a:latin typeface="Arial"/>
            </a:endParaRPr>
          </a:p>
        </p:txBody>
      </p:sp>
      <p:sp>
        <p:nvSpPr>
          <p:cNvPr id="273" name="TextShape 3"/>
          <p:cNvSpPr txBox="1"/>
          <p:nvPr/>
        </p:nvSpPr>
        <p:spPr>
          <a:xfrm>
            <a:off x="4021200" y="9721800"/>
            <a:ext cx="3076200" cy="510840"/>
          </a:xfrm>
          <a:prstGeom prst="rect">
            <a:avLst/>
          </a:prstGeom>
          <a:noFill/>
          <a:ln>
            <a:noFill/>
          </a:ln>
        </p:spPr>
        <p:txBody>
          <a:bodyPr lIns="99000" rIns="99000" tIns="49680" bIns="49680" anchor="b">
            <a:noAutofit/>
          </a:bodyPr>
          <a:p>
            <a:pPr algn="r">
              <a:lnSpc>
                <a:spcPct val="100000"/>
              </a:lnSpc>
            </a:pPr>
            <a:fld id="{482B1C97-AA27-4693-9B03-EB22A452F060}" type="slidenum">
              <a:rPr b="0" lang="es-ES" sz="1300" spc="-1" strike="noStrike">
                <a:solidFill>
                  <a:srgbClr val="000000"/>
                </a:solidFill>
                <a:latin typeface="Calibri"/>
              </a:rPr>
              <a:t>&lt;número&gt;</a:t>
            </a:fld>
            <a:endParaRPr b="0" lang="ca-ES" sz="1300" spc="-1" strike="noStrike">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4" name="PlaceHolder 1"/>
          <p:cNvSpPr>
            <a:spLocks noGrp="1"/>
          </p:cNvSpPr>
          <p:nvPr>
            <p:ph type="sldImg"/>
          </p:nvPr>
        </p:nvSpPr>
        <p:spPr>
          <a:xfrm>
            <a:off x="992160" y="768240"/>
            <a:ext cx="5114520" cy="3836520"/>
          </a:xfrm>
          <a:prstGeom prst="rect">
            <a:avLst/>
          </a:prstGeom>
        </p:spPr>
      </p:sp>
      <p:sp>
        <p:nvSpPr>
          <p:cNvPr id="275" name="PlaceHolder 2"/>
          <p:cNvSpPr>
            <a:spLocks noGrp="1"/>
          </p:cNvSpPr>
          <p:nvPr>
            <p:ph type="body"/>
          </p:nvPr>
        </p:nvSpPr>
        <p:spPr>
          <a:xfrm>
            <a:off x="709560" y="4861080"/>
            <a:ext cx="5679720" cy="4605120"/>
          </a:xfrm>
          <a:prstGeom prst="rect">
            <a:avLst/>
          </a:prstGeom>
        </p:spPr>
        <p:txBody>
          <a:bodyPr lIns="99000" rIns="99000" tIns="49680" bIns="49680">
            <a:noAutofit/>
          </a:bodyPr>
          <a:p>
            <a:pPr marL="216000" indent="-216000">
              <a:lnSpc>
                <a:spcPct val="100000"/>
              </a:lnSpc>
            </a:pPr>
            <a:r>
              <a:rPr b="0" lang="es-ES" sz="2000" spc="-1" strike="noStrike">
                <a:latin typeface="Arial"/>
              </a:rPr>
              <a:t>El diagnóstico suele ser clínico, según los criterios previos, habitualmente por exclusión de otras patologías renales. Se suele apoyar por la agrupación de factores de riesgo (ver siguiente diapositiva).</a:t>
            </a:r>
            <a:endParaRPr b="0" lang="ca-ES" sz="2000" spc="-1" strike="noStrike">
              <a:latin typeface="Arial"/>
            </a:endParaRPr>
          </a:p>
          <a:p>
            <a:pPr marL="216000" indent="-216000">
              <a:lnSpc>
                <a:spcPct val="100000"/>
              </a:lnSpc>
            </a:pPr>
            <a:r>
              <a:rPr b="0" lang="es-ES" sz="2000" spc="-1" strike="noStrike">
                <a:latin typeface="Arial"/>
              </a:rPr>
              <a:t>En la ecografía, se observa una atrofia renal bilateral no muy marcada hasta estadios avanzados de la nefropatía. Es importante descartar asimetría renal que orientaría más hacia una nefropatía isquémica.</a:t>
            </a:r>
            <a:endParaRPr b="0" lang="ca-ES" sz="2000" spc="-1" strike="noStrike">
              <a:latin typeface="Arial"/>
            </a:endParaRPr>
          </a:p>
          <a:p>
            <a:pPr marL="216000" indent="-216000">
              <a:lnSpc>
                <a:spcPct val="100000"/>
              </a:lnSpc>
            </a:pPr>
            <a:r>
              <a:rPr b="0" lang="es-ES" sz="2000" spc="-1" strike="noStrike">
                <a:latin typeface="Arial"/>
              </a:rPr>
              <a:t>Es muy infrecuente que se indique una biopsia renal en estos casos, únicamente en los casos en los que halla dudas con otros diagnósticos.</a:t>
            </a:r>
            <a:endParaRPr b="0" lang="ca-ES" sz="2000" spc="-1" strike="noStrike">
              <a:latin typeface="Arial"/>
            </a:endParaRPr>
          </a:p>
        </p:txBody>
      </p:sp>
      <p:sp>
        <p:nvSpPr>
          <p:cNvPr id="276" name="TextShape 3"/>
          <p:cNvSpPr txBox="1"/>
          <p:nvPr/>
        </p:nvSpPr>
        <p:spPr>
          <a:xfrm>
            <a:off x="4021200" y="9721800"/>
            <a:ext cx="3076200" cy="510840"/>
          </a:xfrm>
          <a:prstGeom prst="rect">
            <a:avLst/>
          </a:prstGeom>
          <a:noFill/>
          <a:ln>
            <a:noFill/>
          </a:ln>
        </p:spPr>
        <p:txBody>
          <a:bodyPr lIns="99000" rIns="99000" tIns="49680" bIns="49680" anchor="b">
            <a:noAutofit/>
          </a:bodyPr>
          <a:p>
            <a:pPr algn="r">
              <a:lnSpc>
                <a:spcPct val="100000"/>
              </a:lnSpc>
            </a:pPr>
            <a:fld id="{B577C190-1575-4B13-952E-6E260C10995C}" type="slidenum">
              <a:rPr b="0" lang="es-ES" sz="1300" spc="-1" strike="noStrike">
                <a:solidFill>
                  <a:srgbClr val="000000"/>
                </a:solidFill>
                <a:latin typeface="Calibri"/>
              </a:rPr>
              <a:t>&lt;número&gt;</a:t>
            </a:fld>
            <a:endParaRPr b="0" lang="ca-ES" sz="1300" spc="-1" strike="noStrike">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7" name="PlaceHolder 1"/>
          <p:cNvSpPr>
            <a:spLocks noGrp="1"/>
          </p:cNvSpPr>
          <p:nvPr>
            <p:ph type="sldImg"/>
          </p:nvPr>
        </p:nvSpPr>
        <p:spPr>
          <a:xfrm>
            <a:off x="992160" y="768240"/>
            <a:ext cx="5114520" cy="3836520"/>
          </a:xfrm>
          <a:prstGeom prst="rect">
            <a:avLst/>
          </a:prstGeom>
        </p:spPr>
      </p:sp>
      <p:sp>
        <p:nvSpPr>
          <p:cNvPr id="278" name="PlaceHolder 2"/>
          <p:cNvSpPr>
            <a:spLocks noGrp="1"/>
          </p:cNvSpPr>
          <p:nvPr>
            <p:ph type="body"/>
          </p:nvPr>
        </p:nvSpPr>
        <p:spPr>
          <a:xfrm>
            <a:off x="709560" y="4861080"/>
            <a:ext cx="5679720" cy="4605120"/>
          </a:xfrm>
          <a:prstGeom prst="rect">
            <a:avLst/>
          </a:prstGeom>
        </p:spPr>
        <p:txBody>
          <a:bodyPr lIns="99000" rIns="99000" tIns="49680" bIns="49680">
            <a:noAutofit/>
          </a:bodyPr>
          <a:p>
            <a:pPr marL="216000" indent="-216000">
              <a:lnSpc>
                <a:spcPct val="100000"/>
              </a:lnSpc>
            </a:pPr>
            <a:r>
              <a:rPr b="0" lang="es-ES" sz="2000" spc="-1" strike="noStrike">
                <a:latin typeface="Arial"/>
              </a:rPr>
              <a:t>En la presente tabla se ven los criterios más habituales que harían sospechar una nefroangioesclerosis, recordando que sin embargo, ninguno de ellos es definitivo ni imprescindible.</a:t>
            </a:r>
            <a:endParaRPr b="0" lang="ca-ES" sz="2000" spc="-1" strike="noStrike">
              <a:latin typeface="Arial"/>
            </a:endParaRPr>
          </a:p>
        </p:txBody>
      </p:sp>
      <p:sp>
        <p:nvSpPr>
          <p:cNvPr id="279" name="TextShape 3"/>
          <p:cNvSpPr txBox="1"/>
          <p:nvPr/>
        </p:nvSpPr>
        <p:spPr>
          <a:xfrm>
            <a:off x="4021200" y="9721800"/>
            <a:ext cx="3076200" cy="510840"/>
          </a:xfrm>
          <a:prstGeom prst="rect">
            <a:avLst/>
          </a:prstGeom>
          <a:noFill/>
          <a:ln>
            <a:noFill/>
          </a:ln>
        </p:spPr>
        <p:txBody>
          <a:bodyPr lIns="99000" rIns="99000" tIns="49680" bIns="49680" anchor="b">
            <a:noAutofit/>
          </a:bodyPr>
          <a:p>
            <a:pPr algn="r">
              <a:lnSpc>
                <a:spcPct val="100000"/>
              </a:lnSpc>
            </a:pPr>
            <a:fld id="{616449B6-33E2-43B4-A10D-FC6519827AA8}" type="slidenum">
              <a:rPr b="0" lang="es-ES" sz="1300" spc="-1" strike="noStrike">
                <a:solidFill>
                  <a:srgbClr val="000000"/>
                </a:solidFill>
                <a:latin typeface="Calibri"/>
              </a:rPr>
              <a:t>&lt;número&gt;</a:t>
            </a:fld>
            <a:endParaRPr b="0" lang="ca-ES" sz="1300" spc="-1" strike="noStrike">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0" name="PlaceHolder 1"/>
          <p:cNvSpPr>
            <a:spLocks noGrp="1"/>
          </p:cNvSpPr>
          <p:nvPr>
            <p:ph type="sldImg"/>
          </p:nvPr>
        </p:nvSpPr>
        <p:spPr>
          <a:xfrm>
            <a:off x="992160" y="768240"/>
            <a:ext cx="5114520" cy="3836520"/>
          </a:xfrm>
          <a:prstGeom prst="rect">
            <a:avLst/>
          </a:prstGeom>
        </p:spPr>
      </p:sp>
      <p:sp>
        <p:nvSpPr>
          <p:cNvPr id="281" name="PlaceHolder 2"/>
          <p:cNvSpPr>
            <a:spLocks noGrp="1"/>
          </p:cNvSpPr>
          <p:nvPr>
            <p:ph type="body"/>
          </p:nvPr>
        </p:nvSpPr>
        <p:spPr>
          <a:xfrm>
            <a:off x="709560" y="4861080"/>
            <a:ext cx="5679720" cy="4605120"/>
          </a:xfrm>
          <a:prstGeom prst="rect">
            <a:avLst/>
          </a:prstGeom>
        </p:spPr>
        <p:txBody>
          <a:bodyPr lIns="99000" rIns="99000" tIns="49680" bIns="49680">
            <a:noAutofit/>
          </a:bodyPr>
          <a:p>
            <a:pPr marL="216000" indent="-216000">
              <a:lnSpc>
                <a:spcPct val="100000"/>
              </a:lnSpc>
            </a:pPr>
            <a:r>
              <a:rPr b="0" lang="es-ES" sz="2000" spc="-1" strike="noStrike">
                <a:latin typeface="Arial"/>
              </a:rPr>
              <a:t>En los casos en los que se hace biopsia, la histología muestra datos inespecíficos de isquemia renal mantenida, que pueden aparecer en otras nefropatías. Entre los hallazgos, hay que destacar la presencia de esclerosis glomerular (flecha negra, compárese con un glomérulo normal marcado con asterisco), atrofia tubulointersticial (flecha verde) e hipertrofia de las paredes vasculares (flecha roja).</a:t>
            </a:r>
            <a:endParaRPr b="0" lang="ca-ES" sz="2000" spc="-1" strike="noStrike">
              <a:latin typeface="Arial"/>
            </a:endParaRPr>
          </a:p>
        </p:txBody>
      </p:sp>
      <p:sp>
        <p:nvSpPr>
          <p:cNvPr id="282" name="TextShape 3"/>
          <p:cNvSpPr txBox="1"/>
          <p:nvPr/>
        </p:nvSpPr>
        <p:spPr>
          <a:xfrm>
            <a:off x="4021200" y="9721800"/>
            <a:ext cx="3076200" cy="510840"/>
          </a:xfrm>
          <a:prstGeom prst="rect">
            <a:avLst/>
          </a:prstGeom>
          <a:noFill/>
          <a:ln>
            <a:noFill/>
          </a:ln>
        </p:spPr>
        <p:txBody>
          <a:bodyPr lIns="99000" rIns="99000" tIns="49680" bIns="49680" anchor="b">
            <a:noAutofit/>
          </a:bodyPr>
          <a:p>
            <a:pPr algn="r">
              <a:lnSpc>
                <a:spcPct val="100000"/>
              </a:lnSpc>
            </a:pPr>
            <a:fld id="{568682D8-FD78-4BF0-8ECF-A0AEFC62A90B}" type="slidenum">
              <a:rPr b="0" lang="es-ES" sz="1300" spc="-1" strike="noStrike">
                <a:solidFill>
                  <a:srgbClr val="000000"/>
                </a:solidFill>
                <a:latin typeface="Calibri"/>
              </a:rPr>
              <a:t>&lt;número&gt;</a:t>
            </a:fld>
            <a:endParaRPr b="0" lang="ca-ES" sz="13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s-ES" sz="4400" spc="-1" strike="noStrike">
              <a:solidFill>
                <a:srgbClr val="ffffff"/>
              </a:solidFill>
              <a:latin typeface="Calibri"/>
            </a:endParaRPr>
          </a:p>
        </p:txBody>
      </p:sp>
      <p:sp>
        <p:nvSpPr>
          <p:cNvPr id="27" name="PlaceHolder 2"/>
          <p:cNvSpPr>
            <a:spLocks noGrp="1"/>
          </p:cNvSpPr>
          <p:nvPr>
            <p:ph type="body"/>
          </p:nvPr>
        </p:nvSpPr>
        <p:spPr>
          <a:xfrm>
            <a:off x="457200" y="1600200"/>
            <a:ext cx="8229240" cy="2158560"/>
          </a:xfrm>
          <a:prstGeom prst="rect">
            <a:avLst/>
          </a:prstGeom>
        </p:spPr>
        <p:txBody>
          <a:bodyPr lIns="0" rIns="0" tIns="0" bIns="0">
            <a:normAutofit/>
          </a:bodyPr>
          <a:p>
            <a:endParaRPr b="0" lang="es-ES" sz="3200" spc="-1" strike="noStrike">
              <a:solidFill>
                <a:srgbClr val="ffffff"/>
              </a:solidFill>
              <a:latin typeface="Calibri"/>
            </a:endParaRPr>
          </a:p>
        </p:txBody>
      </p:sp>
      <p:sp>
        <p:nvSpPr>
          <p:cNvPr id="28" name="PlaceHolder 3"/>
          <p:cNvSpPr>
            <a:spLocks noGrp="1"/>
          </p:cNvSpPr>
          <p:nvPr>
            <p:ph type="body"/>
          </p:nvPr>
        </p:nvSpPr>
        <p:spPr>
          <a:xfrm>
            <a:off x="457200" y="3964320"/>
            <a:ext cx="8229240" cy="2158560"/>
          </a:xfrm>
          <a:prstGeom prst="rect">
            <a:avLst/>
          </a:prstGeom>
        </p:spPr>
        <p:txBody>
          <a:bodyPr lIns="0" rIns="0" tIns="0" bIns="0">
            <a:normAutofit/>
          </a:bodyPr>
          <a:p>
            <a:endParaRPr b="0" lang="es-ES" sz="3200" spc="-1" strike="noStrike">
              <a:solidFill>
                <a:srgbClr val="ffffff"/>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s-ES" sz="4400" spc="-1" strike="noStrike">
              <a:solidFill>
                <a:srgbClr val="ffffff"/>
              </a:solidFill>
              <a:latin typeface="Calibri"/>
            </a:endParaRPr>
          </a:p>
        </p:txBody>
      </p:sp>
      <p:sp>
        <p:nvSpPr>
          <p:cNvPr id="30" name="PlaceHolder 2"/>
          <p:cNvSpPr>
            <a:spLocks noGrp="1"/>
          </p:cNvSpPr>
          <p:nvPr>
            <p:ph type="body"/>
          </p:nvPr>
        </p:nvSpPr>
        <p:spPr>
          <a:xfrm>
            <a:off x="457200" y="1600200"/>
            <a:ext cx="4015800" cy="2158560"/>
          </a:xfrm>
          <a:prstGeom prst="rect">
            <a:avLst/>
          </a:prstGeom>
        </p:spPr>
        <p:txBody>
          <a:bodyPr lIns="0" rIns="0" tIns="0" bIns="0">
            <a:normAutofit/>
          </a:bodyPr>
          <a:p>
            <a:endParaRPr b="0" lang="es-ES" sz="3200" spc="-1" strike="noStrike">
              <a:solidFill>
                <a:srgbClr val="ffffff"/>
              </a:solidFill>
              <a:latin typeface="Calibri"/>
            </a:endParaRPr>
          </a:p>
        </p:txBody>
      </p:sp>
      <p:sp>
        <p:nvSpPr>
          <p:cNvPr id="31" name="PlaceHolder 3"/>
          <p:cNvSpPr>
            <a:spLocks noGrp="1"/>
          </p:cNvSpPr>
          <p:nvPr>
            <p:ph type="body"/>
          </p:nvPr>
        </p:nvSpPr>
        <p:spPr>
          <a:xfrm>
            <a:off x="4674240" y="1600200"/>
            <a:ext cx="4015800" cy="2158560"/>
          </a:xfrm>
          <a:prstGeom prst="rect">
            <a:avLst/>
          </a:prstGeom>
        </p:spPr>
        <p:txBody>
          <a:bodyPr lIns="0" rIns="0" tIns="0" bIns="0">
            <a:normAutofit/>
          </a:bodyPr>
          <a:p>
            <a:endParaRPr b="0" lang="es-ES" sz="3200" spc="-1" strike="noStrike">
              <a:solidFill>
                <a:srgbClr val="ffffff"/>
              </a:solidFill>
              <a:latin typeface="Calibri"/>
            </a:endParaRPr>
          </a:p>
        </p:txBody>
      </p:sp>
      <p:sp>
        <p:nvSpPr>
          <p:cNvPr id="32" name="PlaceHolder 4"/>
          <p:cNvSpPr>
            <a:spLocks noGrp="1"/>
          </p:cNvSpPr>
          <p:nvPr>
            <p:ph type="body"/>
          </p:nvPr>
        </p:nvSpPr>
        <p:spPr>
          <a:xfrm>
            <a:off x="457200" y="3964320"/>
            <a:ext cx="4015800" cy="2158560"/>
          </a:xfrm>
          <a:prstGeom prst="rect">
            <a:avLst/>
          </a:prstGeom>
        </p:spPr>
        <p:txBody>
          <a:bodyPr lIns="0" rIns="0" tIns="0" bIns="0">
            <a:normAutofit/>
          </a:bodyPr>
          <a:p>
            <a:endParaRPr b="0" lang="es-ES" sz="3200" spc="-1" strike="noStrike">
              <a:solidFill>
                <a:srgbClr val="ffffff"/>
              </a:solidFill>
              <a:latin typeface="Calibri"/>
            </a:endParaRPr>
          </a:p>
        </p:txBody>
      </p:sp>
      <p:sp>
        <p:nvSpPr>
          <p:cNvPr id="33" name="PlaceHolder 5"/>
          <p:cNvSpPr>
            <a:spLocks noGrp="1"/>
          </p:cNvSpPr>
          <p:nvPr>
            <p:ph type="body"/>
          </p:nvPr>
        </p:nvSpPr>
        <p:spPr>
          <a:xfrm>
            <a:off x="4674240" y="3964320"/>
            <a:ext cx="4015800" cy="2158560"/>
          </a:xfrm>
          <a:prstGeom prst="rect">
            <a:avLst/>
          </a:prstGeom>
        </p:spPr>
        <p:txBody>
          <a:bodyPr lIns="0" rIns="0" tIns="0" bIns="0">
            <a:normAutofit/>
          </a:bodyPr>
          <a:p>
            <a:endParaRPr b="0" lang="es-ES" sz="3200" spc="-1" strike="noStrike">
              <a:solidFill>
                <a:srgbClr val="ffffff"/>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s-ES" sz="4400" spc="-1" strike="noStrike">
              <a:solidFill>
                <a:srgbClr val="ffffff"/>
              </a:solidFill>
              <a:latin typeface="Calibri"/>
            </a:endParaRPr>
          </a:p>
        </p:txBody>
      </p:sp>
      <p:sp>
        <p:nvSpPr>
          <p:cNvPr id="35" name="PlaceHolder 2"/>
          <p:cNvSpPr>
            <a:spLocks noGrp="1"/>
          </p:cNvSpPr>
          <p:nvPr>
            <p:ph type="body"/>
          </p:nvPr>
        </p:nvSpPr>
        <p:spPr>
          <a:xfrm>
            <a:off x="457200" y="1600200"/>
            <a:ext cx="2649600" cy="2158560"/>
          </a:xfrm>
          <a:prstGeom prst="rect">
            <a:avLst/>
          </a:prstGeom>
        </p:spPr>
        <p:txBody>
          <a:bodyPr lIns="0" rIns="0" tIns="0" bIns="0">
            <a:normAutofit/>
          </a:bodyPr>
          <a:p>
            <a:endParaRPr b="0" lang="es-ES" sz="3200" spc="-1" strike="noStrike">
              <a:solidFill>
                <a:srgbClr val="ffffff"/>
              </a:solidFill>
              <a:latin typeface="Calibri"/>
            </a:endParaRPr>
          </a:p>
        </p:txBody>
      </p:sp>
      <p:sp>
        <p:nvSpPr>
          <p:cNvPr id="36" name="PlaceHolder 3"/>
          <p:cNvSpPr>
            <a:spLocks noGrp="1"/>
          </p:cNvSpPr>
          <p:nvPr>
            <p:ph type="body"/>
          </p:nvPr>
        </p:nvSpPr>
        <p:spPr>
          <a:xfrm>
            <a:off x="3239640" y="1600200"/>
            <a:ext cx="2649600" cy="2158560"/>
          </a:xfrm>
          <a:prstGeom prst="rect">
            <a:avLst/>
          </a:prstGeom>
        </p:spPr>
        <p:txBody>
          <a:bodyPr lIns="0" rIns="0" tIns="0" bIns="0">
            <a:normAutofit/>
          </a:bodyPr>
          <a:p>
            <a:endParaRPr b="0" lang="es-ES" sz="3200" spc="-1" strike="noStrike">
              <a:solidFill>
                <a:srgbClr val="ffffff"/>
              </a:solidFill>
              <a:latin typeface="Calibri"/>
            </a:endParaRPr>
          </a:p>
        </p:txBody>
      </p:sp>
      <p:sp>
        <p:nvSpPr>
          <p:cNvPr id="37" name="PlaceHolder 4"/>
          <p:cNvSpPr>
            <a:spLocks noGrp="1"/>
          </p:cNvSpPr>
          <p:nvPr>
            <p:ph type="body"/>
          </p:nvPr>
        </p:nvSpPr>
        <p:spPr>
          <a:xfrm>
            <a:off x="6022080" y="1600200"/>
            <a:ext cx="2649600" cy="2158560"/>
          </a:xfrm>
          <a:prstGeom prst="rect">
            <a:avLst/>
          </a:prstGeom>
        </p:spPr>
        <p:txBody>
          <a:bodyPr lIns="0" rIns="0" tIns="0" bIns="0">
            <a:normAutofit/>
          </a:bodyPr>
          <a:p>
            <a:endParaRPr b="0" lang="es-ES" sz="3200" spc="-1" strike="noStrike">
              <a:solidFill>
                <a:srgbClr val="ffffff"/>
              </a:solidFill>
              <a:latin typeface="Calibri"/>
            </a:endParaRPr>
          </a:p>
        </p:txBody>
      </p:sp>
      <p:sp>
        <p:nvSpPr>
          <p:cNvPr id="38" name="PlaceHolder 5"/>
          <p:cNvSpPr>
            <a:spLocks noGrp="1"/>
          </p:cNvSpPr>
          <p:nvPr>
            <p:ph type="body"/>
          </p:nvPr>
        </p:nvSpPr>
        <p:spPr>
          <a:xfrm>
            <a:off x="457200" y="3964320"/>
            <a:ext cx="2649600" cy="2158560"/>
          </a:xfrm>
          <a:prstGeom prst="rect">
            <a:avLst/>
          </a:prstGeom>
        </p:spPr>
        <p:txBody>
          <a:bodyPr lIns="0" rIns="0" tIns="0" bIns="0">
            <a:normAutofit/>
          </a:bodyPr>
          <a:p>
            <a:endParaRPr b="0" lang="es-ES" sz="3200" spc="-1" strike="noStrike">
              <a:solidFill>
                <a:srgbClr val="ffffff"/>
              </a:solidFill>
              <a:latin typeface="Calibri"/>
            </a:endParaRPr>
          </a:p>
        </p:txBody>
      </p:sp>
      <p:sp>
        <p:nvSpPr>
          <p:cNvPr id="39" name="PlaceHolder 6"/>
          <p:cNvSpPr>
            <a:spLocks noGrp="1"/>
          </p:cNvSpPr>
          <p:nvPr>
            <p:ph type="body"/>
          </p:nvPr>
        </p:nvSpPr>
        <p:spPr>
          <a:xfrm>
            <a:off x="3239640" y="3964320"/>
            <a:ext cx="2649600" cy="2158560"/>
          </a:xfrm>
          <a:prstGeom prst="rect">
            <a:avLst/>
          </a:prstGeom>
        </p:spPr>
        <p:txBody>
          <a:bodyPr lIns="0" rIns="0" tIns="0" bIns="0">
            <a:normAutofit/>
          </a:bodyPr>
          <a:p>
            <a:endParaRPr b="0" lang="es-ES" sz="3200" spc="-1" strike="noStrike">
              <a:solidFill>
                <a:srgbClr val="ffffff"/>
              </a:solidFill>
              <a:latin typeface="Calibri"/>
            </a:endParaRPr>
          </a:p>
        </p:txBody>
      </p:sp>
      <p:sp>
        <p:nvSpPr>
          <p:cNvPr id="40" name="PlaceHolder 7"/>
          <p:cNvSpPr>
            <a:spLocks noGrp="1"/>
          </p:cNvSpPr>
          <p:nvPr>
            <p:ph type="body"/>
          </p:nvPr>
        </p:nvSpPr>
        <p:spPr>
          <a:xfrm>
            <a:off x="6022080" y="3964320"/>
            <a:ext cx="2649600" cy="2158560"/>
          </a:xfrm>
          <a:prstGeom prst="rect">
            <a:avLst/>
          </a:prstGeom>
        </p:spPr>
        <p:txBody>
          <a:bodyPr lIns="0" rIns="0" tIns="0" bIns="0">
            <a:normAutofit/>
          </a:bodyPr>
          <a:p>
            <a:endParaRPr b="0" lang="es-ES" sz="3200" spc="-1" strike="noStrike">
              <a:solidFill>
                <a:srgbClr val="ffffff"/>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s-ES" sz="4400" spc="-1" strike="noStrike">
              <a:solidFill>
                <a:srgbClr val="ffffff"/>
              </a:solidFill>
              <a:latin typeface="Calibri"/>
            </a:endParaRPr>
          </a:p>
        </p:txBody>
      </p:sp>
      <p:sp>
        <p:nvSpPr>
          <p:cNvPr id="47" name="PlaceHolder 2"/>
          <p:cNvSpPr>
            <a:spLocks noGrp="1"/>
          </p:cNvSpPr>
          <p:nvPr>
            <p:ph type="subTitle"/>
          </p:nvPr>
        </p:nvSpPr>
        <p:spPr>
          <a:xfrm>
            <a:off x="457200" y="1600200"/>
            <a:ext cx="8229240" cy="4525560"/>
          </a:xfrm>
          <a:prstGeom prst="rect">
            <a:avLst/>
          </a:prstGeom>
        </p:spPr>
        <p:txBody>
          <a:bodyPr lIns="0" rIns="0" tIns="0" bIns="0" anchor="ctr">
            <a:noAutofit/>
          </a:bodyPr>
          <a:p>
            <a:pPr algn="ctr"/>
            <a:endParaRPr b="0" lang="ca-E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s-ES" sz="4400" spc="-1" strike="noStrike">
              <a:solidFill>
                <a:srgbClr val="ffffff"/>
              </a:solidFill>
              <a:latin typeface="Calibri"/>
            </a:endParaRPr>
          </a:p>
        </p:txBody>
      </p:sp>
      <p:sp>
        <p:nvSpPr>
          <p:cNvPr id="49" name="PlaceHolder 2"/>
          <p:cNvSpPr>
            <a:spLocks noGrp="1"/>
          </p:cNvSpPr>
          <p:nvPr>
            <p:ph type="body"/>
          </p:nvPr>
        </p:nvSpPr>
        <p:spPr>
          <a:xfrm>
            <a:off x="457200" y="1600200"/>
            <a:ext cx="8229240" cy="4525560"/>
          </a:xfrm>
          <a:prstGeom prst="rect">
            <a:avLst/>
          </a:prstGeom>
        </p:spPr>
        <p:txBody>
          <a:bodyPr lIns="0" rIns="0" tIns="0" bIns="0">
            <a:normAutofit/>
          </a:bodyPr>
          <a:p>
            <a:endParaRPr b="0" lang="es-ES" sz="3200" spc="-1" strike="noStrike">
              <a:solidFill>
                <a:srgbClr val="ffffff"/>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s-ES" sz="4400" spc="-1" strike="noStrike">
              <a:solidFill>
                <a:srgbClr val="ffffff"/>
              </a:solidFill>
              <a:latin typeface="Calibri"/>
            </a:endParaRPr>
          </a:p>
        </p:txBody>
      </p:sp>
      <p:sp>
        <p:nvSpPr>
          <p:cNvPr id="51" name="PlaceHolder 2"/>
          <p:cNvSpPr>
            <a:spLocks noGrp="1"/>
          </p:cNvSpPr>
          <p:nvPr>
            <p:ph type="body"/>
          </p:nvPr>
        </p:nvSpPr>
        <p:spPr>
          <a:xfrm>
            <a:off x="457200" y="1600200"/>
            <a:ext cx="4015800" cy="4525560"/>
          </a:xfrm>
          <a:prstGeom prst="rect">
            <a:avLst/>
          </a:prstGeom>
        </p:spPr>
        <p:txBody>
          <a:bodyPr lIns="0" rIns="0" tIns="0" bIns="0">
            <a:normAutofit/>
          </a:bodyPr>
          <a:p>
            <a:endParaRPr b="0" lang="es-ES" sz="3200" spc="-1" strike="noStrike">
              <a:solidFill>
                <a:srgbClr val="ffffff"/>
              </a:solidFill>
              <a:latin typeface="Calibri"/>
            </a:endParaRPr>
          </a:p>
        </p:txBody>
      </p:sp>
      <p:sp>
        <p:nvSpPr>
          <p:cNvPr id="52" name="PlaceHolder 3"/>
          <p:cNvSpPr>
            <a:spLocks noGrp="1"/>
          </p:cNvSpPr>
          <p:nvPr>
            <p:ph type="body"/>
          </p:nvPr>
        </p:nvSpPr>
        <p:spPr>
          <a:xfrm>
            <a:off x="4674240" y="1600200"/>
            <a:ext cx="4015800" cy="4525560"/>
          </a:xfrm>
          <a:prstGeom prst="rect">
            <a:avLst/>
          </a:prstGeom>
        </p:spPr>
        <p:txBody>
          <a:bodyPr lIns="0" rIns="0" tIns="0" bIns="0">
            <a:normAutofit/>
          </a:bodyPr>
          <a:p>
            <a:endParaRPr b="0" lang="es-ES" sz="3200" spc="-1" strike="noStrike">
              <a:solidFill>
                <a:srgbClr val="ffffff"/>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s-ES" sz="4400" spc="-1" strike="noStrike">
              <a:solidFill>
                <a:srgbClr val="ffffff"/>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457200" y="274680"/>
            <a:ext cx="8229240" cy="5297760"/>
          </a:xfrm>
          <a:prstGeom prst="rect">
            <a:avLst/>
          </a:prstGeom>
        </p:spPr>
        <p:txBody>
          <a:bodyPr lIns="0" rIns="0" tIns="0" bIns="0" anchor="ctr">
            <a:noAutofit/>
          </a:bodyPr>
          <a:p>
            <a:pPr algn="ctr"/>
            <a:endParaRPr b="0" lang="ca-E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s-ES" sz="4400" spc="-1" strike="noStrike">
              <a:solidFill>
                <a:srgbClr val="ffffff"/>
              </a:solidFill>
              <a:latin typeface="Calibri"/>
            </a:endParaRPr>
          </a:p>
        </p:txBody>
      </p:sp>
      <p:sp>
        <p:nvSpPr>
          <p:cNvPr id="56" name="PlaceHolder 2"/>
          <p:cNvSpPr>
            <a:spLocks noGrp="1"/>
          </p:cNvSpPr>
          <p:nvPr>
            <p:ph type="body"/>
          </p:nvPr>
        </p:nvSpPr>
        <p:spPr>
          <a:xfrm>
            <a:off x="457200" y="1600200"/>
            <a:ext cx="4015800" cy="2158560"/>
          </a:xfrm>
          <a:prstGeom prst="rect">
            <a:avLst/>
          </a:prstGeom>
        </p:spPr>
        <p:txBody>
          <a:bodyPr lIns="0" rIns="0" tIns="0" bIns="0">
            <a:normAutofit/>
          </a:bodyPr>
          <a:p>
            <a:endParaRPr b="0" lang="es-ES" sz="3200" spc="-1" strike="noStrike">
              <a:solidFill>
                <a:srgbClr val="ffffff"/>
              </a:solidFill>
              <a:latin typeface="Calibri"/>
            </a:endParaRPr>
          </a:p>
        </p:txBody>
      </p:sp>
      <p:sp>
        <p:nvSpPr>
          <p:cNvPr id="57" name="PlaceHolder 3"/>
          <p:cNvSpPr>
            <a:spLocks noGrp="1"/>
          </p:cNvSpPr>
          <p:nvPr>
            <p:ph type="body"/>
          </p:nvPr>
        </p:nvSpPr>
        <p:spPr>
          <a:xfrm>
            <a:off x="4674240" y="1600200"/>
            <a:ext cx="4015800" cy="4525560"/>
          </a:xfrm>
          <a:prstGeom prst="rect">
            <a:avLst/>
          </a:prstGeom>
        </p:spPr>
        <p:txBody>
          <a:bodyPr lIns="0" rIns="0" tIns="0" bIns="0">
            <a:normAutofit/>
          </a:bodyPr>
          <a:p>
            <a:endParaRPr b="0" lang="es-ES" sz="3200" spc="-1" strike="noStrike">
              <a:solidFill>
                <a:srgbClr val="ffffff"/>
              </a:solidFill>
              <a:latin typeface="Calibri"/>
            </a:endParaRPr>
          </a:p>
        </p:txBody>
      </p:sp>
      <p:sp>
        <p:nvSpPr>
          <p:cNvPr id="58" name="PlaceHolder 4"/>
          <p:cNvSpPr>
            <a:spLocks noGrp="1"/>
          </p:cNvSpPr>
          <p:nvPr>
            <p:ph type="body"/>
          </p:nvPr>
        </p:nvSpPr>
        <p:spPr>
          <a:xfrm>
            <a:off x="457200" y="3964320"/>
            <a:ext cx="4015800" cy="2158560"/>
          </a:xfrm>
          <a:prstGeom prst="rect">
            <a:avLst/>
          </a:prstGeom>
        </p:spPr>
        <p:txBody>
          <a:bodyPr lIns="0" rIns="0" tIns="0" bIns="0">
            <a:normAutofit/>
          </a:bodyPr>
          <a:p>
            <a:endParaRPr b="0" lang="es-ES" sz="3200" spc="-1" strike="noStrike">
              <a:solidFill>
                <a:srgbClr val="ffffff"/>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s-ES" sz="4400" spc="-1" strike="noStrike">
              <a:solidFill>
                <a:srgbClr val="ffffff"/>
              </a:solidFill>
              <a:latin typeface="Calibri"/>
            </a:endParaRPr>
          </a:p>
        </p:txBody>
      </p:sp>
      <p:sp>
        <p:nvSpPr>
          <p:cNvPr id="6" name="PlaceHolder 2"/>
          <p:cNvSpPr>
            <a:spLocks noGrp="1"/>
          </p:cNvSpPr>
          <p:nvPr>
            <p:ph type="subTitle"/>
          </p:nvPr>
        </p:nvSpPr>
        <p:spPr>
          <a:xfrm>
            <a:off x="457200" y="1600200"/>
            <a:ext cx="8229240" cy="4525560"/>
          </a:xfrm>
          <a:prstGeom prst="rect">
            <a:avLst/>
          </a:prstGeom>
        </p:spPr>
        <p:txBody>
          <a:bodyPr lIns="0" rIns="0" tIns="0" bIns="0" anchor="ctr">
            <a:noAutofit/>
          </a:bodyPr>
          <a:p>
            <a:pPr algn="ctr"/>
            <a:endParaRPr b="0" lang="ca-E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s-ES" sz="4400" spc="-1" strike="noStrike">
              <a:solidFill>
                <a:srgbClr val="ffffff"/>
              </a:solidFill>
              <a:latin typeface="Calibri"/>
            </a:endParaRPr>
          </a:p>
        </p:txBody>
      </p:sp>
      <p:sp>
        <p:nvSpPr>
          <p:cNvPr id="60" name="PlaceHolder 2"/>
          <p:cNvSpPr>
            <a:spLocks noGrp="1"/>
          </p:cNvSpPr>
          <p:nvPr>
            <p:ph type="body"/>
          </p:nvPr>
        </p:nvSpPr>
        <p:spPr>
          <a:xfrm>
            <a:off x="457200" y="1600200"/>
            <a:ext cx="4015800" cy="4525560"/>
          </a:xfrm>
          <a:prstGeom prst="rect">
            <a:avLst/>
          </a:prstGeom>
        </p:spPr>
        <p:txBody>
          <a:bodyPr lIns="0" rIns="0" tIns="0" bIns="0">
            <a:normAutofit/>
          </a:bodyPr>
          <a:p>
            <a:endParaRPr b="0" lang="es-ES" sz="3200" spc="-1" strike="noStrike">
              <a:solidFill>
                <a:srgbClr val="ffffff"/>
              </a:solidFill>
              <a:latin typeface="Calibri"/>
            </a:endParaRPr>
          </a:p>
        </p:txBody>
      </p:sp>
      <p:sp>
        <p:nvSpPr>
          <p:cNvPr id="61" name="PlaceHolder 3"/>
          <p:cNvSpPr>
            <a:spLocks noGrp="1"/>
          </p:cNvSpPr>
          <p:nvPr>
            <p:ph type="body"/>
          </p:nvPr>
        </p:nvSpPr>
        <p:spPr>
          <a:xfrm>
            <a:off x="4674240" y="1600200"/>
            <a:ext cx="4015800" cy="2158560"/>
          </a:xfrm>
          <a:prstGeom prst="rect">
            <a:avLst/>
          </a:prstGeom>
        </p:spPr>
        <p:txBody>
          <a:bodyPr lIns="0" rIns="0" tIns="0" bIns="0">
            <a:normAutofit/>
          </a:bodyPr>
          <a:p>
            <a:endParaRPr b="0" lang="es-ES" sz="3200" spc="-1" strike="noStrike">
              <a:solidFill>
                <a:srgbClr val="ffffff"/>
              </a:solidFill>
              <a:latin typeface="Calibri"/>
            </a:endParaRPr>
          </a:p>
        </p:txBody>
      </p:sp>
      <p:sp>
        <p:nvSpPr>
          <p:cNvPr id="62" name="PlaceHolder 4"/>
          <p:cNvSpPr>
            <a:spLocks noGrp="1"/>
          </p:cNvSpPr>
          <p:nvPr>
            <p:ph type="body"/>
          </p:nvPr>
        </p:nvSpPr>
        <p:spPr>
          <a:xfrm>
            <a:off x="4674240" y="3964320"/>
            <a:ext cx="4015800" cy="2158560"/>
          </a:xfrm>
          <a:prstGeom prst="rect">
            <a:avLst/>
          </a:prstGeom>
        </p:spPr>
        <p:txBody>
          <a:bodyPr lIns="0" rIns="0" tIns="0" bIns="0">
            <a:normAutofit/>
          </a:bodyPr>
          <a:p>
            <a:endParaRPr b="0" lang="es-ES" sz="3200" spc="-1" strike="noStrike">
              <a:solidFill>
                <a:srgbClr val="ffffff"/>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s-ES" sz="4400" spc="-1" strike="noStrike">
              <a:solidFill>
                <a:srgbClr val="ffffff"/>
              </a:solidFill>
              <a:latin typeface="Calibri"/>
            </a:endParaRPr>
          </a:p>
        </p:txBody>
      </p:sp>
      <p:sp>
        <p:nvSpPr>
          <p:cNvPr id="64" name="PlaceHolder 2"/>
          <p:cNvSpPr>
            <a:spLocks noGrp="1"/>
          </p:cNvSpPr>
          <p:nvPr>
            <p:ph type="body"/>
          </p:nvPr>
        </p:nvSpPr>
        <p:spPr>
          <a:xfrm>
            <a:off x="457200" y="1600200"/>
            <a:ext cx="4015800" cy="2158560"/>
          </a:xfrm>
          <a:prstGeom prst="rect">
            <a:avLst/>
          </a:prstGeom>
        </p:spPr>
        <p:txBody>
          <a:bodyPr lIns="0" rIns="0" tIns="0" bIns="0">
            <a:normAutofit/>
          </a:bodyPr>
          <a:p>
            <a:endParaRPr b="0" lang="es-ES" sz="3200" spc="-1" strike="noStrike">
              <a:solidFill>
                <a:srgbClr val="ffffff"/>
              </a:solidFill>
              <a:latin typeface="Calibri"/>
            </a:endParaRPr>
          </a:p>
        </p:txBody>
      </p:sp>
      <p:sp>
        <p:nvSpPr>
          <p:cNvPr id="65" name="PlaceHolder 3"/>
          <p:cNvSpPr>
            <a:spLocks noGrp="1"/>
          </p:cNvSpPr>
          <p:nvPr>
            <p:ph type="body"/>
          </p:nvPr>
        </p:nvSpPr>
        <p:spPr>
          <a:xfrm>
            <a:off x="4674240" y="1600200"/>
            <a:ext cx="4015800" cy="2158560"/>
          </a:xfrm>
          <a:prstGeom prst="rect">
            <a:avLst/>
          </a:prstGeom>
        </p:spPr>
        <p:txBody>
          <a:bodyPr lIns="0" rIns="0" tIns="0" bIns="0">
            <a:normAutofit/>
          </a:bodyPr>
          <a:p>
            <a:endParaRPr b="0" lang="es-ES" sz="3200" spc="-1" strike="noStrike">
              <a:solidFill>
                <a:srgbClr val="ffffff"/>
              </a:solidFill>
              <a:latin typeface="Calibri"/>
            </a:endParaRPr>
          </a:p>
        </p:txBody>
      </p:sp>
      <p:sp>
        <p:nvSpPr>
          <p:cNvPr id="66" name="PlaceHolder 4"/>
          <p:cNvSpPr>
            <a:spLocks noGrp="1"/>
          </p:cNvSpPr>
          <p:nvPr>
            <p:ph type="body"/>
          </p:nvPr>
        </p:nvSpPr>
        <p:spPr>
          <a:xfrm>
            <a:off x="457200" y="3964320"/>
            <a:ext cx="8229240" cy="2158560"/>
          </a:xfrm>
          <a:prstGeom prst="rect">
            <a:avLst/>
          </a:prstGeom>
        </p:spPr>
        <p:txBody>
          <a:bodyPr lIns="0" rIns="0" tIns="0" bIns="0">
            <a:normAutofit/>
          </a:bodyPr>
          <a:p>
            <a:endParaRPr b="0" lang="es-ES" sz="3200" spc="-1" strike="noStrike">
              <a:solidFill>
                <a:srgbClr val="ffffff"/>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s-ES" sz="4400" spc="-1" strike="noStrike">
              <a:solidFill>
                <a:srgbClr val="ffffff"/>
              </a:solidFill>
              <a:latin typeface="Calibri"/>
            </a:endParaRPr>
          </a:p>
        </p:txBody>
      </p:sp>
      <p:sp>
        <p:nvSpPr>
          <p:cNvPr id="68" name="PlaceHolder 2"/>
          <p:cNvSpPr>
            <a:spLocks noGrp="1"/>
          </p:cNvSpPr>
          <p:nvPr>
            <p:ph type="body"/>
          </p:nvPr>
        </p:nvSpPr>
        <p:spPr>
          <a:xfrm>
            <a:off x="457200" y="1600200"/>
            <a:ext cx="8229240" cy="2158560"/>
          </a:xfrm>
          <a:prstGeom prst="rect">
            <a:avLst/>
          </a:prstGeom>
        </p:spPr>
        <p:txBody>
          <a:bodyPr lIns="0" rIns="0" tIns="0" bIns="0">
            <a:normAutofit/>
          </a:bodyPr>
          <a:p>
            <a:endParaRPr b="0" lang="es-ES" sz="3200" spc="-1" strike="noStrike">
              <a:solidFill>
                <a:srgbClr val="ffffff"/>
              </a:solidFill>
              <a:latin typeface="Calibri"/>
            </a:endParaRPr>
          </a:p>
        </p:txBody>
      </p:sp>
      <p:sp>
        <p:nvSpPr>
          <p:cNvPr id="69" name="PlaceHolder 3"/>
          <p:cNvSpPr>
            <a:spLocks noGrp="1"/>
          </p:cNvSpPr>
          <p:nvPr>
            <p:ph type="body"/>
          </p:nvPr>
        </p:nvSpPr>
        <p:spPr>
          <a:xfrm>
            <a:off x="457200" y="3964320"/>
            <a:ext cx="8229240" cy="2158560"/>
          </a:xfrm>
          <a:prstGeom prst="rect">
            <a:avLst/>
          </a:prstGeom>
        </p:spPr>
        <p:txBody>
          <a:bodyPr lIns="0" rIns="0" tIns="0" bIns="0">
            <a:normAutofit/>
          </a:bodyPr>
          <a:p>
            <a:endParaRPr b="0" lang="es-ES" sz="3200" spc="-1" strike="noStrike">
              <a:solidFill>
                <a:srgbClr val="ffffff"/>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s-ES" sz="4400" spc="-1" strike="noStrike">
              <a:solidFill>
                <a:srgbClr val="ffffff"/>
              </a:solidFill>
              <a:latin typeface="Calibri"/>
            </a:endParaRPr>
          </a:p>
        </p:txBody>
      </p:sp>
      <p:sp>
        <p:nvSpPr>
          <p:cNvPr id="71" name="PlaceHolder 2"/>
          <p:cNvSpPr>
            <a:spLocks noGrp="1"/>
          </p:cNvSpPr>
          <p:nvPr>
            <p:ph type="body"/>
          </p:nvPr>
        </p:nvSpPr>
        <p:spPr>
          <a:xfrm>
            <a:off x="457200" y="1600200"/>
            <a:ext cx="4015800" cy="2158560"/>
          </a:xfrm>
          <a:prstGeom prst="rect">
            <a:avLst/>
          </a:prstGeom>
        </p:spPr>
        <p:txBody>
          <a:bodyPr lIns="0" rIns="0" tIns="0" bIns="0">
            <a:normAutofit/>
          </a:bodyPr>
          <a:p>
            <a:endParaRPr b="0" lang="es-ES" sz="3200" spc="-1" strike="noStrike">
              <a:solidFill>
                <a:srgbClr val="ffffff"/>
              </a:solidFill>
              <a:latin typeface="Calibri"/>
            </a:endParaRPr>
          </a:p>
        </p:txBody>
      </p:sp>
      <p:sp>
        <p:nvSpPr>
          <p:cNvPr id="72" name="PlaceHolder 3"/>
          <p:cNvSpPr>
            <a:spLocks noGrp="1"/>
          </p:cNvSpPr>
          <p:nvPr>
            <p:ph type="body"/>
          </p:nvPr>
        </p:nvSpPr>
        <p:spPr>
          <a:xfrm>
            <a:off x="4674240" y="1600200"/>
            <a:ext cx="4015800" cy="2158560"/>
          </a:xfrm>
          <a:prstGeom prst="rect">
            <a:avLst/>
          </a:prstGeom>
        </p:spPr>
        <p:txBody>
          <a:bodyPr lIns="0" rIns="0" tIns="0" bIns="0">
            <a:normAutofit/>
          </a:bodyPr>
          <a:p>
            <a:endParaRPr b="0" lang="es-ES" sz="3200" spc="-1" strike="noStrike">
              <a:solidFill>
                <a:srgbClr val="ffffff"/>
              </a:solidFill>
              <a:latin typeface="Calibri"/>
            </a:endParaRPr>
          </a:p>
        </p:txBody>
      </p:sp>
      <p:sp>
        <p:nvSpPr>
          <p:cNvPr id="73" name="PlaceHolder 4"/>
          <p:cNvSpPr>
            <a:spLocks noGrp="1"/>
          </p:cNvSpPr>
          <p:nvPr>
            <p:ph type="body"/>
          </p:nvPr>
        </p:nvSpPr>
        <p:spPr>
          <a:xfrm>
            <a:off x="457200" y="3964320"/>
            <a:ext cx="4015800" cy="2158560"/>
          </a:xfrm>
          <a:prstGeom prst="rect">
            <a:avLst/>
          </a:prstGeom>
        </p:spPr>
        <p:txBody>
          <a:bodyPr lIns="0" rIns="0" tIns="0" bIns="0">
            <a:normAutofit/>
          </a:bodyPr>
          <a:p>
            <a:endParaRPr b="0" lang="es-ES" sz="3200" spc="-1" strike="noStrike">
              <a:solidFill>
                <a:srgbClr val="ffffff"/>
              </a:solidFill>
              <a:latin typeface="Calibri"/>
            </a:endParaRPr>
          </a:p>
        </p:txBody>
      </p:sp>
      <p:sp>
        <p:nvSpPr>
          <p:cNvPr id="74" name="PlaceHolder 5"/>
          <p:cNvSpPr>
            <a:spLocks noGrp="1"/>
          </p:cNvSpPr>
          <p:nvPr>
            <p:ph type="body"/>
          </p:nvPr>
        </p:nvSpPr>
        <p:spPr>
          <a:xfrm>
            <a:off x="4674240" y="3964320"/>
            <a:ext cx="4015800" cy="2158560"/>
          </a:xfrm>
          <a:prstGeom prst="rect">
            <a:avLst/>
          </a:prstGeom>
        </p:spPr>
        <p:txBody>
          <a:bodyPr lIns="0" rIns="0" tIns="0" bIns="0">
            <a:normAutofit/>
          </a:bodyPr>
          <a:p>
            <a:endParaRPr b="0" lang="es-ES" sz="3200" spc="-1" strike="noStrike">
              <a:solidFill>
                <a:srgbClr val="ffffff"/>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s-ES" sz="4400" spc="-1" strike="noStrike">
              <a:solidFill>
                <a:srgbClr val="ffffff"/>
              </a:solidFill>
              <a:latin typeface="Calibri"/>
            </a:endParaRPr>
          </a:p>
        </p:txBody>
      </p:sp>
      <p:sp>
        <p:nvSpPr>
          <p:cNvPr id="76" name="PlaceHolder 2"/>
          <p:cNvSpPr>
            <a:spLocks noGrp="1"/>
          </p:cNvSpPr>
          <p:nvPr>
            <p:ph type="body"/>
          </p:nvPr>
        </p:nvSpPr>
        <p:spPr>
          <a:xfrm>
            <a:off x="457200" y="1600200"/>
            <a:ext cx="2649600" cy="2158560"/>
          </a:xfrm>
          <a:prstGeom prst="rect">
            <a:avLst/>
          </a:prstGeom>
        </p:spPr>
        <p:txBody>
          <a:bodyPr lIns="0" rIns="0" tIns="0" bIns="0">
            <a:normAutofit/>
          </a:bodyPr>
          <a:p>
            <a:endParaRPr b="0" lang="es-ES" sz="3200" spc="-1" strike="noStrike">
              <a:solidFill>
                <a:srgbClr val="ffffff"/>
              </a:solidFill>
              <a:latin typeface="Calibri"/>
            </a:endParaRPr>
          </a:p>
        </p:txBody>
      </p:sp>
      <p:sp>
        <p:nvSpPr>
          <p:cNvPr id="77" name="PlaceHolder 3"/>
          <p:cNvSpPr>
            <a:spLocks noGrp="1"/>
          </p:cNvSpPr>
          <p:nvPr>
            <p:ph type="body"/>
          </p:nvPr>
        </p:nvSpPr>
        <p:spPr>
          <a:xfrm>
            <a:off x="3239640" y="1600200"/>
            <a:ext cx="2649600" cy="2158560"/>
          </a:xfrm>
          <a:prstGeom prst="rect">
            <a:avLst/>
          </a:prstGeom>
        </p:spPr>
        <p:txBody>
          <a:bodyPr lIns="0" rIns="0" tIns="0" bIns="0">
            <a:normAutofit/>
          </a:bodyPr>
          <a:p>
            <a:endParaRPr b="0" lang="es-ES" sz="3200" spc="-1" strike="noStrike">
              <a:solidFill>
                <a:srgbClr val="ffffff"/>
              </a:solidFill>
              <a:latin typeface="Calibri"/>
            </a:endParaRPr>
          </a:p>
        </p:txBody>
      </p:sp>
      <p:sp>
        <p:nvSpPr>
          <p:cNvPr id="78" name="PlaceHolder 4"/>
          <p:cNvSpPr>
            <a:spLocks noGrp="1"/>
          </p:cNvSpPr>
          <p:nvPr>
            <p:ph type="body"/>
          </p:nvPr>
        </p:nvSpPr>
        <p:spPr>
          <a:xfrm>
            <a:off x="6022080" y="1600200"/>
            <a:ext cx="2649600" cy="2158560"/>
          </a:xfrm>
          <a:prstGeom prst="rect">
            <a:avLst/>
          </a:prstGeom>
        </p:spPr>
        <p:txBody>
          <a:bodyPr lIns="0" rIns="0" tIns="0" bIns="0">
            <a:normAutofit/>
          </a:bodyPr>
          <a:p>
            <a:endParaRPr b="0" lang="es-ES" sz="3200" spc="-1" strike="noStrike">
              <a:solidFill>
                <a:srgbClr val="ffffff"/>
              </a:solidFill>
              <a:latin typeface="Calibri"/>
            </a:endParaRPr>
          </a:p>
        </p:txBody>
      </p:sp>
      <p:sp>
        <p:nvSpPr>
          <p:cNvPr id="79" name="PlaceHolder 5"/>
          <p:cNvSpPr>
            <a:spLocks noGrp="1"/>
          </p:cNvSpPr>
          <p:nvPr>
            <p:ph type="body"/>
          </p:nvPr>
        </p:nvSpPr>
        <p:spPr>
          <a:xfrm>
            <a:off x="457200" y="3964320"/>
            <a:ext cx="2649600" cy="2158560"/>
          </a:xfrm>
          <a:prstGeom prst="rect">
            <a:avLst/>
          </a:prstGeom>
        </p:spPr>
        <p:txBody>
          <a:bodyPr lIns="0" rIns="0" tIns="0" bIns="0">
            <a:normAutofit/>
          </a:bodyPr>
          <a:p>
            <a:endParaRPr b="0" lang="es-ES" sz="3200" spc="-1" strike="noStrike">
              <a:solidFill>
                <a:srgbClr val="ffffff"/>
              </a:solidFill>
              <a:latin typeface="Calibri"/>
            </a:endParaRPr>
          </a:p>
        </p:txBody>
      </p:sp>
      <p:sp>
        <p:nvSpPr>
          <p:cNvPr id="80" name="PlaceHolder 6"/>
          <p:cNvSpPr>
            <a:spLocks noGrp="1"/>
          </p:cNvSpPr>
          <p:nvPr>
            <p:ph type="body"/>
          </p:nvPr>
        </p:nvSpPr>
        <p:spPr>
          <a:xfrm>
            <a:off x="3239640" y="3964320"/>
            <a:ext cx="2649600" cy="2158560"/>
          </a:xfrm>
          <a:prstGeom prst="rect">
            <a:avLst/>
          </a:prstGeom>
        </p:spPr>
        <p:txBody>
          <a:bodyPr lIns="0" rIns="0" tIns="0" bIns="0">
            <a:normAutofit/>
          </a:bodyPr>
          <a:p>
            <a:endParaRPr b="0" lang="es-ES" sz="3200" spc="-1" strike="noStrike">
              <a:solidFill>
                <a:srgbClr val="ffffff"/>
              </a:solidFill>
              <a:latin typeface="Calibri"/>
            </a:endParaRPr>
          </a:p>
        </p:txBody>
      </p:sp>
      <p:sp>
        <p:nvSpPr>
          <p:cNvPr id="81" name="PlaceHolder 7"/>
          <p:cNvSpPr>
            <a:spLocks noGrp="1"/>
          </p:cNvSpPr>
          <p:nvPr>
            <p:ph type="body"/>
          </p:nvPr>
        </p:nvSpPr>
        <p:spPr>
          <a:xfrm>
            <a:off x="6022080" y="3964320"/>
            <a:ext cx="2649600" cy="2158560"/>
          </a:xfrm>
          <a:prstGeom prst="rect">
            <a:avLst/>
          </a:prstGeom>
        </p:spPr>
        <p:txBody>
          <a:bodyPr lIns="0" rIns="0" tIns="0" bIns="0">
            <a:normAutofit/>
          </a:bodyPr>
          <a:p>
            <a:endParaRPr b="0" lang="es-ES" sz="3200" spc="-1" strike="noStrike">
              <a:solidFill>
                <a:srgbClr val="ffffff"/>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s-ES" sz="4400" spc="-1" strike="noStrike">
              <a:solidFill>
                <a:srgbClr val="ffffff"/>
              </a:solidFill>
              <a:latin typeface="Calibri"/>
            </a:endParaRPr>
          </a:p>
        </p:txBody>
      </p:sp>
      <p:sp>
        <p:nvSpPr>
          <p:cNvPr id="8" name="PlaceHolder 2"/>
          <p:cNvSpPr>
            <a:spLocks noGrp="1"/>
          </p:cNvSpPr>
          <p:nvPr>
            <p:ph type="body"/>
          </p:nvPr>
        </p:nvSpPr>
        <p:spPr>
          <a:xfrm>
            <a:off x="457200" y="1600200"/>
            <a:ext cx="8229240" cy="4525560"/>
          </a:xfrm>
          <a:prstGeom prst="rect">
            <a:avLst/>
          </a:prstGeom>
        </p:spPr>
        <p:txBody>
          <a:bodyPr lIns="0" rIns="0" tIns="0" bIns="0">
            <a:normAutofit/>
          </a:bodyPr>
          <a:p>
            <a:endParaRPr b="0" lang="es-ES" sz="3200" spc="-1" strike="noStrike">
              <a:solidFill>
                <a:srgbClr val="ffffff"/>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s-ES" sz="4400" spc="-1" strike="noStrike">
              <a:solidFill>
                <a:srgbClr val="ffffff"/>
              </a:solidFill>
              <a:latin typeface="Calibri"/>
            </a:endParaRPr>
          </a:p>
        </p:txBody>
      </p:sp>
      <p:sp>
        <p:nvSpPr>
          <p:cNvPr id="10" name="PlaceHolder 2"/>
          <p:cNvSpPr>
            <a:spLocks noGrp="1"/>
          </p:cNvSpPr>
          <p:nvPr>
            <p:ph type="body"/>
          </p:nvPr>
        </p:nvSpPr>
        <p:spPr>
          <a:xfrm>
            <a:off x="457200" y="1600200"/>
            <a:ext cx="4015800" cy="4525560"/>
          </a:xfrm>
          <a:prstGeom prst="rect">
            <a:avLst/>
          </a:prstGeom>
        </p:spPr>
        <p:txBody>
          <a:bodyPr lIns="0" rIns="0" tIns="0" bIns="0">
            <a:normAutofit/>
          </a:bodyPr>
          <a:p>
            <a:endParaRPr b="0" lang="es-ES" sz="3200" spc="-1" strike="noStrike">
              <a:solidFill>
                <a:srgbClr val="ffffff"/>
              </a:solidFill>
              <a:latin typeface="Calibri"/>
            </a:endParaRPr>
          </a:p>
        </p:txBody>
      </p:sp>
      <p:sp>
        <p:nvSpPr>
          <p:cNvPr id="11" name="PlaceHolder 3"/>
          <p:cNvSpPr>
            <a:spLocks noGrp="1"/>
          </p:cNvSpPr>
          <p:nvPr>
            <p:ph type="body"/>
          </p:nvPr>
        </p:nvSpPr>
        <p:spPr>
          <a:xfrm>
            <a:off x="4674240" y="1600200"/>
            <a:ext cx="4015800" cy="4525560"/>
          </a:xfrm>
          <a:prstGeom prst="rect">
            <a:avLst/>
          </a:prstGeom>
        </p:spPr>
        <p:txBody>
          <a:bodyPr lIns="0" rIns="0" tIns="0" bIns="0">
            <a:normAutofit/>
          </a:bodyPr>
          <a:p>
            <a:endParaRPr b="0" lang="es-ES" sz="3200" spc="-1" strike="noStrike">
              <a:solidFill>
                <a:srgbClr val="ffffff"/>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s-ES" sz="4400" spc="-1" strike="noStrike">
              <a:solidFill>
                <a:srgbClr val="ffffff"/>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297760"/>
          </a:xfrm>
          <a:prstGeom prst="rect">
            <a:avLst/>
          </a:prstGeom>
        </p:spPr>
        <p:txBody>
          <a:bodyPr lIns="0" rIns="0" tIns="0" bIns="0" anchor="ctr">
            <a:noAutofit/>
          </a:bodyPr>
          <a:p>
            <a:pPr algn="ctr"/>
            <a:endParaRPr b="0" lang="ca-E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s-ES" sz="4400" spc="-1" strike="noStrike">
              <a:solidFill>
                <a:srgbClr val="ffffff"/>
              </a:solidFill>
              <a:latin typeface="Calibri"/>
            </a:endParaRPr>
          </a:p>
        </p:txBody>
      </p:sp>
      <p:sp>
        <p:nvSpPr>
          <p:cNvPr id="15" name="PlaceHolder 2"/>
          <p:cNvSpPr>
            <a:spLocks noGrp="1"/>
          </p:cNvSpPr>
          <p:nvPr>
            <p:ph type="body"/>
          </p:nvPr>
        </p:nvSpPr>
        <p:spPr>
          <a:xfrm>
            <a:off x="457200" y="1600200"/>
            <a:ext cx="4015800" cy="2158560"/>
          </a:xfrm>
          <a:prstGeom prst="rect">
            <a:avLst/>
          </a:prstGeom>
        </p:spPr>
        <p:txBody>
          <a:bodyPr lIns="0" rIns="0" tIns="0" bIns="0">
            <a:normAutofit/>
          </a:bodyPr>
          <a:p>
            <a:endParaRPr b="0" lang="es-ES" sz="3200" spc="-1" strike="noStrike">
              <a:solidFill>
                <a:srgbClr val="ffffff"/>
              </a:solidFill>
              <a:latin typeface="Calibri"/>
            </a:endParaRPr>
          </a:p>
        </p:txBody>
      </p:sp>
      <p:sp>
        <p:nvSpPr>
          <p:cNvPr id="16" name="PlaceHolder 3"/>
          <p:cNvSpPr>
            <a:spLocks noGrp="1"/>
          </p:cNvSpPr>
          <p:nvPr>
            <p:ph type="body"/>
          </p:nvPr>
        </p:nvSpPr>
        <p:spPr>
          <a:xfrm>
            <a:off x="4674240" y="1600200"/>
            <a:ext cx="4015800" cy="4525560"/>
          </a:xfrm>
          <a:prstGeom prst="rect">
            <a:avLst/>
          </a:prstGeom>
        </p:spPr>
        <p:txBody>
          <a:bodyPr lIns="0" rIns="0" tIns="0" bIns="0">
            <a:normAutofit/>
          </a:bodyPr>
          <a:p>
            <a:endParaRPr b="0" lang="es-ES" sz="3200" spc="-1" strike="noStrike">
              <a:solidFill>
                <a:srgbClr val="ffffff"/>
              </a:solidFill>
              <a:latin typeface="Calibri"/>
            </a:endParaRPr>
          </a:p>
        </p:txBody>
      </p:sp>
      <p:sp>
        <p:nvSpPr>
          <p:cNvPr id="17" name="PlaceHolder 4"/>
          <p:cNvSpPr>
            <a:spLocks noGrp="1"/>
          </p:cNvSpPr>
          <p:nvPr>
            <p:ph type="body"/>
          </p:nvPr>
        </p:nvSpPr>
        <p:spPr>
          <a:xfrm>
            <a:off x="457200" y="3964320"/>
            <a:ext cx="4015800" cy="2158560"/>
          </a:xfrm>
          <a:prstGeom prst="rect">
            <a:avLst/>
          </a:prstGeom>
        </p:spPr>
        <p:txBody>
          <a:bodyPr lIns="0" rIns="0" tIns="0" bIns="0">
            <a:normAutofit/>
          </a:bodyPr>
          <a:p>
            <a:endParaRPr b="0" lang="es-ES" sz="3200" spc="-1" strike="noStrike">
              <a:solidFill>
                <a:srgbClr val="ffffff"/>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s-ES" sz="4400" spc="-1" strike="noStrike">
              <a:solidFill>
                <a:srgbClr val="ffffff"/>
              </a:solidFill>
              <a:latin typeface="Calibri"/>
            </a:endParaRPr>
          </a:p>
        </p:txBody>
      </p:sp>
      <p:sp>
        <p:nvSpPr>
          <p:cNvPr id="19" name="PlaceHolder 2"/>
          <p:cNvSpPr>
            <a:spLocks noGrp="1"/>
          </p:cNvSpPr>
          <p:nvPr>
            <p:ph type="body"/>
          </p:nvPr>
        </p:nvSpPr>
        <p:spPr>
          <a:xfrm>
            <a:off x="457200" y="1600200"/>
            <a:ext cx="4015800" cy="4525560"/>
          </a:xfrm>
          <a:prstGeom prst="rect">
            <a:avLst/>
          </a:prstGeom>
        </p:spPr>
        <p:txBody>
          <a:bodyPr lIns="0" rIns="0" tIns="0" bIns="0">
            <a:normAutofit/>
          </a:bodyPr>
          <a:p>
            <a:endParaRPr b="0" lang="es-ES" sz="3200" spc="-1" strike="noStrike">
              <a:solidFill>
                <a:srgbClr val="ffffff"/>
              </a:solidFill>
              <a:latin typeface="Calibri"/>
            </a:endParaRPr>
          </a:p>
        </p:txBody>
      </p:sp>
      <p:sp>
        <p:nvSpPr>
          <p:cNvPr id="20" name="PlaceHolder 3"/>
          <p:cNvSpPr>
            <a:spLocks noGrp="1"/>
          </p:cNvSpPr>
          <p:nvPr>
            <p:ph type="body"/>
          </p:nvPr>
        </p:nvSpPr>
        <p:spPr>
          <a:xfrm>
            <a:off x="4674240" y="1600200"/>
            <a:ext cx="4015800" cy="2158560"/>
          </a:xfrm>
          <a:prstGeom prst="rect">
            <a:avLst/>
          </a:prstGeom>
        </p:spPr>
        <p:txBody>
          <a:bodyPr lIns="0" rIns="0" tIns="0" bIns="0">
            <a:normAutofit/>
          </a:bodyPr>
          <a:p>
            <a:endParaRPr b="0" lang="es-ES" sz="3200" spc="-1" strike="noStrike">
              <a:solidFill>
                <a:srgbClr val="ffffff"/>
              </a:solidFill>
              <a:latin typeface="Calibri"/>
            </a:endParaRPr>
          </a:p>
        </p:txBody>
      </p:sp>
      <p:sp>
        <p:nvSpPr>
          <p:cNvPr id="21" name="PlaceHolder 4"/>
          <p:cNvSpPr>
            <a:spLocks noGrp="1"/>
          </p:cNvSpPr>
          <p:nvPr>
            <p:ph type="body"/>
          </p:nvPr>
        </p:nvSpPr>
        <p:spPr>
          <a:xfrm>
            <a:off x="4674240" y="3964320"/>
            <a:ext cx="4015800" cy="2158560"/>
          </a:xfrm>
          <a:prstGeom prst="rect">
            <a:avLst/>
          </a:prstGeom>
        </p:spPr>
        <p:txBody>
          <a:bodyPr lIns="0" rIns="0" tIns="0" bIns="0">
            <a:normAutofit/>
          </a:bodyPr>
          <a:p>
            <a:endParaRPr b="0" lang="es-ES" sz="3200" spc="-1" strike="noStrike">
              <a:solidFill>
                <a:srgbClr val="ffffff"/>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2640"/>
          </a:xfrm>
          <a:prstGeom prst="rect">
            <a:avLst/>
          </a:prstGeom>
        </p:spPr>
        <p:txBody>
          <a:bodyPr lIns="0" rIns="0" tIns="0" bIns="0" anchor="ctr">
            <a:noAutofit/>
          </a:bodyPr>
          <a:p>
            <a:endParaRPr b="0" lang="es-ES" sz="4400" spc="-1" strike="noStrike">
              <a:solidFill>
                <a:srgbClr val="ffffff"/>
              </a:solidFill>
              <a:latin typeface="Calibri"/>
            </a:endParaRPr>
          </a:p>
        </p:txBody>
      </p:sp>
      <p:sp>
        <p:nvSpPr>
          <p:cNvPr id="23" name="PlaceHolder 2"/>
          <p:cNvSpPr>
            <a:spLocks noGrp="1"/>
          </p:cNvSpPr>
          <p:nvPr>
            <p:ph type="body"/>
          </p:nvPr>
        </p:nvSpPr>
        <p:spPr>
          <a:xfrm>
            <a:off x="457200" y="1600200"/>
            <a:ext cx="4015800" cy="2158560"/>
          </a:xfrm>
          <a:prstGeom prst="rect">
            <a:avLst/>
          </a:prstGeom>
        </p:spPr>
        <p:txBody>
          <a:bodyPr lIns="0" rIns="0" tIns="0" bIns="0">
            <a:normAutofit/>
          </a:bodyPr>
          <a:p>
            <a:endParaRPr b="0" lang="es-ES" sz="3200" spc="-1" strike="noStrike">
              <a:solidFill>
                <a:srgbClr val="ffffff"/>
              </a:solidFill>
              <a:latin typeface="Calibri"/>
            </a:endParaRPr>
          </a:p>
        </p:txBody>
      </p:sp>
      <p:sp>
        <p:nvSpPr>
          <p:cNvPr id="24" name="PlaceHolder 3"/>
          <p:cNvSpPr>
            <a:spLocks noGrp="1"/>
          </p:cNvSpPr>
          <p:nvPr>
            <p:ph type="body"/>
          </p:nvPr>
        </p:nvSpPr>
        <p:spPr>
          <a:xfrm>
            <a:off x="4674240" y="1600200"/>
            <a:ext cx="4015800" cy="2158560"/>
          </a:xfrm>
          <a:prstGeom prst="rect">
            <a:avLst/>
          </a:prstGeom>
        </p:spPr>
        <p:txBody>
          <a:bodyPr lIns="0" rIns="0" tIns="0" bIns="0">
            <a:normAutofit/>
          </a:bodyPr>
          <a:p>
            <a:endParaRPr b="0" lang="es-ES" sz="3200" spc="-1" strike="noStrike">
              <a:solidFill>
                <a:srgbClr val="ffffff"/>
              </a:solidFill>
              <a:latin typeface="Calibri"/>
            </a:endParaRPr>
          </a:p>
        </p:txBody>
      </p:sp>
      <p:sp>
        <p:nvSpPr>
          <p:cNvPr id="25" name="PlaceHolder 4"/>
          <p:cNvSpPr>
            <a:spLocks noGrp="1"/>
          </p:cNvSpPr>
          <p:nvPr>
            <p:ph type="body"/>
          </p:nvPr>
        </p:nvSpPr>
        <p:spPr>
          <a:xfrm>
            <a:off x="457200" y="3964320"/>
            <a:ext cx="8229240" cy="2158560"/>
          </a:xfrm>
          <a:prstGeom prst="rect">
            <a:avLst/>
          </a:prstGeom>
        </p:spPr>
        <p:txBody>
          <a:bodyPr lIns="0" rIns="0" tIns="0" bIns="0">
            <a:normAutofit/>
          </a:bodyPr>
          <a:p>
            <a:endParaRPr b="0" lang="es-ES" sz="3200" spc="-1" strike="noStrike">
              <a:solidFill>
                <a:srgbClr val="ffffff"/>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alpha val="20000"/>
          </a:srgbClr>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2130480"/>
            <a:ext cx="7772040" cy="1469520"/>
          </a:xfrm>
          <a:prstGeom prst="rect">
            <a:avLst/>
          </a:prstGeom>
        </p:spPr>
        <p:txBody>
          <a:bodyPr anchor="ctr">
            <a:noAutofit/>
          </a:bodyPr>
          <a:p>
            <a:pPr algn="ctr">
              <a:lnSpc>
                <a:spcPct val="100000"/>
              </a:lnSpc>
            </a:pPr>
            <a:r>
              <a:rPr b="0" lang="es-ES" sz="4400" spc="-1" strike="noStrike">
                <a:solidFill>
                  <a:srgbClr val="ffffff"/>
                </a:solidFill>
                <a:latin typeface="Calibri"/>
              </a:rPr>
              <a:t>Haga clic para modificar el estilo de título del patrón</a:t>
            </a:r>
            <a:endParaRPr b="0" lang="es-ES" sz="4400" spc="-1" strike="noStrike">
              <a:solidFill>
                <a:srgbClr val="ffffff"/>
              </a:solidFill>
              <a:latin typeface="Calibri"/>
            </a:endParaRPr>
          </a:p>
        </p:txBody>
      </p:sp>
      <p:sp>
        <p:nvSpPr>
          <p:cNvPr id="1" name="PlaceHolder 2"/>
          <p:cNvSpPr>
            <a:spLocks noGrp="1"/>
          </p:cNvSpPr>
          <p:nvPr>
            <p:ph type="dt"/>
          </p:nvPr>
        </p:nvSpPr>
        <p:spPr>
          <a:xfrm>
            <a:off x="457200" y="6356520"/>
            <a:ext cx="2133360" cy="364680"/>
          </a:xfrm>
          <a:prstGeom prst="rect">
            <a:avLst/>
          </a:prstGeom>
        </p:spPr>
        <p:txBody>
          <a:bodyPr anchor="ctr">
            <a:noAutofit/>
          </a:bodyPr>
          <a:p>
            <a:pPr>
              <a:lnSpc>
                <a:spcPct val="100000"/>
              </a:lnSpc>
            </a:pPr>
            <a:fld id="{7C9A0FE1-8733-4A3B-BAF4-414830C10CDE}" type="datetime1">
              <a:rPr b="0" lang="es-ES" sz="1200" spc="-1" strike="noStrike">
                <a:solidFill>
                  <a:srgbClr val="ffffff"/>
                </a:solidFill>
                <a:latin typeface="Calibri"/>
              </a:rPr>
              <a:t>08/05/2022</a:t>
            </a:fld>
            <a:endParaRPr b="0" lang="ca-ES" sz="1200" spc="-1" strike="noStrike">
              <a:latin typeface="Times New Roman"/>
            </a:endParaRPr>
          </a:p>
        </p:txBody>
      </p:sp>
      <p:sp>
        <p:nvSpPr>
          <p:cNvPr id="2" name="PlaceHolder 3"/>
          <p:cNvSpPr>
            <a:spLocks noGrp="1"/>
          </p:cNvSpPr>
          <p:nvPr>
            <p:ph type="ftr"/>
          </p:nvPr>
        </p:nvSpPr>
        <p:spPr>
          <a:xfrm>
            <a:off x="3124080" y="6356520"/>
            <a:ext cx="2895120" cy="364680"/>
          </a:xfrm>
          <a:prstGeom prst="rect">
            <a:avLst/>
          </a:prstGeom>
        </p:spPr>
        <p:txBody>
          <a:bodyPr anchor="ctr">
            <a:noAutofit/>
          </a:bodyPr>
          <a:p>
            <a:endParaRPr b="0" lang="ca-ES" sz="2400" spc="-1" strike="noStrike">
              <a:latin typeface="Times New Roman"/>
            </a:endParaRPr>
          </a:p>
        </p:txBody>
      </p:sp>
      <p:sp>
        <p:nvSpPr>
          <p:cNvPr id="3" name="PlaceHolder 4"/>
          <p:cNvSpPr>
            <a:spLocks noGrp="1"/>
          </p:cNvSpPr>
          <p:nvPr>
            <p:ph type="sldNum"/>
          </p:nvPr>
        </p:nvSpPr>
        <p:spPr>
          <a:xfrm>
            <a:off x="6553080" y="6356520"/>
            <a:ext cx="2133360" cy="364680"/>
          </a:xfrm>
          <a:prstGeom prst="rect">
            <a:avLst/>
          </a:prstGeom>
        </p:spPr>
        <p:txBody>
          <a:bodyPr anchor="ctr">
            <a:noAutofit/>
          </a:bodyPr>
          <a:p>
            <a:pPr algn="r">
              <a:lnSpc>
                <a:spcPct val="100000"/>
              </a:lnSpc>
            </a:pPr>
            <a:fld id="{669B85DB-D616-45A2-903C-E5D5B0070684}" type="slidenum">
              <a:rPr b="0" lang="es-ES" sz="1200" spc="-1" strike="noStrike">
                <a:solidFill>
                  <a:srgbClr val="ffffff"/>
                </a:solidFill>
                <a:latin typeface="Calibri"/>
              </a:rPr>
              <a:t>16</a:t>
            </a:fld>
            <a:endParaRPr b="0" lang="ca-ES" sz="1200" spc="-1" strike="noStrike">
              <a:latin typeface="Times New Roman"/>
            </a:endParaRPr>
          </a:p>
        </p:txBody>
      </p:sp>
      <p:sp>
        <p:nvSpPr>
          <p:cNvPr id="4" name="PlaceHolder 5"/>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s-ES" sz="3200" spc="-1" strike="noStrike">
                <a:solidFill>
                  <a:srgbClr val="ffffff"/>
                </a:solidFill>
                <a:latin typeface="Calibri"/>
              </a:rPr>
              <a:t>Pulse para editar el formato de texto del esquema</a:t>
            </a:r>
            <a:endParaRPr b="0" lang="es-ES" sz="3200" spc="-1" strike="noStrike">
              <a:solidFill>
                <a:srgbClr val="ffffff"/>
              </a:solidFill>
              <a:latin typeface="Calibri"/>
            </a:endParaRPr>
          </a:p>
          <a:p>
            <a:pPr lvl="1" marL="864000" indent="-324000">
              <a:spcBef>
                <a:spcPts val="1134"/>
              </a:spcBef>
              <a:buClr>
                <a:srgbClr val="000000"/>
              </a:buClr>
              <a:buSzPct val="75000"/>
              <a:buFont typeface="Symbol" charset="2"/>
              <a:buChar char=""/>
            </a:pPr>
            <a:r>
              <a:rPr b="0" lang="es-ES" sz="2400" spc="-1" strike="noStrike">
                <a:solidFill>
                  <a:srgbClr val="ffffff"/>
                </a:solidFill>
                <a:latin typeface="Calibri"/>
              </a:rPr>
              <a:t>Segundo nivel del esquema</a:t>
            </a:r>
            <a:endParaRPr b="0" lang="es-ES" sz="2400" spc="-1" strike="noStrike">
              <a:solidFill>
                <a:srgbClr val="ffffff"/>
              </a:solidFill>
              <a:latin typeface="Calibri"/>
            </a:endParaRPr>
          </a:p>
          <a:p>
            <a:pPr lvl="2" marL="1296000" indent="-288000">
              <a:spcBef>
                <a:spcPts val="850"/>
              </a:spcBef>
              <a:buClr>
                <a:srgbClr val="000000"/>
              </a:buClr>
              <a:buSzPct val="45000"/>
              <a:buFont typeface="Wingdings" charset="2"/>
              <a:buChar char=""/>
            </a:pPr>
            <a:r>
              <a:rPr b="0" lang="es-ES" sz="2000" spc="-1" strike="noStrike">
                <a:solidFill>
                  <a:srgbClr val="ffffff"/>
                </a:solidFill>
                <a:latin typeface="Calibri"/>
              </a:rPr>
              <a:t>Tercer nivel del esquema</a:t>
            </a:r>
            <a:endParaRPr b="0" lang="es-ES" sz="2000" spc="-1" strike="noStrike">
              <a:solidFill>
                <a:srgbClr val="ffffff"/>
              </a:solidFill>
              <a:latin typeface="Calibri"/>
            </a:endParaRPr>
          </a:p>
          <a:p>
            <a:pPr lvl="3" marL="1728000" indent="-216000">
              <a:spcBef>
                <a:spcPts val="567"/>
              </a:spcBef>
              <a:buClr>
                <a:srgbClr val="000000"/>
              </a:buClr>
              <a:buSzPct val="75000"/>
              <a:buFont typeface="Symbol" charset="2"/>
              <a:buChar char=""/>
            </a:pPr>
            <a:r>
              <a:rPr b="0" lang="es-ES" sz="2000" spc="-1" strike="noStrike">
                <a:solidFill>
                  <a:srgbClr val="ffffff"/>
                </a:solidFill>
                <a:latin typeface="Calibri"/>
              </a:rPr>
              <a:t>Cuarto nivel del esquema</a:t>
            </a:r>
            <a:endParaRPr b="0" lang="es-ES" sz="2000" spc="-1" strike="noStrike">
              <a:solidFill>
                <a:srgbClr val="ffffff"/>
              </a:solidFill>
              <a:latin typeface="Calibri"/>
            </a:endParaRPr>
          </a:p>
          <a:p>
            <a:pPr lvl="4" marL="2160000" indent="-216000">
              <a:spcBef>
                <a:spcPts val="283"/>
              </a:spcBef>
              <a:buClr>
                <a:srgbClr val="000000"/>
              </a:buClr>
              <a:buSzPct val="45000"/>
              <a:buFont typeface="Wingdings" charset="2"/>
              <a:buChar char=""/>
            </a:pPr>
            <a:r>
              <a:rPr b="0" lang="es-ES" sz="2000" spc="-1" strike="noStrike">
                <a:solidFill>
                  <a:srgbClr val="ffffff"/>
                </a:solidFill>
                <a:latin typeface="Calibri"/>
              </a:rPr>
              <a:t>Quinto nivel del esquema</a:t>
            </a:r>
            <a:endParaRPr b="0" lang="es-ES" sz="2000" spc="-1" strike="noStrike">
              <a:solidFill>
                <a:srgbClr val="ffffff"/>
              </a:solidFill>
              <a:latin typeface="Calibri"/>
            </a:endParaRPr>
          </a:p>
          <a:p>
            <a:pPr lvl="5" marL="2592000" indent="-216000">
              <a:spcBef>
                <a:spcPts val="283"/>
              </a:spcBef>
              <a:buClr>
                <a:srgbClr val="000000"/>
              </a:buClr>
              <a:buSzPct val="45000"/>
              <a:buFont typeface="Wingdings" charset="2"/>
              <a:buChar char=""/>
            </a:pPr>
            <a:r>
              <a:rPr b="0" lang="es-ES" sz="2000" spc="-1" strike="noStrike">
                <a:solidFill>
                  <a:srgbClr val="ffffff"/>
                </a:solidFill>
                <a:latin typeface="Calibri"/>
              </a:rPr>
              <a:t>Sexto nivel del esquema</a:t>
            </a:r>
            <a:endParaRPr b="0" lang="es-ES" sz="2000" spc="-1" strike="noStrike">
              <a:solidFill>
                <a:srgbClr val="ffffff"/>
              </a:solidFill>
              <a:latin typeface="Calibri"/>
            </a:endParaRPr>
          </a:p>
          <a:p>
            <a:pPr lvl="6" marL="3024000" indent="-216000">
              <a:spcBef>
                <a:spcPts val="283"/>
              </a:spcBef>
              <a:buClr>
                <a:srgbClr val="000000"/>
              </a:buClr>
              <a:buSzPct val="45000"/>
              <a:buFont typeface="Wingdings" charset="2"/>
              <a:buChar char=""/>
            </a:pPr>
            <a:r>
              <a:rPr b="0" lang="es-ES" sz="2000" spc="-1" strike="noStrike">
                <a:solidFill>
                  <a:srgbClr val="ffffff"/>
                </a:solidFill>
                <a:latin typeface="Calibri"/>
              </a:rPr>
              <a:t>Séptimo nivel del esquema</a:t>
            </a:r>
            <a:endParaRPr b="0" lang="es-ES" sz="2000" spc="-1" strike="noStrike">
              <a:solidFill>
                <a:srgbClr val="ffffff"/>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alpha val="20000"/>
          </a:srgbClr>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4680"/>
            <a:ext cx="8229240" cy="1142640"/>
          </a:xfrm>
          <a:prstGeom prst="rect">
            <a:avLst/>
          </a:prstGeom>
        </p:spPr>
        <p:txBody>
          <a:bodyPr anchor="ctr">
            <a:noAutofit/>
          </a:bodyPr>
          <a:p>
            <a:pPr algn="ctr">
              <a:lnSpc>
                <a:spcPct val="100000"/>
              </a:lnSpc>
            </a:pPr>
            <a:r>
              <a:rPr b="0" lang="es-ES" sz="4400" spc="-1" strike="noStrike">
                <a:solidFill>
                  <a:srgbClr val="ffffff"/>
                </a:solidFill>
                <a:latin typeface="Calibri"/>
              </a:rPr>
              <a:t>Haga clic para modificar el estilo de título del patrón</a:t>
            </a:r>
            <a:endParaRPr b="0" lang="es-ES" sz="4400" spc="-1" strike="noStrike">
              <a:solidFill>
                <a:srgbClr val="ffffff"/>
              </a:solidFill>
              <a:latin typeface="Calibri"/>
            </a:endParaRPr>
          </a:p>
        </p:txBody>
      </p:sp>
      <p:sp>
        <p:nvSpPr>
          <p:cNvPr id="42" name="PlaceHolder 2"/>
          <p:cNvSpPr>
            <a:spLocks noGrp="1"/>
          </p:cNvSpPr>
          <p:nvPr>
            <p:ph type="body"/>
          </p:nvPr>
        </p:nvSpPr>
        <p:spPr>
          <a:xfrm>
            <a:off x="457200" y="1600200"/>
            <a:ext cx="8229240" cy="4525560"/>
          </a:xfrm>
          <a:prstGeom prst="rect">
            <a:avLst/>
          </a:prstGeom>
        </p:spPr>
        <p:txBody>
          <a:bodyPr>
            <a:noAutofit/>
          </a:bodyPr>
          <a:p>
            <a:pPr marL="343080" indent="-342720">
              <a:lnSpc>
                <a:spcPct val="100000"/>
              </a:lnSpc>
              <a:spcBef>
                <a:spcPts val="641"/>
              </a:spcBef>
              <a:buClr>
                <a:srgbClr val="ffffff"/>
              </a:buClr>
              <a:buFont typeface="Arial"/>
              <a:buChar char="•"/>
            </a:pPr>
            <a:r>
              <a:rPr b="0" lang="es-ES" sz="3200" spc="-1" strike="noStrike">
                <a:solidFill>
                  <a:srgbClr val="ffffff"/>
                </a:solidFill>
                <a:latin typeface="Calibri"/>
              </a:rPr>
              <a:t>Haga clic para modificar el estilo de texto del patrón</a:t>
            </a:r>
            <a:endParaRPr b="0" lang="es-ES" sz="3200" spc="-1" strike="noStrike">
              <a:solidFill>
                <a:srgbClr val="ffffff"/>
              </a:solidFill>
              <a:latin typeface="Calibri"/>
            </a:endParaRPr>
          </a:p>
          <a:p>
            <a:pPr lvl="1" marL="743040" indent="-285480">
              <a:lnSpc>
                <a:spcPct val="100000"/>
              </a:lnSpc>
              <a:spcBef>
                <a:spcPts val="561"/>
              </a:spcBef>
              <a:buClr>
                <a:srgbClr val="ffffff"/>
              </a:buClr>
              <a:buFont typeface="Arial"/>
              <a:buChar char="–"/>
            </a:pPr>
            <a:r>
              <a:rPr b="0" lang="es-ES" sz="2800" spc="-1" strike="noStrike">
                <a:solidFill>
                  <a:srgbClr val="ffffff"/>
                </a:solidFill>
                <a:latin typeface="Calibri"/>
              </a:rPr>
              <a:t>Segundo nivel</a:t>
            </a:r>
            <a:endParaRPr b="0" lang="es-ES" sz="2800" spc="-1" strike="noStrike">
              <a:solidFill>
                <a:srgbClr val="ffffff"/>
              </a:solidFill>
              <a:latin typeface="Calibri"/>
            </a:endParaRPr>
          </a:p>
          <a:p>
            <a:pPr lvl="2" marL="1143000" indent="-228240">
              <a:lnSpc>
                <a:spcPct val="100000"/>
              </a:lnSpc>
              <a:spcBef>
                <a:spcPts val="479"/>
              </a:spcBef>
              <a:buClr>
                <a:srgbClr val="ffffff"/>
              </a:buClr>
              <a:buFont typeface="Arial"/>
              <a:buChar char="•"/>
            </a:pPr>
            <a:r>
              <a:rPr b="0" lang="es-ES" sz="2400" spc="-1" strike="noStrike">
                <a:solidFill>
                  <a:srgbClr val="ffffff"/>
                </a:solidFill>
                <a:latin typeface="Calibri"/>
              </a:rPr>
              <a:t>Tercer nivel</a:t>
            </a:r>
            <a:endParaRPr b="0" lang="es-ES" sz="2400" spc="-1" strike="noStrike">
              <a:solidFill>
                <a:srgbClr val="ffffff"/>
              </a:solidFill>
              <a:latin typeface="Calibri"/>
            </a:endParaRPr>
          </a:p>
          <a:p>
            <a:pPr lvl="3" marL="1600200" indent="-228240">
              <a:lnSpc>
                <a:spcPct val="100000"/>
              </a:lnSpc>
              <a:spcBef>
                <a:spcPts val="400"/>
              </a:spcBef>
              <a:buClr>
                <a:srgbClr val="ffffff"/>
              </a:buClr>
              <a:buFont typeface="Arial"/>
              <a:buChar char="–"/>
            </a:pPr>
            <a:r>
              <a:rPr b="0" lang="es-ES" sz="2000" spc="-1" strike="noStrike">
                <a:solidFill>
                  <a:srgbClr val="ffffff"/>
                </a:solidFill>
                <a:latin typeface="Calibri"/>
              </a:rPr>
              <a:t>Cuarto nivel</a:t>
            </a:r>
            <a:endParaRPr b="0" lang="es-ES" sz="2000" spc="-1" strike="noStrike">
              <a:solidFill>
                <a:srgbClr val="ffffff"/>
              </a:solidFill>
              <a:latin typeface="Calibri"/>
            </a:endParaRPr>
          </a:p>
          <a:p>
            <a:pPr lvl="4" marL="2057400" indent="-228240">
              <a:lnSpc>
                <a:spcPct val="100000"/>
              </a:lnSpc>
              <a:spcBef>
                <a:spcPts val="400"/>
              </a:spcBef>
              <a:buClr>
                <a:srgbClr val="ffffff"/>
              </a:buClr>
              <a:buFont typeface="Arial"/>
              <a:buChar char="»"/>
            </a:pPr>
            <a:r>
              <a:rPr b="0" lang="es-ES" sz="2000" spc="-1" strike="noStrike">
                <a:solidFill>
                  <a:srgbClr val="ffffff"/>
                </a:solidFill>
                <a:latin typeface="Calibri"/>
              </a:rPr>
              <a:t>Quinto nivel</a:t>
            </a:r>
            <a:endParaRPr b="0" lang="es-ES" sz="2000" spc="-1" strike="noStrike">
              <a:solidFill>
                <a:srgbClr val="ffffff"/>
              </a:solidFill>
              <a:latin typeface="Calibri"/>
            </a:endParaRPr>
          </a:p>
        </p:txBody>
      </p:sp>
      <p:sp>
        <p:nvSpPr>
          <p:cNvPr id="43" name="PlaceHolder 3"/>
          <p:cNvSpPr>
            <a:spLocks noGrp="1"/>
          </p:cNvSpPr>
          <p:nvPr>
            <p:ph type="dt"/>
          </p:nvPr>
        </p:nvSpPr>
        <p:spPr>
          <a:xfrm>
            <a:off x="457200" y="6356520"/>
            <a:ext cx="2133360" cy="364680"/>
          </a:xfrm>
          <a:prstGeom prst="rect">
            <a:avLst/>
          </a:prstGeom>
        </p:spPr>
        <p:txBody>
          <a:bodyPr anchor="ctr">
            <a:noAutofit/>
          </a:bodyPr>
          <a:p>
            <a:pPr>
              <a:lnSpc>
                <a:spcPct val="100000"/>
              </a:lnSpc>
            </a:pPr>
            <a:fld id="{D3C307F3-1921-4917-9079-876328745065}" type="datetime1">
              <a:rPr b="0" lang="es-ES" sz="1200" spc="-1" strike="noStrike">
                <a:solidFill>
                  <a:srgbClr val="ffffff"/>
                </a:solidFill>
                <a:latin typeface="Calibri"/>
              </a:rPr>
              <a:t>08/05/2022</a:t>
            </a:fld>
            <a:endParaRPr b="0" lang="ca-ES" sz="1200" spc="-1" strike="noStrike">
              <a:latin typeface="Times New Roman"/>
            </a:endParaRPr>
          </a:p>
        </p:txBody>
      </p:sp>
      <p:sp>
        <p:nvSpPr>
          <p:cNvPr id="44" name="PlaceHolder 4"/>
          <p:cNvSpPr>
            <a:spLocks noGrp="1"/>
          </p:cNvSpPr>
          <p:nvPr>
            <p:ph type="ftr"/>
          </p:nvPr>
        </p:nvSpPr>
        <p:spPr>
          <a:xfrm>
            <a:off x="3124080" y="6356520"/>
            <a:ext cx="2895120" cy="364680"/>
          </a:xfrm>
          <a:prstGeom prst="rect">
            <a:avLst/>
          </a:prstGeom>
        </p:spPr>
        <p:txBody>
          <a:bodyPr anchor="ctr">
            <a:noAutofit/>
          </a:bodyPr>
          <a:p>
            <a:endParaRPr b="0" lang="ca-ES" sz="2400" spc="-1" strike="noStrike">
              <a:latin typeface="Times New Roman"/>
            </a:endParaRPr>
          </a:p>
        </p:txBody>
      </p:sp>
      <p:sp>
        <p:nvSpPr>
          <p:cNvPr id="45" name="PlaceHolder 5"/>
          <p:cNvSpPr>
            <a:spLocks noGrp="1"/>
          </p:cNvSpPr>
          <p:nvPr>
            <p:ph type="sldNum"/>
          </p:nvPr>
        </p:nvSpPr>
        <p:spPr>
          <a:xfrm>
            <a:off x="6553080" y="6356520"/>
            <a:ext cx="2133360" cy="364680"/>
          </a:xfrm>
          <a:prstGeom prst="rect">
            <a:avLst/>
          </a:prstGeom>
        </p:spPr>
        <p:txBody>
          <a:bodyPr anchor="ctr">
            <a:noAutofit/>
          </a:bodyPr>
          <a:p>
            <a:pPr algn="r">
              <a:lnSpc>
                <a:spcPct val="100000"/>
              </a:lnSpc>
            </a:pPr>
            <a:fld id="{1C789AE3-E6D6-4DA4-9A75-C76F2D16D867}" type="slidenum">
              <a:rPr b="0" lang="es-ES" sz="1200" spc="-1" strike="noStrike">
                <a:solidFill>
                  <a:srgbClr val="ffffff"/>
                </a:solidFill>
                <a:latin typeface="Calibri"/>
              </a:rPr>
              <a:t>&lt;número&gt;</a:t>
            </a:fld>
            <a:endParaRPr b="0" lang="ca-ES"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3.xml"/><Relationship Id="rId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3.xml"/><Relationship Id="rId3"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3.xml"/><Relationship Id="rId3"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slideLayout" Target="../slideLayouts/slideLayout13.xml"/><Relationship Id="rId6"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jpeg"/><Relationship Id="rId3" Type="http://schemas.openxmlformats.org/officeDocument/2006/relationships/slideLayout" Target="../slideLayouts/slideLayout13.xml"/><Relationship Id="rId4"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image" Target="../media/image18.png"/><Relationship Id="rId3" Type="http://schemas.openxmlformats.org/officeDocument/2006/relationships/slideLayout" Target="../slideLayouts/slideLayout13.xml"/><Relationship Id="rId4"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jpeg"/><Relationship Id="rId3" Type="http://schemas.openxmlformats.org/officeDocument/2006/relationships/slideLayout" Target="../slideLayouts/slideLayout13.xml"/><Relationship Id="rId4"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3.xml"/><Relationship Id="rId3"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3.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slideLayout" Target="../slideLayouts/slideLayout13.xml"/><Relationship Id="rId8"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13.xml"/><Relationship Id="rId3"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slideLayout" Target="../slideLayouts/slideLayout13.xml"/><Relationship Id="rId3"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slideLayout" Target="../slideLayouts/slideLayout13.xml"/><Relationship Id="rId3"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3.xml"/><Relationship Id="rId3"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chart" Target="../charts/chart3.xml"/><Relationship Id="rId2" Type="http://schemas.openxmlformats.org/officeDocument/2006/relationships/slideLayout" Target="../slideLayouts/slideLayout13.xml"/><Relationship Id="rId3"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Relationship Id="rId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8" name="Picture 2" descr=""/>
          <p:cNvPicPr/>
          <p:nvPr/>
        </p:nvPicPr>
        <p:blipFill>
          <a:blip r:embed="rId1"/>
          <a:stretch/>
        </p:blipFill>
        <p:spPr>
          <a:xfrm>
            <a:off x="7056360" y="115920"/>
            <a:ext cx="1476000" cy="1147320"/>
          </a:xfrm>
          <a:prstGeom prst="rect">
            <a:avLst/>
          </a:prstGeom>
          <a:ln>
            <a:noFill/>
          </a:ln>
        </p:spPr>
      </p:pic>
      <p:pic>
        <p:nvPicPr>
          <p:cNvPr id="89" name="Picture 2" descr="C:\Users\victor\OneDrive\NEFROLOGIA AL DIA\DOMINIO\Dossier\Icono NAD.jpg"/>
          <p:cNvPicPr/>
          <p:nvPr/>
        </p:nvPicPr>
        <p:blipFill>
          <a:blip r:embed="rId2"/>
          <a:stretch/>
        </p:blipFill>
        <p:spPr>
          <a:xfrm>
            <a:off x="372960" y="312840"/>
            <a:ext cx="1871280" cy="651960"/>
          </a:xfrm>
          <a:prstGeom prst="rect">
            <a:avLst/>
          </a:prstGeom>
          <a:ln>
            <a:noFill/>
          </a:ln>
        </p:spPr>
      </p:pic>
      <p:sp>
        <p:nvSpPr>
          <p:cNvPr id="90" name="CustomShape 1"/>
          <p:cNvSpPr/>
          <p:nvPr/>
        </p:nvSpPr>
        <p:spPr>
          <a:xfrm>
            <a:off x="2484360" y="193680"/>
            <a:ext cx="4571640" cy="100404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es-ES" sz="2200" spc="-1" strike="noStrike">
                <a:solidFill>
                  <a:srgbClr val="0000ff"/>
                </a:solidFill>
                <a:latin typeface="Calibri"/>
              </a:rPr>
              <a:t>Grupo Universidad de la SEN para Docencia de Grado</a:t>
            </a:r>
            <a:endParaRPr b="0" lang="ca-ES" sz="2200" spc="-1" strike="noStrike">
              <a:latin typeface="Arial"/>
            </a:endParaRPr>
          </a:p>
          <a:p>
            <a:pPr algn="ctr">
              <a:lnSpc>
                <a:spcPct val="100000"/>
              </a:lnSpc>
            </a:pPr>
            <a:r>
              <a:rPr b="1" lang="es-ES" sz="1600" spc="-1" strike="noStrike">
                <a:solidFill>
                  <a:srgbClr val="0000ff"/>
                </a:solidFill>
                <a:latin typeface="Calibri"/>
              </a:rPr>
              <a:t>Coordinador Prof Gabriel de Arriba</a:t>
            </a:r>
            <a:endParaRPr b="0" lang="ca-ES" sz="1600" spc="-1" strike="noStrike">
              <a:latin typeface="Arial"/>
            </a:endParaRPr>
          </a:p>
        </p:txBody>
      </p:sp>
      <p:sp>
        <p:nvSpPr>
          <p:cNvPr id="91" name="Line 2"/>
          <p:cNvSpPr/>
          <p:nvPr/>
        </p:nvSpPr>
        <p:spPr>
          <a:xfrm>
            <a:off x="252360" y="1444320"/>
            <a:ext cx="8280360" cy="0"/>
          </a:xfrm>
          <a:prstGeom prst="line">
            <a:avLst/>
          </a:prstGeom>
          <a:ln w="57240">
            <a:solidFill>
              <a:srgbClr val="ff0000"/>
            </a:solidFill>
            <a:round/>
          </a:ln>
        </p:spPr>
        <p:style>
          <a:lnRef idx="1">
            <a:schemeClr val="accent1"/>
          </a:lnRef>
          <a:fillRef idx="0">
            <a:schemeClr val="accent1"/>
          </a:fillRef>
          <a:effectRef idx="0">
            <a:schemeClr val="accent1"/>
          </a:effectRef>
          <a:fontRef idx="minor"/>
        </p:style>
      </p:sp>
      <p:sp>
        <p:nvSpPr>
          <p:cNvPr id="92" name="CustomShape 3"/>
          <p:cNvSpPr/>
          <p:nvPr/>
        </p:nvSpPr>
        <p:spPr>
          <a:xfrm>
            <a:off x="413640" y="1631880"/>
            <a:ext cx="8441280" cy="699840"/>
          </a:xfrm>
          <a:prstGeom prst="rect">
            <a:avLst/>
          </a:prstGeom>
          <a:noFill/>
          <a:ln w="9360">
            <a:solidFill>
              <a:schemeClr val="bg1"/>
            </a:solidFill>
            <a:miter/>
          </a:ln>
        </p:spPr>
        <p:style>
          <a:lnRef idx="0"/>
          <a:fillRef idx="0"/>
          <a:effectRef idx="0"/>
          <a:fontRef idx="minor"/>
        </p:style>
        <p:txBody>
          <a:bodyPr wrap="none" lIns="90000" rIns="90000" tIns="45000" bIns="45000">
            <a:spAutoFit/>
          </a:bodyPr>
          <a:p>
            <a:pPr>
              <a:lnSpc>
                <a:spcPct val="100000"/>
              </a:lnSpc>
            </a:pPr>
            <a:r>
              <a:rPr b="1" lang="es-ES" sz="4000" spc="-1" strike="noStrike">
                <a:solidFill>
                  <a:srgbClr val="000000"/>
                </a:solidFill>
                <a:latin typeface="Calibri"/>
              </a:rPr>
              <a:t>ENFERMEDADES VASCULARES RENALES</a:t>
            </a:r>
            <a:endParaRPr b="0" lang="ca-ES" sz="4000" spc="-1" strike="noStrike">
              <a:latin typeface="Arial"/>
            </a:endParaRPr>
          </a:p>
        </p:txBody>
      </p:sp>
      <p:sp>
        <p:nvSpPr>
          <p:cNvPr id="93" name="CustomShape 4"/>
          <p:cNvSpPr/>
          <p:nvPr/>
        </p:nvSpPr>
        <p:spPr>
          <a:xfrm>
            <a:off x="179280" y="949320"/>
            <a:ext cx="3222360" cy="3034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s-ES" sz="1400" spc="-1" strike="noStrike" u="sng">
                <a:solidFill>
                  <a:srgbClr val="0000ff"/>
                </a:solidFill>
                <a:uFillTx/>
                <a:latin typeface="Calibri"/>
              </a:rPr>
              <a:t>  </a:t>
            </a:r>
            <a:r>
              <a:rPr b="0" lang="es-ES" sz="1400" spc="-1" strike="noStrike" u="sng">
                <a:solidFill>
                  <a:srgbClr val="0000ff"/>
                </a:solidFill>
                <a:uFillTx/>
                <a:latin typeface="Calibri"/>
              </a:rPr>
              <a:t>http://www.nefrologiaaldia.org</a:t>
            </a:r>
            <a:endParaRPr b="0" lang="ca-ES" sz="1400" spc="-1" strike="noStrike">
              <a:latin typeface="Arial"/>
            </a:endParaRPr>
          </a:p>
        </p:txBody>
      </p:sp>
      <p:sp>
        <p:nvSpPr>
          <p:cNvPr id="94" name="CustomShape 5"/>
          <p:cNvSpPr/>
          <p:nvPr/>
        </p:nvSpPr>
        <p:spPr>
          <a:xfrm>
            <a:off x="349560" y="5081400"/>
            <a:ext cx="8519760" cy="1310040"/>
          </a:xfrm>
          <a:prstGeom prst="rect">
            <a:avLst/>
          </a:prstGeom>
          <a:solidFill>
            <a:schemeClr val="tx1">
              <a:lumMod val="95000"/>
            </a:schemeClr>
          </a:solidFill>
          <a:ln>
            <a:solidFill>
              <a:schemeClr val="accent1"/>
            </a:solidFill>
          </a:ln>
        </p:spPr>
        <p:style>
          <a:lnRef idx="0"/>
          <a:fillRef idx="0"/>
          <a:effectRef idx="0"/>
          <a:fontRef idx="minor"/>
        </p:style>
        <p:txBody>
          <a:bodyPr lIns="90000" rIns="90000" tIns="45000" bIns="45000">
            <a:spAutoFit/>
          </a:bodyPr>
          <a:p>
            <a:pPr>
              <a:lnSpc>
                <a:spcPct val="100000"/>
              </a:lnSpc>
            </a:pPr>
            <a:r>
              <a:rPr b="0" lang="es-ES" sz="2000" spc="-1" strike="noStrike">
                <a:solidFill>
                  <a:srgbClr val="000000"/>
                </a:solidFill>
                <a:latin typeface="Calibri"/>
              </a:rPr>
              <a:t>En este tema se revisan tres aspectos fundamentales de las enfermedades vasculares renales: la Nefroangiosclerosis o enfermedad hipertensiva renal; la Nefropatía Isquémica (obstrucción o reducción del flujo arterial renal) y el Ateroembolismo Renal (o embolismo de colesterol).</a:t>
            </a:r>
            <a:endParaRPr b="0" lang="ca-ES" sz="2000" spc="-1" strike="noStrike">
              <a:latin typeface="Arial"/>
            </a:endParaRPr>
          </a:p>
        </p:txBody>
      </p:sp>
      <p:sp>
        <p:nvSpPr>
          <p:cNvPr id="95" name="CustomShape 6"/>
          <p:cNvSpPr/>
          <p:nvPr/>
        </p:nvSpPr>
        <p:spPr>
          <a:xfrm>
            <a:off x="1199160" y="2462040"/>
            <a:ext cx="3418200" cy="248076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es-ES" sz="1800" spc="-1" strike="noStrike" u="sng">
                <a:solidFill>
                  <a:srgbClr val="000000"/>
                </a:solidFill>
                <a:uFillTx/>
                <a:latin typeface="Calibri"/>
              </a:rPr>
              <a:t>Dr. David Arroyo</a:t>
            </a:r>
            <a:endParaRPr b="0" lang="ca-ES" sz="1800" spc="-1" strike="noStrike">
              <a:latin typeface="Arial"/>
            </a:endParaRPr>
          </a:p>
          <a:p>
            <a:pPr>
              <a:lnSpc>
                <a:spcPct val="100000"/>
              </a:lnSpc>
            </a:pPr>
            <a:r>
              <a:rPr b="0" lang="es-ES" sz="1400" spc="-1" strike="noStrike">
                <a:solidFill>
                  <a:srgbClr val="000000"/>
                </a:solidFill>
                <a:latin typeface="Calibri"/>
              </a:rPr>
              <a:t>Hosp. Gen. Univ. Gregorio Marañón, Madrid</a:t>
            </a:r>
            <a:endParaRPr b="0" lang="ca-ES" sz="1400" spc="-1" strike="noStrike">
              <a:latin typeface="Arial"/>
            </a:endParaRPr>
          </a:p>
          <a:p>
            <a:pPr>
              <a:lnSpc>
                <a:spcPct val="100000"/>
              </a:lnSpc>
            </a:pPr>
            <a:r>
              <a:rPr b="0" lang="es-ES" sz="1400" spc="-1" strike="noStrike">
                <a:solidFill>
                  <a:srgbClr val="000000"/>
                </a:solidFill>
                <a:latin typeface="Calibri"/>
              </a:rPr>
              <a:t>Universidad Complutense de Madrid</a:t>
            </a:r>
            <a:endParaRPr b="0" lang="ca-ES" sz="1400" spc="-1" strike="noStrike">
              <a:latin typeface="Arial"/>
            </a:endParaRPr>
          </a:p>
          <a:p>
            <a:pPr>
              <a:lnSpc>
                <a:spcPct val="100000"/>
              </a:lnSpc>
            </a:pPr>
            <a:endParaRPr b="0" lang="ca-ES" sz="1400" spc="-1" strike="noStrike">
              <a:latin typeface="Arial"/>
            </a:endParaRPr>
          </a:p>
          <a:p>
            <a:pPr>
              <a:lnSpc>
                <a:spcPct val="100000"/>
              </a:lnSpc>
            </a:pPr>
            <a:r>
              <a:rPr b="1" lang="es-ES" sz="1800" spc="-1" strike="noStrike" u="sng">
                <a:solidFill>
                  <a:srgbClr val="000000"/>
                </a:solidFill>
                <a:uFillTx/>
                <a:latin typeface="Calibri"/>
              </a:rPr>
              <a:t>Dra. Rosa Camacho</a:t>
            </a:r>
            <a:endParaRPr b="0" lang="ca-ES" sz="1800" spc="-1" strike="noStrike">
              <a:latin typeface="Arial"/>
            </a:endParaRPr>
          </a:p>
          <a:p>
            <a:pPr>
              <a:lnSpc>
                <a:spcPct val="100000"/>
              </a:lnSpc>
            </a:pPr>
            <a:r>
              <a:rPr b="0" lang="es-ES" sz="1400" spc="-1" strike="noStrike">
                <a:solidFill>
                  <a:srgbClr val="000000"/>
                </a:solidFill>
                <a:latin typeface="Calibri"/>
              </a:rPr>
              <a:t>Hosp. Univ. Severo Ochoa, Leganés (Madrid)</a:t>
            </a:r>
            <a:endParaRPr b="0" lang="ca-ES" sz="1400" spc="-1" strike="noStrike">
              <a:latin typeface="Arial"/>
            </a:endParaRPr>
          </a:p>
          <a:p>
            <a:pPr>
              <a:lnSpc>
                <a:spcPct val="100000"/>
              </a:lnSpc>
            </a:pPr>
            <a:r>
              <a:rPr b="0" lang="es-ES" sz="1400" spc="-1" strike="noStrike">
                <a:solidFill>
                  <a:srgbClr val="000000"/>
                </a:solidFill>
                <a:latin typeface="Calibri"/>
              </a:rPr>
              <a:t>Universidad Alfonso X El Sabio</a:t>
            </a:r>
            <a:endParaRPr b="0" lang="ca-ES" sz="1400" spc="-1" strike="noStrike">
              <a:latin typeface="Arial"/>
            </a:endParaRPr>
          </a:p>
          <a:p>
            <a:pPr>
              <a:lnSpc>
                <a:spcPct val="100000"/>
              </a:lnSpc>
            </a:pPr>
            <a:endParaRPr b="0" lang="ca-ES" sz="1400" spc="-1" strike="noStrike">
              <a:latin typeface="Arial"/>
            </a:endParaRPr>
          </a:p>
          <a:p>
            <a:pPr>
              <a:lnSpc>
                <a:spcPct val="100000"/>
              </a:lnSpc>
            </a:pPr>
            <a:r>
              <a:rPr b="1" lang="es-ES" sz="1800" spc="-1" strike="noStrike" u="sng">
                <a:solidFill>
                  <a:srgbClr val="000000"/>
                </a:solidFill>
                <a:uFillTx/>
                <a:latin typeface="Calibri"/>
              </a:rPr>
              <a:t>Dr. Raúl Fernández-Prado</a:t>
            </a:r>
            <a:endParaRPr b="0" lang="ca-ES" sz="1800" spc="-1" strike="noStrike">
              <a:latin typeface="Arial"/>
            </a:endParaRPr>
          </a:p>
          <a:p>
            <a:pPr>
              <a:lnSpc>
                <a:spcPct val="100000"/>
              </a:lnSpc>
            </a:pPr>
            <a:r>
              <a:rPr b="0" lang="es-ES" sz="1600" spc="-1" strike="noStrike">
                <a:solidFill>
                  <a:srgbClr val="000000"/>
                </a:solidFill>
                <a:latin typeface="Calibri"/>
              </a:rPr>
              <a:t>Hosp. Univ. Fund. Jiménez Díaz, Madrid</a:t>
            </a:r>
            <a:endParaRPr b="0" lang="ca-ES" sz="1600" spc="-1" strike="noStrike">
              <a:latin typeface="Arial"/>
            </a:endParaRPr>
          </a:p>
          <a:p>
            <a:pPr>
              <a:lnSpc>
                <a:spcPct val="100000"/>
              </a:lnSpc>
            </a:pPr>
            <a:r>
              <a:rPr b="0" lang="es-ES" sz="1600" spc="-1" strike="noStrike">
                <a:solidFill>
                  <a:srgbClr val="000000"/>
                </a:solidFill>
                <a:latin typeface="Calibri"/>
              </a:rPr>
              <a:t>Universidad Autónoma de Madrid</a:t>
            </a:r>
            <a:endParaRPr b="0" lang="ca-ES" sz="1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9" name="Imagen 2" descr="Un dibujo de una cara feliz&#10;&#10;Descripción generada automáticamente con confianza baja"/>
          <p:cNvPicPr/>
          <p:nvPr/>
        </p:nvPicPr>
        <p:blipFill>
          <a:blip r:embed="rId1"/>
          <a:stretch/>
        </p:blipFill>
        <p:spPr>
          <a:xfrm>
            <a:off x="3159000" y="4165560"/>
            <a:ext cx="2701440" cy="2417400"/>
          </a:xfrm>
          <a:prstGeom prst="rect">
            <a:avLst/>
          </a:prstGeom>
          <a:ln>
            <a:noFill/>
          </a:ln>
        </p:spPr>
      </p:pic>
      <p:sp>
        <p:nvSpPr>
          <p:cNvPr id="140" name="TextShape 1"/>
          <p:cNvSpPr txBox="1"/>
          <p:nvPr/>
        </p:nvSpPr>
        <p:spPr>
          <a:xfrm>
            <a:off x="457200" y="274680"/>
            <a:ext cx="8229240" cy="1142640"/>
          </a:xfrm>
          <a:prstGeom prst="rect">
            <a:avLst/>
          </a:prstGeom>
          <a:noFill/>
          <a:ln>
            <a:noFill/>
          </a:ln>
        </p:spPr>
        <p:txBody>
          <a:bodyPr anchor="ctr">
            <a:noAutofit/>
          </a:bodyPr>
          <a:p>
            <a:pPr algn="ctr">
              <a:lnSpc>
                <a:spcPct val="100000"/>
              </a:lnSpc>
            </a:pPr>
            <a:r>
              <a:rPr b="1" lang="es-ES" sz="3600" spc="-1" strike="noStrike">
                <a:solidFill>
                  <a:srgbClr val="000000"/>
                </a:solidFill>
                <a:latin typeface="Arial"/>
              </a:rPr>
              <a:t>1. NEFROANGIOESCLEROSIS</a:t>
            </a:r>
            <a:endParaRPr b="0" lang="es-ES" sz="3600" spc="-1" strike="noStrike">
              <a:solidFill>
                <a:srgbClr val="ffffff"/>
              </a:solidFill>
              <a:latin typeface="Calibri"/>
            </a:endParaRPr>
          </a:p>
        </p:txBody>
      </p:sp>
      <p:sp>
        <p:nvSpPr>
          <p:cNvPr id="141" name="TextShape 2"/>
          <p:cNvSpPr txBox="1"/>
          <p:nvPr/>
        </p:nvSpPr>
        <p:spPr>
          <a:xfrm>
            <a:off x="395280" y="1268280"/>
            <a:ext cx="8229240" cy="4525560"/>
          </a:xfrm>
          <a:prstGeom prst="rect">
            <a:avLst/>
          </a:prstGeom>
          <a:noFill/>
          <a:ln>
            <a:noFill/>
          </a:ln>
        </p:spPr>
        <p:txBody>
          <a:bodyPr>
            <a:noAutofit/>
          </a:bodyPr>
          <a:p>
            <a:pPr>
              <a:lnSpc>
                <a:spcPct val="100000"/>
              </a:lnSpc>
              <a:spcBef>
                <a:spcPts val="641"/>
              </a:spcBef>
              <a:tabLst>
                <a:tab algn="l" pos="0"/>
              </a:tabLst>
            </a:pPr>
            <a:r>
              <a:rPr b="1" lang="es-ES" sz="3200" spc="-1" strike="noStrike">
                <a:solidFill>
                  <a:srgbClr val="000000"/>
                </a:solidFill>
                <a:latin typeface="Calibri"/>
              </a:rPr>
              <a:t>DIAGNÓSTICO DIFERENCIAL</a:t>
            </a:r>
            <a:endParaRPr b="0" lang="es-ES" sz="3200" spc="-1" strike="noStrike">
              <a:solidFill>
                <a:srgbClr val="ffffff"/>
              </a:solidFill>
              <a:latin typeface="Calibri"/>
            </a:endParaRPr>
          </a:p>
          <a:p>
            <a:pPr marL="343080" indent="-342720">
              <a:lnSpc>
                <a:spcPct val="100000"/>
              </a:lnSpc>
              <a:spcBef>
                <a:spcPts val="641"/>
              </a:spcBef>
              <a:buClr>
                <a:srgbClr val="000000"/>
              </a:buClr>
              <a:buFont typeface="Arial"/>
              <a:buChar char="•"/>
              <a:tabLst>
                <a:tab algn="l" pos="0"/>
              </a:tabLst>
            </a:pPr>
            <a:r>
              <a:rPr b="0" lang="es-ES" sz="3200" spc="-1" strike="noStrike">
                <a:solidFill>
                  <a:srgbClr val="000000"/>
                </a:solidFill>
                <a:latin typeface="Calibri"/>
              </a:rPr>
              <a:t>Hipertensión maligna.</a:t>
            </a:r>
            <a:endParaRPr b="0" lang="es-ES" sz="3200" spc="-1" strike="noStrike">
              <a:solidFill>
                <a:srgbClr val="ffffff"/>
              </a:solidFill>
              <a:latin typeface="Calibri"/>
            </a:endParaRPr>
          </a:p>
          <a:p>
            <a:pPr marL="343080" indent="-342720">
              <a:lnSpc>
                <a:spcPct val="100000"/>
              </a:lnSpc>
              <a:spcBef>
                <a:spcPts val="641"/>
              </a:spcBef>
              <a:buClr>
                <a:srgbClr val="000000"/>
              </a:buClr>
              <a:buFont typeface="Arial"/>
              <a:buChar char="•"/>
              <a:tabLst>
                <a:tab algn="l" pos="0"/>
              </a:tabLst>
            </a:pPr>
            <a:r>
              <a:rPr b="0" lang="es-ES" sz="3200" spc="-1" strike="noStrike">
                <a:solidFill>
                  <a:srgbClr val="000000"/>
                </a:solidFill>
                <a:latin typeface="Calibri"/>
              </a:rPr>
              <a:t>Ateroembolia renal.</a:t>
            </a:r>
            <a:endParaRPr b="0" lang="es-ES" sz="3200" spc="-1" strike="noStrike">
              <a:solidFill>
                <a:srgbClr val="ffffff"/>
              </a:solidFill>
              <a:latin typeface="Calibri"/>
            </a:endParaRPr>
          </a:p>
          <a:p>
            <a:pPr marL="343080" indent="-342720">
              <a:lnSpc>
                <a:spcPct val="100000"/>
              </a:lnSpc>
              <a:spcBef>
                <a:spcPts val="641"/>
              </a:spcBef>
              <a:buClr>
                <a:srgbClr val="000000"/>
              </a:buClr>
              <a:buFont typeface="Arial"/>
              <a:buChar char="•"/>
              <a:tabLst>
                <a:tab algn="l" pos="0"/>
              </a:tabLst>
            </a:pPr>
            <a:r>
              <a:rPr b="0" lang="es-ES" sz="3200" spc="-1" strike="noStrike">
                <a:solidFill>
                  <a:srgbClr val="000000"/>
                </a:solidFill>
                <a:latin typeface="Calibri"/>
              </a:rPr>
              <a:t>Nefropatía isquémica.</a:t>
            </a:r>
            <a:endParaRPr b="0" lang="es-ES" sz="3200" spc="-1" strike="noStrike">
              <a:solidFill>
                <a:srgbClr val="ffffff"/>
              </a:solidFill>
              <a:latin typeface="Calibri"/>
            </a:endParaRPr>
          </a:p>
          <a:p>
            <a:pPr marL="343080" indent="-342720">
              <a:lnSpc>
                <a:spcPct val="100000"/>
              </a:lnSpc>
              <a:spcBef>
                <a:spcPts val="641"/>
              </a:spcBef>
              <a:buClr>
                <a:srgbClr val="000000"/>
              </a:buClr>
              <a:buFont typeface="Arial"/>
              <a:buChar char="•"/>
              <a:tabLst>
                <a:tab algn="l" pos="0"/>
              </a:tabLst>
            </a:pPr>
            <a:r>
              <a:rPr b="0" lang="es-ES" sz="3200" spc="-1" strike="noStrike">
                <a:solidFill>
                  <a:srgbClr val="000000"/>
                </a:solidFill>
                <a:latin typeface="Calibri"/>
              </a:rPr>
              <a:t>Glomeruloesclerosis focal y segmentaria.</a:t>
            </a:r>
            <a:endParaRPr b="0" lang="es-ES" sz="3200" spc="-1" strike="noStrike">
              <a:solidFill>
                <a:srgbClr val="ffffff"/>
              </a:solidFill>
              <a:latin typeface="Calibri"/>
            </a:endParaRPr>
          </a:p>
        </p:txBody>
      </p:sp>
      <p:sp>
        <p:nvSpPr>
          <p:cNvPr id="142" name="TextShape 3"/>
          <p:cNvSpPr txBox="1"/>
          <p:nvPr/>
        </p:nvSpPr>
        <p:spPr>
          <a:xfrm>
            <a:off x="6553080" y="6356520"/>
            <a:ext cx="2133360" cy="364680"/>
          </a:xfrm>
          <a:prstGeom prst="rect">
            <a:avLst/>
          </a:prstGeom>
          <a:noFill/>
          <a:ln>
            <a:noFill/>
          </a:ln>
        </p:spPr>
        <p:txBody>
          <a:bodyPr anchor="ctr">
            <a:noAutofit/>
          </a:bodyPr>
          <a:p>
            <a:pPr algn="r">
              <a:lnSpc>
                <a:spcPct val="100000"/>
              </a:lnSpc>
            </a:pPr>
            <a:fld id="{99C3CD2B-B818-4A8F-A1AE-6910F09E0071}" type="slidenum">
              <a:rPr b="0" lang="es-ES" sz="1200" spc="-1" strike="noStrike">
                <a:solidFill>
                  <a:srgbClr val="000000"/>
                </a:solidFill>
                <a:latin typeface="Calibri"/>
              </a:rPr>
              <a:t>&lt;número&gt;</a:t>
            </a:fld>
            <a:endParaRPr b="0" lang="ca-ES" sz="1200" spc="-1" strike="noStrike">
              <a:latin typeface="Times New Roman"/>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TextShape 1"/>
          <p:cNvSpPr txBox="1"/>
          <p:nvPr/>
        </p:nvSpPr>
        <p:spPr>
          <a:xfrm>
            <a:off x="457200" y="274680"/>
            <a:ext cx="8229240" cy="1142640"/>
          </a:xfrm>
          <a:prstGeom prst="rect">
            <a:avLst/>
          </a:prstGeom>
          <a:noFill/>
          <a:ln>
            <a:noFill/>
          </a:ln>
        </p:spPr>
        <p:txBody>
          <a:bodyPr anchor="ctr">
            <a:noAutofit/>
          </a:bodyPr>
          <a:p>
            <a:pPr algn="ctr">
              <a:lnSpc>
                <a:spcPct val="100000"/>
              </a:lnSpc>
            </a:pPr>
            <a:r>
              <a:rPr b="1" lang="es-ES" sz="3600" spc="-1" strike="noStrike">
                <a:solidFill>
                  <a:srgbClr val="000000"/>
                </a:solidFill>
                <a:latin typeface="Arial"/>
              </a:rPr>
              <a:t>1. NEFROANGIOESCLEROSIS</a:t>
            </a:r>
            <a:endParaRPr b="0" lang="es-ES" sz="3600" spc="-1" strike="noStrike">
              <a:solidFill>
                <a:srgbClr val="ffffff"/>
              </a:solidFill>
              <a:latin typeface="Calibri"/>
            </a:endParaRPr>
          </a:p>
        </p:txBody>
      </p:sp>
      <p:sp>
        <p:nvSpPr>
          <p:cNvPr id="144" name="TextShape 2"/>
          <p:cNvSpPr txBox="1"/>
          <p:nvPr/>
        </p:nvSpPr>
        <p:spPr>
          <a:xfrm>
            <a:off x="395280" y="1268280"/>
            <a:ext cx="8229240" cy="4525560"/>
          </a:xfrm>
          <a:prstGeom prst="rect">
            <a:avLst/>
          </a:prstGeom>
          <a:noFill/>
          <a:ln>
            <a:noFill/>
          </a:ln>
        </p:spPr>
        <p:txBody>
          <a:bodyPr>
            <a:noAutofit/>
          </a:bodyPr>
          <a:p>
            <a:pPr>
              <a:lnSpc>
                <a:spcPct val="100000"/>
              </a:lnSpc>
              <a:spcBef>
                <a:spcPts val="641"/>
              </a:spcBef>
              <a:tabLst>
                <a:tab algn="l" pos="0"/>
              </a:tabLst>
            </a:pPr>
            <a:r>
              <a:rPr b="1" lang="es-ES" sz="3200" spc="-1" strike="noStrike">
                <a:solidFill>
                  <a:srgbClr val="000000"/>
                </a:solidFill>
                <a:latin typeface="Calibri"/>
              </a:rPr>
              <a:t>TRATAMIENTO</a:t>
            </a:r>
            <a:endParaRPr b="0" lang="es-ES" sz="3200" spc="-1" strike="noStrike">
              <a:solidFill>
                <a:srgbClr val="ffffff"/>
              </a:solidFill>
              <a:latin typeface="Calibri"/>
            </a:endParaRPr>
          </a:p>
          <a:p>
            <a:pPr marL="343080" indent="-342720">
              <a:lnSpc>
                <a:spcPct val="100000"/>
              </a:lnSpc>
              <a:spcBef>
                <a:spcPts val="641"/>
              </a:spcBef>
              <a:buClr>
                <a:srgbClr val="000000"/>
              </a:buClr>
              <a:buFont typeface="Arial"/>
              <a:buChar char="•"/>
              <a:tabLst>
                <a:tab algn="l" pos="0"/>
              </a:tabLst>
            </a:pPr>
            <a:r>
              <a:rPr b="0" lang="es-ES" sz="3200" spc="-1" strike="noStrike">
                <a:solidFill>
                  <a:srgbClr val="000000"/>
                </a:solidFill>
                <a:latin typeface="Calibri"/>
              </a:rPr>
              <a:t>Control óptimo de la PA</a:t>
            </a:r>
            <a:endParaRPr b="0" lang="es-ES" sz="3200" spc="-1" strike="noStrike">
              <a:solidFill>
                <a:srgbClr val="ffffff"/>
              </a:solidFill>
              <a:latin typeface="Calibri"/>
            </a:endParaRPr>
          </a:p>
          <a:p>
            <a:pPr marL="343080" indent="-342720">
              <a:lnSpc>
                <a:spcPct val="100000"/>
              </a:lnSpc>
              <a:spcBef>
                <a:spcPts val="641"/>
              </a:spcBef>
              <a:buClr>
                <a:srgbClr val="000000"/>
              </a:buClr>
              <a:buFont typeface="Arial"/>
              <a:buChar char="•"/>
              <a:tabLst>
                <a:tab algn="l" pos="0"/>
              </a:tabLst>
            </a:pPr>
            <a:r>
              <a:rPr b="0" lang="es-ES" sz="3200" spc="-1" strike="noStrike">
                <a:solidFill>
                  <a:srgbClr val="000000"/>
                </a:solidFill>
                <a:latin typeface="Calibri"/>
              </a:rPr>
              <a:t>Fármacos antiproteinúricos</a:t>
            </a:r>
            <a:endParaRPr b="0" lang="es-ES" sz="3200" spc="-1" strike="noStrike">
              <a:solidFill>
                <a:srgbClr val="ffffff"/>
              </a:solidFill>
              <a:latin typeface="Calibri"/>
            </a:endParaRPr>
          </a:p>
          <a:p>
            <a:pPr>
              <a:lnSpc>
                <a:spcPct val="100000"/>
              </a:lnSpc>
              <a:spcBef>
                <a:spcPts val="641"/>
              </a:spcBef>
              <a:tabLst>
                <a:tab algn="l" pos="0"/>
              </a:tabLst>
            </a:pPr>
            <a:endParaRPr b="0" lang="es-ES" sz="3200" spc="-1" strike="noStrike">
              <a:solidFill>
                <a:srgbClr val="ffffff"/>
              </a:solidFill>
              <a:latin typeface="Calibri"/>
            </a:endParaRPr>
          </a:p>
          <a:p>
            <a:pPr marL="343080" indent="-342720">
              <a:lnSpc>
                <a:spcPct val="100000"/>
              </a:lnSpc>
              <a:spcBef>
                <a:spcPts val="641"/>
              </a:spcBef>
              <a:buClr>
                <a:srgbClr val="000000"/>
              </a:buClr>
              <a:buFont typeface="Arial"/>
              <a:buChar char="•"/>
              <a:tabLst>
                <a:tab algn="l" pos="0"/>
              </a:tabLst>
            </a:pPr>
            <a:r>
              <a:rPr b="0" lang="es-ES" sz="3200" spc="-1" strike="noStrike">
                <a:solidFill>
                  <a:srgbClr val="000000"/>
                </a:solidFill>
                <a:latin typeface="Calibri"/>
              </a:rPr>
              <a:t>Control del resto de FRCV / renal:</a:t>
            </a:r>
            <a:endParaRPr b="0" lang="es-ES" sz="3200" spc="-1" strike="noStrike">
              <a:solidFill>
                <a:srgbClr val="ffffff"/>
              </a:solidFill>
              <a:latin typeface="Calibri"/>
            </a:endParaRPr>
          </a:p>
          <a:p>
            <a:pPr lvl="1" marL="743040" indent="-285480">
              <a:lnSpc>
                <a:spcPct val="100000"/>
              </a:lnSpc>
              <a:spcBef>
                <a:spcPts val="561"/>
              </a:spcBef>
              <a:buClr>
                <a:srgbClr val="000000"/>
              </a:buClr>
              <a:buFont typeface="Arial"/>
              <a:buChar char="–"/>
              <a:tabLst>
                <a:tab algn="l" pos="0"/>
              </a:tabLst>
            </a:pPr>
            <a:r>
              <a:rPr b="0" lang="es-ES" sz="2800" spc="-1" strike="noStrike">
                <a:solidFill>
                  <a:srgbClr val="000000"/>
                </a:solidFill>
                <a:latin typeface="Calibri"/>
              </a:rPr>
              <a:t>Obesidad</a:t>
            </a:r>
            <a:endParaRPr b="0" lang="es-ES" sz="2800" spc="-1" strike="noStrike">
              <a:solidFill>
                <a:srgbClr val="ffffff"/>
              </a:solidFill>
              <a:latin typeface="Calibri"/>
            </a:endParaRPr>
          </a:p>
          <a:p>
            <a:pPr lvl="1" marL="743040" indent="-285480">
              <a:lnSpc>
                <a:spcPct val="100000"/>
              </a:lnSpc>
              <a:spcBef>
                <a:spcPts val="561"/>
              </a:spcBef>
              <a:buClr>
                <a:srgbClr val="000000"/>
              </a:buClr>
              <a:buFont typeface="Arial"/>
              <a:buChar char="–"/>
              <a:tabLst>
                <a:tab algn="l" pos="0"/>
              </a:tabLst>
            </a:pPr>
            <a:r>
              <a:rPr b="0" lang="es-ES" sz="2800" spc="-1" strike="noStrike">
                <a:solidFill>
                  <a:srgbClr val="000000"/>
                </a:solidFill>
                <a:latin typeface="Calibri"/>
              </a:rPr>
              <a:t>Tabaquismo</a:t>
            </a:r>
            <a:endParaRPr b="0" lang="es-ES" sz="2800" spc="-1" strike="noStrike">
              <a:solidFill>
                <a:srgbClr val="ffffff"/>
              </a:solidFill>
              <a:latin typeface="Calibri"/>
            </a:endParaRPr>
          </a:p>
          <a:p>
            <a:pPr lvl="1" marL="743040" indent="-285480">
              <a:lnSpc>
                <a:spcPct val="100000"/>
              </a:lnSpc>
              <a:spcBef>
                <a:spcPts val="561"/>
              </a:spcBef>
              <a:buClr>
                <a:srgbClr val="000000"/>
              </a:buClr>
              <a:buFont typeface="Arial"/>
              <a:buChar char="–"/>
              <a:tabLst>
                <a:tab algn="l" pos="0"/>
              </a:tabLst>
            </a:pPr>
            <a:r>
              <a:rPr b="0" lang="es-ES" sz="2800" spc="-1" strike="noStrike">
                <a:solidFill>
                  <a:srgbClr val="000000"/>
                </a:solidFill>
                <a:latin typeface="Calibri"/>
              </a:rPr>
              <a:t>Dislipemia</a:t>
            </a:r>
            <a:endParaRPr b="0" lang="es-ES" sz="2800" spc="-1" strike="noStrike">
              <a:solidFill>
                <a:srgbClr val="ffffff"/>
              </a:solidFill>
              <a:latin typeface="Calibri"/>
            </a:endParaRPr>
          </a:p>
          <a:p>
            <a:pPr lvl="1" marL="743040" indent="-285480">
              <a:lnSpc>
                <a:spcPct val="100000"/>
              </a:lnSpc>
              <a:spcBef>
                <a:spcPts val="561"/>
              </a:spcBef>
              <a:buClr>
                <a:srgbClr val="000000"/>
              </a:buClr>
              <a:buFont typeface="Arial"/>
              <a:buChar char="–"/>
              <a:tabLst>
                <a:tab algn="l" pos="0"/>
              </a:tabLst>
            </a:pPr>
            <a:r>
              <a:rPr b="0" lang="es-ES" sz="2800" spc="-1" strike="noStrike">
                <a:solidFill>
                  <a:srgbClr val="000000"/>
                </a:solidFill>
                <a:latin typeface="Calibri"/>
              </a:rPr>
              <a:t>Hiperuricemia</a:t>
            </a:r>
            <a:endParaRPr b="0" lang="es-ES" sz="2800" spc="-1" strike="noStrike">
              <a:solidFill>
                <a:srgbClr val="ffffff"/>
              </a:solidFill>
              <a:latin typeface="Calibri"/>
            </a:endParaRPr>
          </a:p>
        </p:txBody>
      </p:sp>
      <p:sp>
        <p:nvSpPr>
          <p:cNvPr id="145" name="TextShape 3"/>
          <p:cNvSpPr txBox="1"/>
          <p:nvPr/>
        </p:nvSpPr>
        <p:spPr>
          <a:xfrm>
            <a:off x="6553080" y="6356520"/>
            <a:ext cx="2133360" cy="364680"/>
          </a:xfrm>
          <a:prstGeom prst="rect">
            <a:avLst/>
          </a:prstGeom>
          <a:noFill/>
          <a:ln>
            <a:noFill/>
          </a:ln>
        </p:spPr>
        <p:txBody>
          <a:bodyPr anchor="ctr">
            <a:noAutofit/>
          </a:bodyPr>
          <a:p>
            <a:pPr algn="r">
              <a:lnSpc>
                <a:spcPct val="100000"/>
              </a:lnSpc>
            </a:pPr>
            <a:fld id="{018AEB92-C719-4E23-8939-74E51AA251A7}" type="slidenum">
              <a:rPr b="0" lang="es-ES" sz="1200" spc="-1" strike="noStrike">
                <a:solidFill>
                  <a:srgbClr val="000000"/>
                </a:solidFill>
                <a:latin typeface="Calibri"/>
              </a:rPr>
              <a:t>&lt;número&gt;</a:t>
            </a:fld>
            <a:endParaRPr b="0" lang="ca-ES" sz="1200" spc="-1" strike="noStrike">
              <a:latin typeface="Times New Roman"/>
            </a:endParaRPr>
          </a:p>
        </p:txBody>
      </p:sp>
      <p:sp>
        <p:nvSpPr>
          <p:cNvPr id="146" name="CustomShape 4"/>
          <p:cNvSpPr/>
          <p:nvPr/>
        </p:nvSpPr>
        <p:spPr>
          <a:xfrm>
            <a:off x="5721840" y="2004840"/>
            <a:ext cx="3448440" cy="57780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es-ES" sz="3200" spc="-1" strike="noStrike">
                <a:solidFill>
                  <a:srgbClr val="000000"/>
                </a:solidFill>
                <a:latin typeface="Calibri"/>
              </a:rPr>
              <a:t>BSRAA</a:t>
            </a:r>
            <a:r>
              <a:rPr b="0" lang="es-ES" sz="3200" spc="-1" strike="noStrike">
                <a:solidFill>
                  <a:srgbClr val="000000"/>
                </a:solidFill>
                <a:latin typeface="Calibri"/>
              </a:rPr>
              <a:t> (IECA/ARA2)</a:t>
            </a:r>
            <a:endParaRPr b="0" lang="ca-ES" sz="3200" spc="-1" strike="noStrike">
              <a:latin typeface="Arial"/>
            </a:endParaRPr>
          </a:p>
        </p:txBody>
      </p:sp>
      <p:sp>
        <p:nvSpPr>
          <p:cNvPr id="147" name="CustomShape 5"/>
          <p:cNvSpPr/>
          <p:nvPr/>
        </p:nvSpPr>
        <p:spPr>
          <a:xfrm>
            <a:off x="5364000" y="1773360"/>
            <a:ext cx="360000" cy="1142640"/>
          </a:xfrm>
          <a:prstGeom prst="rightBrace">
            <a:avLst>
              <a:gd name="adj1" fmla="val 8333"/>
              <a:gd name="adj2" fmla="val 43000"/>
            </a:avLst>
          </a:prstGeom>
          <a:noFill/>
          <a:ln>
            <a:round/>
          </a:ln>
        </p:spPr>
        <p:style>
          <a:lnRef idx="1">
            <a:schemeClr val="dk1"/>
          </a:lnRef>
          <a:fillRef idx="0">
            <a:schemeClr val="dk1"/>
          </a:fillRef>
          <a:effectRef idx="0">
            <a:schemeClr val="dk1"/>
          </a:effectRef>
          <a:fontRef idx="minor"/>
        </p:style>
      </p:sp>
      <p:pic>
        <p:nvPicPr>
          <p:cNvPr id="148" name="Picture 2" descr="Pills formativas - Beclimb"/>
          <p:cNvPicPr/>
          <p:nvPr/>
        </p:nvPicPr>
        <p:blipFill>
          <a:blip r:embed="rId1"/>
          <a:stretch/>
        </p:blipFill>
        <p:spPr>
          <a:xfrm>
            <a:off x="5962680" y="4398840"/>
            <a:ext cx="2723760" cy="1676160"/>
          </a:xfrm>
          <a:prstGeom prst="rect">
            <a:avLst/>
          </a:prstGeom>
          <a:ln>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TextShape 1"/>
          <p:cNvSpPr txBox="1"/>
          <p:nvPr/>
        </p:nvSpPr>
        <p:spPr>
          <a:xfrm>
            <a:off x="457200" y="274680"/>
            <a:ext cx="8229240" cy="1142640"/>
          </a:xfrm>
          <a:prstGeom prst="rect">
            <a:avLst/>
          </a:prstGeom>
          <a:noFill/>
          <a:ln>
            <a:noFill/>
          </a:ln>
        </p:spPr>
        <p:txBody>
          <a:bodyPr anchor="ctr">
            <a:noAutofit/>
          </a:bodyPr>
          <a:p>
            <a:pPr algn="ctr">
              <a:lnSpc>
                <a:spcPct val="100000"/>
              </a:lnSpc>
            </a:pPr>
            <a:r>
              <a:rPr b="1" lang="es-ES" sz="3600" spc="-1" strike="noStrike">
                <a:solidFill>
                  <a:srgbClr val="000000"/>
                </a:solidFill>
                <a:latin typeface="Arial"/>
              </a:rPr>
              <a:t>2. NEFROPATÍA ISQUÉMICA</a:t>
            </a:r>
            <a:endParaRPr b="0" lang="es-ES" sz="3600" spc="-1" strike="noStrike">
              <a:solidFill>
                <a:srgbClr val="ffffff"/>
              </a:solidFill>
              <a:latin typeface="Calibri"/>
            </a:endParaRPr>
          </a:p>
        </p:txBody>
      </p:sp>
      <p:sp>
        <p:nvSpPr>
          <p:cNvPr id="150" name="TextShape 2"/>
          <p:cNvSpPr txBox="1"/>
          <p:nvPr/>
        </p:nvSpPr>
        <p:spPr>
          <a:xfrm>
            <a:off x="395280" y="3943440"/>
            <a:ext cx="8497440" cy="2149200"/>
          </a:xfrm>
          <a:prstGeom prst="rect">
            <a:avLst/>
          </a:prstGeom>
          <a:noFill/>
          <a:ln>
            <a:noFill/>
          </a:ln>
        </p:spPr>
        <p:txBody>
          <a:bodyPr>
            <a:noAutofit/>
          </a:bodyPr>
          <a:p>
            <a:pPr>
              <a:lnSpc>
                <a:spcPct val="100000"/>
              </a:lnSpc>
              <a:spcBef>
                <a:spcPts val="641"/>
              </a:spcBef>
              <a:tabLst>
                <a:tab algn="l" pos="0"/>
              </a:tabLst>
            </a:pPr>
            <a:r>
              <a:rPr b="1" lang="es-ES" sz="3200" spc="-1" strike="noStrike">
                <a:solidFill>
                  <a:srgbClr val="000000"/>
                </a:solidFill>
                <a:latin typeface="Calibri"/>
              </a:rPr>
              <a:t>CAUSAS</a:t>
            </a:r>
            <a:endParaRPr b="0" lang="es-ES" sz="3200" spc="-1" strike="noStrike">
              <a:solidFill>
                <a:srgbClr val="ffffff"/>
              </a:solidFill>
              <a:latin typeface="Calibri"/>
            </a:endParaRPr>
          </a:p>
          <a:p>
            <a:pPr marL="343080" indent="-342720">
              <a:lnSpc>
                <a:spcPct val="100000"/>
              </a:lnSpc>
              <a:spcBef>
                <a:spcPts val="400"/>
              </a:spcBef>
              <a:buClr>
                <a:srgbClr val="000000"/>
              </a:buClr>
              <a:buFont typeface="Arial"/>
              <a:buChar char="•"/>
              <a:tabLst>
                <a:tab algn="l" pos="0"/>
              </a:tabLst>
            </a:pPr>
            <a:r>
              <a:rPr b="0" lang="es-ES" sz="2000" spc="-1" strike="noStrike">
                <a:solidFill>
                  <a:srgbClr val="000000"/>
                </a:solidFill>
                <a:latin typeface="Calibri"/>
              </a:rPr>
              <a:t>Arteriosclerosis (la más frecuente).</a:t>
            </a:r>
            <a:endParaRPr b="0" lang="es-ES" sz="2000" spc="-1" strike="noStrike">
              <a:solidFill>
                <a:srgbClr val="ffffff"/>
              </a:solidFill>
              <a:latin typeface="Calibri"/>
            </a:endParaRPr>
          </a:p>
          <a:p>
            <a:pPr marL="343080" indent="-342720">
              <a:lnSpc>
                <a:spcPct val="100000"/>
              </a:lnSpc>
              <a:spcBef>
                <a:spcPts val="400"/>
              </a:spcBef>
              <a:buClr>
                <a:srgbClr val="000000"/>
              </a:buClr>
              <a:buFont typeface="Arial"/>
              <a:buChar char="•"/>
              <a:tabLst>
                <a:tab algn="l" pos="0"/>
              </a:tabLst>
            </a:pPr>
            <a:r>
              <a:rPr b="0" lang="es-ES" sz="2000" spc="-1" strike="noStrike">
                <a:solidFill>
                  <a:srgbClr val="000000"/>
                </a:solidFill>
                <a:latin typeface="Calibri"/>
              </a:rPr>
              <a:t>Obstrucción arterial o capilar intrarrenal (vasculitis, displasia fibromuscular).</a:t>
            </a:r>
            <a:endParaRPr b="0" lang="es-ES" sz="2000" spc="-1" strike="noStrike">
              <a:solidFill>
                <a:srgbClr val="ffffff"/>
              </a:solidFill>
              <a:latin typeface="Calibri"/>
            </a:endParaRPr>
          </a:p>
          <a:p>
            <a:pPr marL="343080" indent="-342720">
              <a:lnSpc>
                <a:spcPct val="100000"/>
              </a:lnSpc>
              <a:spcBef>
                <a:spcPts val="400"/>
              </a:spcBef>
              <a:buClr>
                <a:srgbClr val="000000"/>
              </a:buClr>
              <a:buFont typeface="Arial"/>
              <a:buChar char="•"/>
              <a:tabLst>
                <a:tab algn="l" pos="0"/>
              </a:tabLst>
            </a:pPr>
            <a:r>
              <a:rPr b="0" lang="es-ES" sz="2000" spc="-1" strike="noStrike">
                <a:solidFill>
                  <a:srgbClr val="000000"/>
                </a:solidFill>
                <a:latin typeface="Calibri"/>
              </a:rPr>
              <a:t>Coagulación o trastornos hemolíticos.</a:t>
            </a:r>
            <a:endParaRPr b="0" lang="es-ES" sz="2000" spc="-1" strike="noStrike">
              <a:solidFill>
                <a:srgbClr val="ffffff"/>
              </a:solidFill>
              <a:latin typeface="Calibri"/>
            </a:endParaRPr>
          </a:p>
          <a:p>
            <a:pPr marL="343080" indent="-342720">
              <a:lnSpc>
                <a:spcPct val="100000"/>
              </a:lnSpc>
              <a:spcBef>
                <a:spcPts val="400"/>
              </a:spcBef>
              <a:buClr>
                <a:srgbClr val="000000"/>
              </a:buClr>
              <a:buFont typeface="Arial"/>
              <a:buChar char="•"/>
              <a:tabLst>
                <a:tab algn="l" pos="0"/>
              </a:tabLst>
            </a:pPr>
            <a:r>
              <a:rPr b="0" lang="es-ES" sz="2000" spc="-1" strike="noStrike">
                <a:solidFill>
                  <a:srgbClr val="000000"/>
                </a:solidFill>
                <a:latin typeface="Calibri"/>
              </a:rPr>
              <a:t>Otras causas.</a:t>
            </a:r>
            <a:endParaRPr b="0" lang="es-ES" sz="2000" spc="-1" strike="noStrike">
              <a:solidFill>
                <a:srgbClr val="ffffff"/>
              </a:solidFill>
              <a:latin typeface="Calibri"/>
            </a:endParaRPr>
          </a:p>
        </p:txBody>
      </p:sp>
      <p:sp>
        <p:nvSpPr>
          <p:cNvPr id="151" name="TextShape 3"/>
          <p:cNvSpPr txBox="1"/>
          <p:nvPr/>
        </p:nvSpPr>
        <p:spPr>
          <a:xfrm>
            <a:off x="6553080" y="6356520"/>
            <a:ext cx="2133360" cy="364680"/>
          </a:xfrm>
          <a:prstGeom prst="rect">
            <a:avLst/>
          </a:prstGeom>
          <a:noFill/>
          <a:ln>
            <a:noFill/>
          </a:ln>
        </p:spPr>
        <p:txBody>
          <a:bodyPr anchor="ctr">
            <a:noAutofit/>
          </a:bodyPr>
          <a:p>
            <a:pPr algn="r">
              <a:lnSpc>
                <a:spcPct val="100000"/>
              </a:lnSpc>
            </a:pPr>
            <a:fld id="{0CF85268-8163-4193-8D2A-96D62CCC80A8}" type="slidenum">
              <a:rPr b="0" lang="es-ES" sz="1200" spc="-1" strike="noStrike">
                <a:solidFill>
                  <a:srgbClr val="000000"/>
                </a:solidFill>
                <a:latin typeface="Calibri"/>
              </a:rPr>
              <a:t>&lt;número&gt;</a:t>
            </a:fld>
            <a:endParaRPr b="0" lang="ca-ES" sz="1200" spc="-1" strike="noStrike">
              <a:latin typeface="Times New Roman"/>
            </a:endParaRPr>
          </a:p>
        </p:txBody>
      </p:sp>
      <p:pic>
        <p:nvPicPr>
          <p:cNvPr id="152" name="Picture 2" descr="Board of Directors – Seno Medical"/>
          <p:cNvPicPr/>
          <p:nvPr/>
        </p:nvPicPr>
        <p:blipFill>
          <a:blip r:embed="rId1"/>
          <a:stretch/>
        </p:blipFill>
        <p:spPr>
          <a:xfrm>
            <a:off x="684360" y="1370160"/>
            <a:ext cx="2211120" cy="2269800"/>
          </a:xfrm>
          <a:prstGeom prst="rect">
            <a:avLst/>
          </a:prstGeom>
          <a:ln>
            <a:noFill/>
          </a:ln>
        </p:spPr>
      </p:pic>
      <p:sp>
        <p:nvSpPr>
          <p:cNvPr id="153" name="CustomShape 4"/>
          <p:cNvSpPr/>
          <p:nvPr/>
        </p:nvSpPr>
        <p:spPr>
          <a:xfrm>
            <a:off x="3182760" y="1592280"/>
            <a:ext cx="5503680" cy="19191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es-ES" sz="2400" spc="-1" strike="noStrike">
                <a:solidFill>
                  <a:srgbClr val="000000"/>
                </a:solidFill>
                <a:latin typeface="Calibri"/>
              </a:rPr>
              <a:t>Dr. Harry R. Jacobson (1988):</a:t>
            </a:r>
            <a:endParaRPr b="0" lang="ca-ES" sz="2400" spc="-1" strike="noStrike">
              <a:latin typeface="Arial"/>
            </a:endParaRPr>
          </a:p>
          <a:p>
            <a:pPr algn="just">
              <a:lnSpc>
                <a:spcPct val="100000"/>
              </a:lnSpc>
            </a:pPr>
            <a:r>
              <a:rPr b="0" lang="es-ES" sz="2400" spc="-1" strike="noStrike">
                <a:solidFill>
                  <a:srgbClr val="000000"/>
                </a:solidFill>
                <a:latin typeface="Calibri"/>
              </a:rPr>
              <a:t>“</a:t>
            </a:r>
            <a:r>
              <a:rPr b="0" lang="es-ES" sz="2400" spc="-1" strike="noStrike">
                <a:solidFill>
                  <a:srgbClr val="000000"/>
                </a:solidFill>
                <a:latin typeface="Calibri"/>
              </a:rPr>
              <a:t>La obstrucción del flujo en ambas arterias renales (o una en pacientes monorrenos), hemodinámicamente significativa y capaz de reducir el filtrado glomerular". </a:t>
            </a:r>
            <a:endParaRPr b="0" lang="ca-ES" sz="24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TextShape 1"/>
          <p:cNvSpPr txBox="1"/>
          <p:nvPr/>
        </p:nvSpPr>
        <p:spPr>
          <a:xfrm>
            <a:off x="457200" y="274680"/>
            <a:ext cx="8229240" cy="1142640"/>
          </a:xfrm>
          <a:prstGeom prst="rect">
            <a:avLst/>
          </a:prstGeom>
          <a:noFill/>
          <a:ln>
            <a:noFill/>
          </a:ln>
        </p:spPr>
        <p:txBody>
          <a:bodyPr anchor="ctr">
            <a:noAutofit/>
          </a:bodyPr>
          <a:p>
            <a:pPr algn="ctr">
              <a:lnSpc>
                <a:spcPct val="100000"/>
              </a:lnSpc>
            </a:pPr>
            <a:r>
              <a:rPr b="1" lang="es-ES" sz="3600" spc="-1" strike="noStrike">
                <a:solidFill>
                  <a:srgbClr val="000000"/>
                </a:solidFill>
                <a:latin typeface="Arial"/>
              </a:rPr>
              <a:t>2. NEFROPATÍA ISQUÉMICA</a:t>
            </a:r>
            <a:endParaRPr b="0" lang="es-ES" sz="3600" spc="-1" strike="noStrike">
              <a:solidFill>
                <a:srgbClr val="ffffff"/>
              </a:solidFill>
              <a:latin typeface="Calibri"/>
            </a:endParaRPr>
          </a:p>
        </p:txBody>
      </p:sp>
      <p:sp>
        <p:nvSpPr>
          <p:cNvPr id="155" name="TextShape 2"/>
          <p:cNvSpPr txBox="1"/>
          <p:nvPr/>
        </p:nvSpPr>
        <p:spPr>
          <a:xfrm>
            <a:off x="395280" y="1268280"/>
            <a:ext cx="8497440" cy="4824000"/>
          </a:xfrm>
          <a:prstGeom prst="rect">
            <a:avLst/>
          </a:prstGeom>
          <a:noFill/>
          <a:ln>
            <a:noFill/>
          </a:ln>
        </p:spPr>
        <p:txBody>
          <a:bodyPr>
            <a:noAutofit/>
          </a:bodyPr>
          <a:p>
            <a:pPr>
              <a:lnSpc>
                <a:spcPct val="100000"/>
              </a:lnSpc>
              <a:spcBef>
                <a:spcPts val="641"/>
              </a:spcBef>
              <a:tabLst>
                <a:tab algn="l" pos="0"/>
              </a:tabLst>
            </a:pPr>
            <a:r>
              <a:rPr b="1" lang="es-ES" sz="3200" spc="-1" strike="noStrike">
                <a:solidFill>
                  <a:srgbClr val="000000"/>
                </a:solidFill>
                <a:latin typeface="Calibri"/>
              </a:rPr>
              <a:t>PATOGENIA</a:t>
            </a:r>
            <a:endParaRPr b="0" lang="es-ES" sz="3200" spc="-1" strike="noStrike">
              <a:solidFill>
                <a:srgbClr val="ffffff"/>
              </a:solidFill>
              <a:latin typeface="Calibri"/>
            </a:endParaRPr>
          </a:p>
        </p:txBody>
      </p:sp>
      <p:sp>
        <p:nvSpPr>
          <p:cNvPr id="156" name="TextShape 3"/>
          <p:cNvSpPr txBox="1"/>
          <p:nvPr/>
        </p:nvSpPr>
        <p:spPr>
          <a:xfrm>
            <a:off x="6553080" y="6356520"/>
            <a:ext cx="2133360" cy="364680"/>
          </a:xfrm>
          <a:prstGeom prst="rect">
            <a:avLst/>
          </a:prstGeom>
          <a:noFill/>
          <a:ln>
            <a:noFill/>
          </a:ln>
        </p:spPr>
        <p:txBody>
          <a:bodyPr anchor="ctr">
            <a:noAutofit/>
          </a:bodyPr>
          <a:p>
            <a:pPr algn="r">
              <a:lnSpc>
                <a:spcPct val="100000"/>
              </a:lnSpc>
            </a:pPr>
            <a:fld id="{C25137A3-A921-452E-8469-FF42FD2BA72E}" type="slidenum">
              <a:rPr b="0" lang="es-ES" sz="1200" spc="-1" strike="noStrike">
                <a:solidFill>
                  <a:srgbClr val="000000"/>
                </a:solidFill>
                <a:latin typeface="Calibri"/>
              </a:rPr>
              <a:t>&lt;número&gt;</a:t>
            </a:fld>
            <a:endParaRPr b="0" lang="ca-ES" sz="1200" spc="-1" strike="noStrike">
              <a:latin typeface="Times New Roman"/>
            </a:endParaRPr>
          </a:p>
        </p:txBody>
      </p:sp>
      <p:pic>
        <p:nvPicPr>
          <p:cNvPr id="157" name="Picture 2" descr="https://scielo.isciii.es/img/revistas/nefrologia/v32n4/revision_figure1.jpg"/>
          <p:cNvPicPr/>
          <p:nvPr/>
        </p:nvPicPr>
        <p:blipFill>
          <a:blip r:embed="rId1"/>
          <a:stretch/>
        </p:blipFill>
        <p:spPr>
          <a:xfrm>
            <a:off x="3616200" y="1417680"/>
            <a:ext cx="4003200" cy="4938480"/>
          </a:xfrm>
          <a:prstGeom prst="rect">
            <a:avLst/>
          </a:prstGeom>
          <a:ln>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TextShape 1"/>
          <p:cNvSpPr txBox="1"/>
          <p:nvPr/>
        </p:nvSpPr>
        <p:spPr>
          <a:xfrm>
            <a:off x="457200" y="274680"/>
            <a:ext cx="8229240" cy="1142640"/>
          </a:xfrm>
          <a:prstGeom prst="rect">
            <a:avLst/>
          </a:prstGeom>
          <a:noFill/>
          <a:ln>
            <a:noFill/>
          </a:ln>
        </p:spPr>
        <p:txBody>
          <a:bodyPr anchor="ctr">
            <a:noAutofit/>
          </a:bodyPr>
          <a:p>
            <a:pPr algn="ctr">
              <a:lnSpc>
                <a:spcPct val="100000"/>
              </a:lnSpc>
            </a:pPr>
            <a:r>
              <a:rPr b="1" lang="es-ES" sz="3600" spc="-1" strike="noStrike">
                <a:solidFill>
                  <a:srgbClr val="000000"/>
                </a:solidFill>
                <a:latin typeface="Arial"/>
              </a:rPr>
              <a:t>2. NEFROPATÍA ISQUÉMICA</a:t>
            </a:r>
            <a:endParaRPr b="0" lang="es-ES" sz="3600" spc="-1" strike="noStrike">
              <a:solidFill>
                <a:srgbClr val="ffffff"/>
              </a:solidFill>
              <a:latin typeface="Calibri"/>
            </a:endParaRPr>
          </a:p>
        </p:txBody>
      </p:sp>
      <p:sp>
        <p:nvSpPr>
          <p:cNvPr id="159" name="TextShape 2"/>
          <p:cNvSpPr txBox="1"/>
          <p:nvPr/>
        </p:nvSpPr>
        <p:spPr>
          <a:xfrm>
            <a:off x="355680" y="1197000"/>
            <a:ext cx="8496000" cy="4824000"/>
          </a:xfrm>
          <a:prstGeom prst="rect">
            <a:avLst/>
          </a:prstGeom>
          <a:noFill/>
          <a:ln>
            <a:noFill/>
          </a:ln>
        </p:spPr>
        <p:txBody>
          <a:bodyPr>
            <a:noAutofit/>
          </a:bodyPr>
          <a:p>
            <a:pPr>
              <a:lnSpc>
                <a:spcPct val="100000"/>
              </a:lnSpc>
              <a:spcBef>
                <a:spcPts val="641"/>
              </a:spcBef>
              <a:tabLst>
                <a:tab algn="l" pos="0"/>
              </a:tabLst>
            </a:pPr>
            <a:r>
              <a:rPr b="1" lang="es-ES" sz="3200" spc="-1" strike="noStrike">
                <a:solidFill>
                  <a:srgbClr val="000000"/>
                </a:solidFill>
                <a:latin typeface="Calibri"/>
              </a:rPr>
              <a:t>MANIFESTACIONES CLÍNICAS</a:t>
            </a:r>
            <a:endParaRPr b="0" lang="es-ES" sz="3200" spc="-1" strike="noStrike">
              <a:solidFill>
                <a:srgbClr val="ffffff"/>
              </a:solidFill>
              <a:latin typeface="Calibri"/>
            </a:endParaRPr>
          </a:p>
          <a:p>
            <a:pPr marL="343080" indent="-342720">
              <a:lnSpc>
                <a:spcPct val="150000"/>
              </a:lnSpc>
              <a:spcBef>
                <a:spcPts val="400"/>
              </a:spcBef>
              <a:buClr>
                <a:srgbClr val="000000"/>
              </a:buClr>
              <a:buFont typeface="Arial"/>
              <a:buChar char="•"/>
              <a:tabLst>
                <a:tab algn="l" pos="0"/>
              </a:tabLst>
            </a:pPr>
            <a:r>
              <a:rPr b="0" lang="es-ES" sz="2000" spc="-1" strike="noStrike">
                <a:solidFill>
                  <a:srgbClr val="000000"/>
                </a:solidFill>
                <a:latin typeface="Calibri"/>
              </a:rPr>
              <a:t>Reducción persistente y progresiva de la TFG</a:t>
            </a:r>
            <a:endParaRPr b="0" lang="es-ES" sz="2000" spc="-1" strike="noStrike">
              <a:solidFill>
                <a:srgbClr val="ffffff"/>
              </a:solidFill>
              <a:latin typeface="Calibri"/>
            </a:endParaRPr>
          </a:p>
          <a:p>
            <a:pPr marL="343080" indent="-342720">
              <a:lnSpc>
                <a:spcPct val="150000"/>
              </a:lnSpc>
              <a:spcBef>
                <a:spcPts val="400"/>
              </a:spcBef>
              <a:buClr>
                <a:srgbClr val="000000"/>
              </a:buClr>
              <a:buFont typeface="Arial"/>
              <a:buChar char="•"/>
              <a:tabLst>
                <a:tab algn="l" pos="0"/>
              </a:tabLst>
            </a:pPr>
            <a:r>
              <a:rPr b="0" lang="es-ES" sz="2000" spc="-1" strike="noStrike">
                <a:solidFill>
                  <a:srgbClr val="000000"/>
                </a:solidFill>
                <a:latin typeface="Calibri"/>
              </a:rPr>
              <a:t>Sedimento urinario sin alteraciones significativas.</a:t>
            </a:r>
            <a:endParaRPr b="0" lang="es-ES" sz="2000" spc="-1" strike="noStrike">
              <a:solidFill>
                <a:srgbClr val="ffffff"/>
              </a:solidFill>
              <a:latin typeface="Calibri"/>
            </a:endParaRPr>
          </a:p>
          <a:p>
            <a:pPr marL="343080" indent="-342720">
              <a:lnSpc>
                <a:spcPct val="150000"/>
              </a:lnSpc>
              <a:spcBef>
                <a:spcPts val="400"/>
              </a:spcBef>
              <a:buClr>
                <a:srgbClr val="000000"/>
              </a:buClr>
              <a:buFont typeface="Arial"/>
              <a:buChar char="•"/>
              <a:tabLst>
                <a:tab algn="l" pos="0"/>
              </a:tabLst>
            </a:pPr>
            <a:r>
              <a:rPr b="0" lang="es-ES" sz="2000" spc="-1" strike="noStrike">
                <a:solidFill>
                  <a:srgbClr val="000000"/>
                </a:solidFill>
                <a:latin typeface="Calibri"/>
              </a:rPr>
              <a:t>Ausencia de paraproteína, nefotóxicos o proteinuria severa</a:t>
            </a:r>
            <a:endParaRPr b="0" lang="es-ES" sz="2000" spc="-1" strike="noStrike">
              <a:solidFill>
                <a:srgbClr val="ffffff"/>
              </a:solidFill>
              <a:latin typeface="Calibri"/>
            </a:endParaRPr>
          </a:p>
          <a:p>
            <a:pPr marL="343080" indent="-342720">
              <a:lnSpc>
                <a:spcPct val="150000"/>
              </a:lnSpc>
              <a:spcBef>
                <a:spcPts val="400"/>
              </a:spcBef>
              <a:buClr>
                <a:srgbClr val="000000"/>
              </a:buClr>
              <a:buFont typeface="Arial"/>
              <a:buChar char="•"/>
              <a:tabLst>
                <a:tab algn="l" pos="0"/>
              </a:tabLst>
            </a:pPr>
            <a:r>
              <a:rPr b="0" lang="es-ES" sz="2000" spc="-1" strike="noStrike">
                <a:solidFill>
                  <a:srgbClr val="000000"/>
                </a:solidFill>
                <a:latin typeface="Calibri"/>
              </a:rPr>
              <a:t>Disminución de tamaño renal.</a:t>
            </a:r>
            <a:endParaRPr b="0" lang="es-ES" sz="2000" spc="-1" strike="noStrike">
              <a:solidFill>
                <a:srgbClr val="ffffff"/>
              </a:solidFill>
              <a:latin typeface="Calibri"/>
            </a:endParaRPr>
          </a:p>
          <a:p>
            <a:pPr marL="343080" indent="-342720">
              <a:lnSpc>
                <a:spcPct val="150000"/>
              </a:lnSpc>
              <a:spcBef>
                <a:spcPts val="400"/>
              </a:spcBef>
              <a:buClr>
                <a:srgbClr val="000000"/>
              </a:buClr>
              <a:buFont typeface="Arial"/>
              <a:buChar char="•"/>
              <a:tabLst>
                <a:tab algn="l" pos="0"/>
              </a:tabLst>
            </a:pPr>
            <a:r>
              <a:rPr b="0" lang="es-ES" sz="2000" spc="-1" strike="noStrike">
                <a:solidFill>
                  <a:srgbClr val="000000"/>
                </a:solidFill>
                <a:latin typeface="Calibri"/>
              </a:rPr>
              <a:t>Hallazgos que sugieran la presencia de enfermedad renovascular: </a:t>
            </a:r>
            <a:endParaRPr b="0" lang="es-ES" sz="2000" spc="-1" strike="noStrike">
              <a:solidFill>
                <a:srgbClr val="ffffff"/>
              </a:solidFill>
              <a:latin typeface="Calibri"/>
            </a:endParaRPr>
          </a:p>
          <a:p>
            <a:pPr lvl="1" marL="743040" indent="-285480">
              <a:lnSpc>
                <a:spcPct val="150000"/>
              </a:lnSpc>
              <a:spcBef>
                <a:spcPts val="360"/>
              </a:spcBef>
              <a:buClr>
                <a:srgbClr val="000000"/>
              </a:buClr>
              <a:buFont typeface="Arial"/>
              <a:buChar char="–"/>
              <a:tabLst>
                <a:tab algn="l" pos="0"/>
              </a:tabLst>
            </a:pPr>
            <a:r>
              <a:rPr b="0" lang="es-ES" sz="1800" spc="-1" strike="noStrike">
                <a:solidFill>
                  <a:srgbClr val="000000"/>
                </a:solidFill>
                <a:latin typeface="Calibri"/>
              </a:rPr>
              <a:t>HTA severa o resistente. </a:t>
            </a:r>
            <a:endParaRPr b="0" lang="es-ES" sz="1800" spc="-1" strike="noStrike">
              <a:solidFill>
                <a:srgbClr val="ffffff"/>
              </a:solidFill>
              <a:latin typeface="Calibri"/>
            </a:endParaRPr>
          </a:p>
          <a:p>
            <a:pPr lvl="1" marL="743040" indent="-285480">
              <a:lnSpc>
                <a:spcPct val="150000"/>
              </a:lnSpc>
              <a:spcBef>
                <a:spcPts val="360"/>
              </a:spcBef>
              <a:buClr>
                <a:srgbClr val="000000"/>
              </a:buClr>
              <a:buFont typeface="Arial"/>
              <a:buChar char="–"/>
              <a:tabLst>
                <a:tab algn="l" pos="0"/>
              </a:tabLst>
            </a:pPr>
            <a:r>
              <a:rPr b="0" lang="es-ES" sz="1800" spc="-1" strike="noStrike">
                <a:solidFill>
                  <a:srgbClr val="000000"/>
                </a:solidFill>
                <a:latin typeface="Calibri"/>
              </a:rPr>
              <a:t>Elevación de Cr tras IECA o ARA 2, o con cambios de volumen.</a:t>
            </a:r>
            <a:endParaRPr b="0" lang="es-ES" sz="1800" spc="-1" strike="noStrike">
              <a:solidFill>
                <a:srgbClr val="ffffff"/>
              </a:solidFill>
              <a:latin typeface="Calibri"/>
            </a:endParaRPr>
          </a:p>
          <a:p>
            <a:pPr lvl="1" marL="743040" indent="-285480">
              <a:lnSpc>
                <a:spcPct val="150000"/>
              </a:lnSpc>
              <a:spcBef>
                <a:spcPts val="360"/>
              </a:spcBef>
              <a:buClr>
                <a:srgbClr val="000000"/>
              </a:buClr>
              <a:buFont typeface="Arial"/>
              <a:buChar char="–"/>
              <a:tabLst>
                <a:tab algn="l" pos="0"/>
              </a:tabLst>
            </a:pPr>
            <a:r>
              <a:rPr b="0" lang="es-ES" sz="1800" spc="-1" strike="noStrike">
                <a:solidFill>
                  <a:srgbClr val="000000"/>
                </a:solidFill>
                <a:latin typeface="Calibri"/>
              </a:rPr>
              <a:t>Episodios recurrentes de EAP y/o ICC refractaria.</a:t>
            </a:r>
            <a:endParaRPr b="0" lang="es-ES" sz="1800" spc="-1" strike="noStrike">
              <a:solidFill>
                <a:srgbClr val="ffffff"/>
              </a:solidFill>
              <a:latin typeface="Calibri"/>
            </a:endParaRPr>
          </a:p>
          <a:p>
            <a:pPr lvl="1" marL="743040" indent="-285480">
              <a:lnSpc>
                <a:spcPct val="150000"/>
              </a:lnSpc>
              <a:spcBef>
                <a:spcPts val="360"/>
              </a:spcBef>
              <a:buClr>
                <a:srgbClr val="000000"/>
              </a:buClr>
              <a:buFont typeface="Arial"/>
              <a:buChar char="–"/>
              <a:tabLst>
                <a:tab algn="l" pos="0"/>
              </a:tabLst>
            </a:pPr>
            <a:r>
              <a:rPr b="0" lang="es-ES" sz="1800" spc="-1" strike="noStrike">
                <a:solidFill>
                  <a:srgbClr val="000000"/>
                </a:solidFill>
                <a:latin typeface="Calibri"/>
              </a:rPr>
              <a:t>FRCV: hiperlipidemia, tabaco,  &gt;50 años, enf. coronaria o vascular periférica</a:t>
            </a:r>
            <a:r>
              <a:rPr b="1" lang="es-ES" sz="1800" spc="-1" strike="noStrike">
                <a:solidFill>
                  <a:srgbClr val="000000"/>
                </a:solidFill>
                <a:latin typeface="Calibri"/>
              </a:rPr>
              <a:t>.</a:t>
            </a:r>
            <a:endParaRPr b="0" lang="es-ES" sz="1800" spc="-1" strike="noStrike">
              <a:solidFill>
                <a:srgbClr val="ffffff"/>
              </a:solidFill>
              <a:latin typeface="Calibri"/>
            </a:endParaRPr>
          </a:p>
        </p:txBody>
      </p:sp>
      <p:sp>
        <p:nvSpPr>
          <p:cNvPr id="160" name="TextShape 3"/>
          <p:cNvSpPr txBox="1"/>
          <p:nvPr/>
        </p:nvSpPr>
        <p:spPr>
          <a:xfrm>
            <a:off x="6553080" y="6356520"/>
            <a:ext cx="2133360" cy="364680"/>
          </a:xfrm>
          <a:prstGeom prst="rect">
            <a:avLst/>
          </a:prstGeom>
          <a:noFill/>
          <a:ln>
            <a:noFill/>
          </a:ln>
        </p:spPr>
        <p:txBody>
          <a:bodyPr anchor="ctr">
            <a:noAutofit/>
          </a:bodyPr>
          <a:p>
            <a:pPr algn="r">
              <a:lnSpc>
                <a:spcPct val="100000"/>
              </a:lnSpc>
            </a:pPr>
            <a:fld id="{7C879147-3363-4FE6-B903-2A95DF252530}" type="slidenum">
              <a:rPr b="0" lang="es-ES" sz="1200" spc="-1" strike="noStrike">
                <a:solidFill>
                  <a:srgbClr val="000000"/>
                </a:solidFill>
                <a:latin typeface="Calibri"/>
              </a:rPr>
              <a:t>&lt;número&gt;</a:t>
            </a:fld>
            <a:endParaRPr b="0" lang="ca-ES" sz="1200" spc="-1" strike="noStrike">
              <a:latin typeface="Times New Roman"/>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TextShape 1"/>
          <p:cNvSpPr txBox="1"/>
          <p:nvPr/>
        </p:nvSpPr>
        <p:spPr>
          <a:xfrm>
            <a:off x="457200" y="274680"/>
            <a:ext cx="8229240" cy="1142640"/>
          </a:xfrm>
          <a:prstGeom prst="rect">
            <a:avLst/>
          </a:prstGeom>
          <a:noFill/>
          <a:ln>
            <a:noFill/>
          </a:ln>
        </p:spPr>
        <p:txBody>
          <a:bodyPr anchor="ctr">
            <a:noAutofit/>
          </a:bodyPr>
          <a:p>
            <a:pPr algn="ctr">
              <a:lnSpc>
                <a:spcPct val="100000"/>
              </a:lnSpc>
            </a:pPr>
            <a:r>
              <a:rPr b="1" lang="es-ES" sz="3600" spc="-1" strike="noStrike">
                <a:solidFill>
                  <a:srgbClr val="000000"/>
                </a:solidFill>
                <a:latin typeface="Arial"/>
              </a:rPr>
              <a:t>2. NEFROPATÍA ISQUÉMICA</a:t>
            </a:r>
            <a:endParaRPr b="0" lang="es-ES" sz="3600" spc="-1" strike="noStrike">
              <a:solidFill>
                <a:srgbClr val="ffffff"/>
              </a:solidFill>
              <a:latin typeface="Calibri"/>
            </a:endParaRPr>
          </a:p>
        </p:txBody>
      </p:sp>
      <p:sp>
        <p:nvSpPr>
          <p:cNvPr id="162" name="TextShape 2"/>
          <p:cNvSpPr txBox="1"/>
          <p:nvPr/>
        </p:nvSpPr>
        <p:spPr>
          <a:xfrm>
            <a:off x="355680" y="1197000"/>
            <a:ext cx="8496000" cy="4824000"/>
          </a:xfrm>
          <a:prstGeom prst="rect">
            <a:avLst/>
          </a:prstGeom>
          <a:noFill/>
          <a:ln>
            <a:noFill/>
          </a:ln>
        </p:spPr>
        <p:txBody>
          <a:bodyPr>
            <a:noAutofit/>
          </a:bodyPr>
          <a:p>
            <a:pPr algn="just">
              <a:lnSpc>
                <a:spcPct val="100000"/>
              </a:lnSpc>
              <a:spcBef>
                <a:spcPts val="641"/>
              </a:spcBef>
              <a:tabLst>
                <a:tab algn="l" pos="0"/>
              </a:tabLst>
            </a:pPr>
            <a:r>
              <a:rPr b="1" lang="es-ES" sz="3200" spc="-1" strike="noStrike">
                <a:solidFill>
                  <a:srgbClr val="000000"/>
                </a:solidFill>
                <a:latin typeface="Calibri"/>
              </a:rPr>
              <a:t>DIAGNÓSTICO: </a:t>
            </a:r>
            <a:r>
              <a:rPr b="0" lang="es-ES" sz="2000" spc="-1" strike="noStrike">
                <a:solidFill>
                  <a:srgbClr val="000000"/>
                </a:solidFill>
                <a:latin typeface="Calibri"/>
              </a:rPr>
              <a:t>clínica compatible + documentación radiológica de estenosis significativa (&gt;70%) bilateral o unilateral en monorreno.</a:t>
            </a:r>
            <a:endParaRPr b="0" lang="es-ES" sz="2000" spc="-1" strike="noStrike">
              <a:solidFill>
                <a:srgbClr val="ffffff"/>
              </a:solidFill>
              <a:latin typeface="Calibri"/>
            </a:endParaRPr>
          </a:p>
        </p:txBody>
      </p:sp>
      <p:sp>
        <p:nvSpPr>
          <p:cNvPr id="163" name="TextShape 3"/>
          <p:cNvSpPr txBox="1"/>
          <p:nvPr/>
        </p:nvSpPr>
        <p:spPr>
          <a:xfrm>
            <a:off x="6553080" y="6356520"/>
            <a:ext cx="2133360" cy="364680"/>
          </a:xfrm>
          <a:prstGeom prst="rect">
            <a:avLst/>
          </a:prstGeom>
          <a:noFill/>
          <a:ln>
            <a:noFill/>
          </a:ln>
        </p:spPr>
        <p:txBody>
          <a:bodyPr anchor="ctr">
            <a:noAutofit/>
          </a:bodyPr>
          <a:p>
            <a:pPr algn="r">
              <a:lnSpc>
                <a:spcPct val="100000"/>
              </a:lnSpc>
            </a:pPr>
            <a:fld id="{948C7433-68D4-436F-BBF8-601A808DA253}" type="slidenum">
              <a:rPr b="0" lang="es-ES" sz="1200" spc="-1" strike="noStrike">
                <a:solidFill>
                  <a:srgbClr val="000000"/>
                </a:solidFill>
                <a:latin typeface="Calibri"/>
              </a:rPr>
              <a:t>&lt;número&gt;</a:t>
            </a:fld>
            <a:endParaRPr b="0" lang="ca-ES" sz="1200" spc="-1" strike="noStrike">
              <a:latin typeface="Times New Roman"/>
            </a:endParaRPr>
          </a:p>
        </p:txBody>
      </p:sp>
      <p:grpSp>
        <p:nvGrpSpPr>
          <p:cNvPr id="164" name="Group 4"/>
          <p:cNvGrpSpPr/>
          <p:nvPr/>
        </p:nvGrpSpPr>
        <p:grpSpPr>
          <a:xfrm>
            <a:off x="5421240" y="4335480"/>
            <a:ext cx="2744280" cy="2334600"/>
            <a:chOff x="5421240" y="4335480"/>
            <a:chExt cx="2744280" cy="2334600"/>
          </a:xfrm>
        </p:grpSpPr>
        <p:pic>
          <p:nvPicPr>
            <p:cNvPr id="165" name="Picture 3" descr=""/>
            <p:cNvPicPr/>
            <p:nvPr/>
          </p:nvPicPr>
          <p:blipFill>
            <a:blip r:embed="rId1"/>
            <a:stretch/>
          </p:blipFill>
          <p:spPr>
            <a:xfrm>
              <a:off x="5421240" y="4335480"/>
              <a:ext cx="2744280" cy="1912320"/>
            </a:xfrm>
            <a:prstGeom prst="rect">
              <a:avLst/>
            </a:prstGeom>
            <a:ln>
              <a:noFill/>
            </a:ln>
          </p:spPr>
        </p:pic>
        <p:sp>
          <p:nvSpPr>
            <p:cNvPr id="166" name="CustomShape 5"/>
            <p:cNvSpPr/>
            <p:nvPr/>
          </p:nvSpPr>
          <p:spPr>
            <a:xfrm>
              <a:off x="5648400" y="6305400"/>
              <a:ext cx="2290320" cy="3646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es-ES" sz="1800" spc="-1" strike="noStrike">
                  <a:solidFill>
                    <a:srgbClr val="000000"/>
                  </a:solidFill>
                  <a:latin typeface="Calibri"/>
                </a:rPr>
                <a:t>4. Arteriografía</a:t>
              </a:r>
              <a:endParaRPr b="0" lang="ca-ES" sz="1800" spc="-1" strike="noStrike">
                <a:latin typeface="Arial"/>
              </a:endParaRPr>
            </a:p>
          </p:txBody>
        </p:sp>
      </p:grpSp>
      <p:grpSp>
        <p:nvGrpSpPr>
          <p:cNvPr id="167" name="Group 6"/>
          <p:cNvGrpSpPr/>
          <p:nvPr/>
        </p:nvGrpSpPr>
        <p:grpSpPr>
          <a:xfrm>
            <a:off x="469800" y="2158920"/>
            <a:ext cx="3246120" cy="2085480"/>
            <a:chOff x="469800" y="2158920"/>
            <a:chExt cx="3246120" cy="2085480"/>
          </a:xfrm>
        </p:grpSpPr>
        <p:pic>
          <p:nvPicPr>
            <p:cNvPr id="168" name="Picture 5" descr=""/>
            <p:cNvPicPr/>
            <p:nvPr/>
          </p:nvPicPr>
          <p:blipFill>
            <a:blip r:embed="rId2"/>
            <a:stretch/>
          </p:blipFill>
          <p:spPr>
            <a:xfrm>
              <a:off x="469800" y="2158920"/>
              <a:ext cx="3246120" cy="1720800"/>
            </a:xfrm>
            <a:prstGeom prst="rect">
              <a:avLst/>
            </a:prstGeom>
            <a:ln>
              <a:noFill/>
            </a:ln>
          </p:spPr>
        </p:pic>
        <p:sp>
          <p:nvSpPr>
            <p:cNvPr id="169" name="CustomShape 7"/>
            <p:cNvSpPr/>
            <p:nvPr/>
          </p:nvSpPr>
          <p:spPr>
            <a:xfrm>
              <a:off x="717480" y="3879720"/>
              <a:ext cx="2750760" cy="3646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es-ES" sz="1800" spc="-1" strike="noStrike">
                  <a:solidFill>
                    <a:srgbClr val="000000"/>
                  </a:solidFill>
                  <a:latin typeface="Calibri"/>
                </a:rPr>
                <a:t>1. Eco doppler</a:t>
              </a:r>
              <a:endParaRPr b="0" lang="ca-ES" sz="1800" spc="-1" strike="noStrike">
                <a:latin typeface="Arial"/>
              </a:endParaRPr>
            </a:p>
          </p:txBody>
        </p:sp>
      </p:grpSp>
      <p:grpSp>
        <p:nvGrpSpPr>
          <p:cNvPr id="170" name="Group 8"/>
          <p:cNvGrpSpPr/>
          <p:nvPr/>
        </p:nvGrpSpPr>
        <p:grpSpPr>
          <a:xfrm>
            <a:off x="5421240" y="2170080"/>
            <a:ext cx="2744280" cy="2084040"/>
            <a:chOff x="5421240" y="2170080"/>
            <a:chExt cx="2744280" cy="2084040"/>
          </a:xfrm>
        </p:grpSpPr>
        <p:pic>
          <p:nvPicPr>
            <p:cNvPr id="171" name="Picture 4" descr=""/>
            <p:cNvPicPr/>
            <p:nvPr/>
          </p:nvPicPr>
          <p:blipFill>
            <a:blip r:embed="rId3"/>
            <a:stretch/>
          </p:blipFill>
          <p:spPr>
            <a:xfrm>
              <a:off x="5421240" y="2170080"/>
              <a:ext cx="2744280" cy="1719000"/>
            </a:xfrm>
            <a:prstGeom prst="rect">
              <a:avLst/>
            </a:prstGeom>
            <a:ln>
              <a:noFill/>
            </a:ln>
          </p:spPr>
        </p:pic>
        <p:sp>
          <p:nvSpPr>
            <p:cNvPr id="172" name="CustomShape 9"/>
            <p:cNvSpPr/>
            <p:nvPr/>
          </p:nvSpPr>
          <p:spPr>
            <a:xfrm>
              <a:off x="6080040" y="3889440"/>
              <a:ext cx="1514160" cy="3646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s-ES" sz="1800" spc="-1" strike="noStrike">
                  <a:solidFill>
                    <a:srgbClr val="000000"/>
                  </a:solidFill>
                  <a:latin typeface="Calibri"/>
                </a:rPr>
                <a:t>2. AngioTAC</a:t>
              </a:r>
              <a:endParaRPr b="0" lang="ca-ES" sz="1800" spc="-1" strike="noStrike">
                <a:latin typeface="Arial"/>
              </a:endParaRPr>
            </a:p>
          </p:txBody>
        </p:sp>
      </p:grpSp>
      <p:grpSp>
        <p:nvGrpSpPr>
          <p:cNvPr id="173" name="Group 10"/>
          <p:cNvGrpSpPr/>
          <p:nvPr/>
        </p:nvGrpSpPr>
        <p:grpSpPr>
          <a:xfrm>
            <a:off x="819000" y="4287960"/>
            <a:ext cx="2504880" cy="2579040"/>
            <a:chOff x="819000" y="4287960"/>
            <a:chExt cx="2504880" cy="2579040"/>
          </a:xfrm>
        </p:grpSpPr>
        <p:pic>
          <p:nvPicPr>
            <p:cNvPr id="174" name="Picture 6" descr=""/>
            <p:cNvPicPr/>
            <p:nvPr/>
          </p:nvPicPr>
          <p:blipFill>
            <a:blip r:embed="rId4"/>
            <a:stretch/>
          </p:blipFill>
          <p:spPr>
            <a:xfrm>
              <a:off x="819000" y="4287960"/>
              <a:ext cx="2504880" cy="2214720"/>
            </a:xfrm>
            <a:prstGeom prst="rect">
              <a:avLst/>
            </a:prstGeom>
            <a:ln>
              <a:noFill/>
            </a:ln>
          </p:spPr>
        </p:pic>
        <p:sp>
          <p:nvSpPr>
            <p:cNvPr id="175" name="CustomShape 11"/>
            <p:cNvSpPr/>
            <p:nvPr/>
          </p:nvSpPr>
          <p:spPr>
            <a:xfrm>
              <a:off x="1044720" y="6502320"/>
              <a:ext cx="2144520" cy="3646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es-ES" sz="1800" spc="-1" strike="noStrike">
                  <a:solidFill>
                    <a:srgbClr val="000000"/>
                  </a:solidFill>
                  <a:latin typeface="Calibri"/>
                </a:rPr>
                <a:t>3. AngioRMN</a:t>
              </a:r>
              <a:endParaRPr b="0" lang="ca-ES" sz="1800" spc="-1" strike="noStrike">
                <a:latin typeface="Arial"/>
              </a:endParaRPr>
            </a:p>
          </p:txBody>
        </p:sp>
      </p:gr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TextShape 1"/>
          <p:cNvSpPr txBox="1"/>
          <p:nvPr/>
        </p:nvSpPr>
        <p:spPr>
          <a:xfrm>
            <a:off x="457200" y="274680"/>
            <a:ext cx="8229240" cy="1142640"/>
          </a:xfrm>
          <a:prstGeom prst="rect">
            <a:avLst/>
          </a:prstGeom>
          <a:noFill/>
          <a:ln>
            <a:noFill/>
          </a:ln>
        </p:spPr>
        <p:txBody>
          <a:bodyPr anchor="ctr">
            <a:noAutofit/>
          </a:bodyPr>
          <a:p>
            <a:pPr algn="ctr">
              <a:lnSpc>
                <a:spcPct val="100000"/>
              </a:lnSpc>
            </a:pPr>
            <a:r>
              <a:rPr b="1" lang="es-ES" sz="3600" spc="-1" strike="noStrike">
                <a:solidFill>
                  <a:srgbClr val="000000"/>
                </a:solidFill>
                <a:latin typeface="Arial"/>
              </a:rPr>
              <a:t>2. NEFROPATÍA ISQUÉMICA</a:t>
            </a:r>
            <a:endParaRPr b="0" lang="es-ES" sz="3600" spc="-1" strike="noStrike">
              <a:solidFill>
                <a:srgbClr val="ffffff"/>
              </a:solidFill>
              <a:latin typeface="Calibri"/>
            </a:endParaRPr>
          </a:p>
        </p:txBody>
      </p:sp>
      <p:sp>
        <p:nvSpPr>
          <p:cNvPr id="177" name="TextShape 2"/>
          <p:cNvSpPr txBox="1"/>
          <p:nvPr/>
        </p:nvSpPr>
        <p:spPr>
          <a:xfrm>
            <a:off x="355680" y="1197000"/>
            <a:ext cx="8496000" cy="4824000"/>
          </a:xfrm>
          <a:prstGeom prst="rect">
            <a:avLst/>
          </a:prstGeom>
          <a:noFill/>
          <a:ln>
            <a:noFill/>
          </a:ln>
        </p:spPr>
        <p:txBody>
          <a:bodyPr>
            <a:noAutofit/>
          </a:bodyPr>
          <a:p>
            <a:pPr>
              <a:lnSpc>
                <a:spcPct val="100000"/>
              </a:lnSpc>
              <a:spcBef>
                <a:spcPts val="641"/>
              </a:spcBef>
              <a:tabLst>
                <a:tab algn="l" pos="0"/>
              </a:tabLst>
            </a:pPr>
            <a:r>
              <a:rPr b="1" lang="es-ES" sz="3200" spc="-1" strike="noStrike">
                <a:solidFill>
                  <a:srgbClr val="000000"/>
                </a:solidFill>
                <a:latin typeface="Calibri"/>
              </a:rPr>
              <a:t>ANATOMÍA PATOLÓGICA</a:t>
            </a:r>
            <a:endParaRPr b="0" lang="es-ES" sz="3200" spc="-1" strike="noStrike">
              <a:solidFill>
                <a:srgbClr val="ffffff"/>
              </a:solidFill>
              <a:latin typeface="Calibri"/>
            </a:endParaRPr>
          </a:p>
          <a:p>
            <a:pPr marL="343080" indent="-342720">
              <a:lnSpc>
                <a:spcPct val="150000"/>
              </a:lnSpc>
              <a:spcBef>
                <a:spcPts val="400"/>
              </a:spcBef>
              <a:buClr>
                <a:srgbClr val="000000"/>
              </a:buClr>
              <a:buFont typeface="Arial"/>
              <a:buChar char="•"/>
              <a:tabLst>
                <a:tab algn="l" pos="0"/>
              </a:tabLst>
            </a:pPr>
            <a:r>
              <a:rPr b="1" lang="es-ES" sz="2000" spc="-1" strike="noStrike">
                <a:solidFill>
                  <a:srgbClr val="000000"/>
                </a:solidFill>
                <a:latin typeface="Calibri"/>
              </a:rPr>
              <a:t>MACROSCÓPICA: </a:t>
            </a:r>
            <a:r>
              <a:rPr b="0" lang="es-ES" sz="2000" spc="-1" strike="noStrike">
                <a:solidFill>
                  <a:srgbClr val="000000"/>
                </a:solidFill>
                <a:latin typeface="Calibri"/>
              </a:rPr>
              <a:t>reducción del tamaño renal.</a:t>
            </a:r>
            <a:endParaRPr b="0" lang="es-ES" sz="2000" spc="-1" strike="noStrike">
              <a:solidFill>
                <a:srgbClr val="ffffff"/>
              </a:solidFill>
              <a:latin typeface="Calibri"/>
            </a:endParaRPr>
          </a:p>
          <a:p>
            <a:pPr>
              <a:lnSpc>
                <a:spcPct val="150000"/>
              </a:lnSpc>
              <a:spcBef>
                <a:spcPts val="400"/>
              </a:spcBef>
              <a:tabLst>
                <a:tab algn="l" pos="0"/>
              </a:tabLst>
            </a:pPr>
            <a:endParaRPr b="0" lang="es-ES" sz="2000" spc="-1" strike="noStrike">
              <a:solidFill>
                <a:srgbClr val="ffffff"/>
              </a:solidFill>
              <a:latin typeface="Calibri"/>
            </a:endParaRPr>
          </a:p>
          <a:p>
            <a:pPr>
              <a:lnSpc>
                <a:spcPct val="150000"/>
              </a:lnSpc>
              <a:spcBef>
                <a:spcPts val="400"/>
              </a:spcBef>
              <a:tabLst>
                <a:tab algn="l" pos="0"/>
              </a:tabLst>
            </a:pPr>
            <a:endParaRPr b="0" lang="es-ES" sz="2000" spc="-1" strike="noStrike">
              <a:solidFill>
                <a:srgbClr val="ffffff"/>
              </a:solidFill>
              <a:latin typeface="Calibri"/>
            </a:endParaRPr>
          </a:p>
          <a:p>
            <a:pPr>
              <a:lnSpc>
                <a:spcPct val="150000"/>
              </a:lnSpc>
              <a:spcBef>
                <a:spcPts val="400"/>
              </a:spcBef>
              <a:tabLst>
                <a:tab algn="l" pos="0"/>
              </a:tabLst>
            </a:pPr>
            <a:endParaRPr b="0" lang="es-ES" sz="2000" spc="-1" strike="noStrike">
              <a:solidFill>
                <a:srgbClr val="ffffff"/>
              </a:solidFill>
              <a:latin typeface="Calibri"/>
            </a:endParaRPr>
          </a:p>
          <a:p>
            <a:pPr marL="343080" indent="-342720">
              <a:lnSpc>
                <a:spcPct val="150000"/>
              </a:lnSpc>
              <a:spcBef>
                <a:spcPts val="400"/>
              </a:spcBef>
              <a:buClr>
                <a:srgbClr val="000000"/>
              </a:buClr>
              <a:buFont typeface="Arial"/>
              <a:buChar char="•"/>
              <a:tabLst>
                <a:tab algn="l" pos="0"/>
              </a:tabLst>
            </a:pPr>
            <a:r>
              <a:rPr b="1" lang="es-ES" sz="2000" spc="-1" strike="noStrike">
                <a:solidFill>
                  <a:srgbClr val="000000"/>
                </a:solidFill>
                <a:latin typeface="Calibri"/>
              </a:rPr>
              <a:t>MICROSCÓPICA: </a:t>
            </a:r>
            <a:r>
              <a:rPr b="0" lang="es-ES" sz="2000" spc="-1" strike="noStrike">
                <a:solidFill>
                  <a:srgbClr val="000000"/>
                </a:solidFill>
                <a:latin typeface="Calibri"/>
              </a:rPr>
              <a:t>se puede encontrar atrofia tubular, colapso glomerular, glomeruloesclerosis irreversible y fibrosis intersticial.</a:t>
            </a:r>
            <a:endParaRPr b="0" lang="es-ES" sz="2000" spc="-1" strike="noStrike">
              <a:solidFill>
                <a:srgbClr val="ffffff"/>
              </a:solidFill>
              <a:latin typeface="Calibri"/>
            </a:endParaRPr>
          </a:p>
        </p:txBody>
      </p:sp>
      <p:sp>
        <p:nvSpPr>
          <p:cNvPr id="178" name="TextShape 3"/>
          <p:cNvSpPr txBox="1"/>
          <p:nvPr/>
        </p:nvSpPr>
        <p:spPr>
          <a:xfrm>
            <a:off x="6553080" y="6356520"/>
            <a:ext cx="2133360" cy="364680"/>
          </a:xfrm>
          <a:prstGeom prst="rect">
            <a:avLst/>
          </a:prstGeom>
          <a:noFill/>
          <a:ln>
            <a:noFill/>
          </a:ln>
        </p:spPr>
        <p:txBody>
          <a:bodyPr anchor="ctr">
            <a:noAutofit/>
          </a:bodyPr>
          <a:p>
            <a:pPr algn="r">
              <a:lnSpc>
                <a:spcPct val="100000"/>
              </a:lnSpc>
            </a:pPr>
            <a:fld id="{FE27D79C-CB75-4944-B98E-F58B1CFDE375}" type="slidenum">
              <a:rPr b="0" lang="es-ES" sz="1200" spc="-1" strike="noStrike">
                <a:solidFill>
                  <a:srgbClr val="000000"/>
                </a:solidFill>
                <a:latin typeface="Calibri"/>
              </a:rPr>
              <a:t>&lt;número&gt;</a:t>
            </a:fld>
            <a:endParaRPr b="0" lang="ca-ES" sz="1200" spc="-1" strike="noStrike">
              <a:latin typeface="Times New Roman"/>
            </a:endParaRPr>
          </a:p>
        </p:txBody>
      </p:sp>
      <p:pic>
        <p:nvPicPr>
          <p:cNvPr id="179" name="Imagen 2" descr=""/>
          <p:cNvPicPr/>
          <p:nvPr/>
        </p:nvPicPr>
        <p:blipFill>
          <a:blip r:embed="rId1"/>
          <a:stretch/>
        </p:blipFill>
        <p:spPr>
          <a:xfrm>
            <a:off x="5904000" y="1944000"/>
            <a:ext cx="2190240" cy="1914120"/>
          </a:xfrm>
          <a:prstGeom prst="rect">
            <a:avLst/>
          </a:prstGeom>
          <a:ln>
            <a:noFill/>
          </a:ln>
        </p:spPr>
      </p:pic>
      <p:pic>
        <p:nvPicPr>
          <p:cNvPr id="180" name="Picture 2" descr="Histology of end-stage kidney disease consists of tubulointerstitial... |  Download Scientific Diagram"/>
          <p:cNvPicPr/>
          <p:nvPr/>
        </p:nvPicPr>
        <p:blipFill>
          <a:blip r:embed="rId2"/>
          <a:stretch/>
        </p:blipFill>
        <p:spPr>
          <a:xfrm>
            <a:off x="5667480" y="4762440"/>
            <a:ext cx="2474640" cy="1980720"/>
          </a:xfrm>
          <a:prstGeom prst="rect">
            <a:avLst/>
          </a:prstGeom>
          <a:ln>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TextShape 1"/>
          <p:cNvSpPr txBox="1"/>
          <p:nvPr/>
        </p:nvSpPr>
        <p:spPr>
          <a:xfrm>
            <a:off x="457200" y="274680"/>
            <a:ext cx="8229240" cy="1142640"/>
          </a:xfrm>
          <a:prstGeom prst="rect">
            <a:avLst/>
          </a:prstGeom>
          <a:noFill/>
          <a:ln>
            <a:noFill/>
          </a:ln>
        </p:spPr>
        <p:txBody>
          <a:bodyPr anchor="ctr">
            <a:noAutofit/>
          </a:bodyPr>
          <a:p>
            <a:pPr algn="ctr">
              <a:lnSpc>
                <a:spcPct val="100000"/>
              </a:lnSpc>
            </a:pPr>
            <a:r>
              <a:rPr b="1" lang="es-ES" sz="3600" spc="-1" strike="noStrike">
                <a:solidFill>
                  <a:srgbClr val="000000"/>
                </a:solidFill>
                <a:latin typeface="Arial"/>
              </a:rPr>
              <a:t>2. NEFROPATÍA ISQUÉMICA</a:t>
            </a:r>
            <a:endParaRPr b="0" lang="es-ES" sz="3600" spc="-1" strike="noStrike">
              <a:solidFill>
                <a:srgbClr val="ffffff"/>
              </a:solidFill>
              <a:latin typeface="Calibri"/>
            </a:endParaRPr>
          </a:p>
        </p:txBody>
      </p:sp>
      <p:sp>
        <p:nvSpPr>
          <p:cNvPr id="182" name="TextShape 2"/>
          <p:cNvSpPr txBox="1"/>
          <p:nvPr/>
        </p:nvSpPr>
        <p:spPr>
          <a:xfrm>
            <a:off x="355680" y="1197000"/>
            <a:ext cx="8496000" cy="4824000"/>
          </a:xfrm>
          <a:prstGeom prst="rect">
            <a:avLst/>
          </a:prstGeom>
          <a:noFill/>
          <a:ln>
            <a:noFill/>
          </a:ln>
        </p:spPr>
        <p:txBody>
          <a:bodyPr>
            <a:noAutofit/>
          </a:bodyPr>
          <a:p>
            <a:pPr>
              <a:lnSpc>
                <a:spcPct val="100000"/>
              </a:lnSpc>
              <a:spcBef>
                <a:spcPts val="641"/>
              </a:spcBef>
              <a:tabLst>
                <a:tab algn="l" pos="0"/>
              </a:tabLst>
            </a:pPr>
            <a:r>
              <a:rPr b="1" lang="es-ES" sz="3200" spc="-1" strike="noStrike">
                <a:solidFill>
                  <a:srgbClr val="000000"/>
                </a:solidFill>
                <a:latin typeface="Calibri"/>
              </a:rPr>
              <a:t>TRATAMIENTO (I): MÉDICO</a:t>
            </a:r>
            <a:endParaRPr b="0" lang="es-ES" sz="3200" spc="-1" strike="noStrike">
              <a:solidFill>
                <a:srgbClr val="ffffff"/>
              </a:solidFill>
              <a:latin typeface="Calibri"/>
            </a:endParaRPr>
          </a:p>
          <a:p>
            <a:pPr marL="343080" indent="-342720">
              <a:lnSpc>
                <a:spcPct val="100000"/>
              </a:lnSpc>
              <a:spcBef>
                <a:spcPts val="479"/>
              </a:spcBef>
              <a:buClr>
                <a:srgbClr val="000000"/>
              </a:buClr>
              <a:buFont typeface="Arial"/>
              <a:buChar char="•"/>
              <a:tabLst>
                <a:tab algn="l" pos="0"/>
              </a:tabLst>
            </a:pPr>
            <a:r>
              <a:rPr b="0" lang="es-ES" sz="2400" spc="-1" strike="noStrike">
                <a:solidFill>
                  <a:srgbClr val="000000"/>
                </a:solidFill>
                <a:latin typeface="Calibri"/>
              </a:rPr>
              <a:t>Control de PA: de preferencia IECA o ARA2 (± diurético).</a:t>
            </a:r>
            <a:endParaRPr b="0" lang="es-ES" sz="2400" spc="-1" strike="noStrike">
              <a:solidFill>
                <a:srgbClr val="ffffff"/>
              </a:solidFill>
              <a:latin typeface="Calibri"/>
            </a:endParaRPr>
          </a:p>
          <a:p>
            <a:pPr marL="343080" indent="-342720">
              <a:lnSpc>
                <a:spcPct val="100000"/>
              </a:lnSpc>
              <a:spcBef>
                <a:spcPts val="479"/>
              </a:spcBef>
              <a:buClr>
                <a:srgbClr val="000000"/>
              </a:buClr>
              <a:buFont typeface="Arial"/>
              <a:buChar char="•"/>
              <a:tabLst>
                <a:tab algn="l" pos="0"/>
              </a:tabLst>
            </a:pPr>
            <a:r>
              <a:rPr b="0" lang="es-ES" sz="2400" spc="-1" strike="noStrike">
                <a:solidFill>
                  <a:srgbClr val="000000"/>
                </a:solidFill>
                <a:latin typeface="Calibri"/>
              </a:rPr>
              <a:t>Control de otros FRCV: AAS, estatinas, abandono del tabaco y en pacientes con diabetes, control glucémico.</a:t>
            </a:r>
            <a:endParaRPr b="0" lang="es-ES" sz="2400" spc="-1" strike="noStrike">
              <a:solidFill>
                <a:srgbClr val="ffffff"/>
              </a:solidFill>
              <a:latin typeface="Calibri"/>
            </a:endParaRPr>
          </a:p>
        </p:txBody>
      </p:sp>
      <p:sp>
        <p:nvSpPr>
          <p:cNvPr id="183" name="TextShape 3"/>
          <p:cNvSpPr txBox="1"/>
          <p:nvPr/>
        </p:nvSpPr>
        <p:spPr>
          <a:xfrm>
            <a:off x="6553080" y="6356520"/>
            <a:ext cx="2133360" cy="364680"/>
          </a:xfrm>
          <a:prstGeom prst="rect">
            <a:avLst/>
          </a:prstGeom>
          <a:noFill/>
          <a:ln>
            <a:noFill/>
          </a:ln>
        </p:spPr>
        <p:txBody>
          <a:bodyPr anchor="ctr">
            <a:noAutofit/>
          </a:bodyPr>
          <a:p>
            <a:pPr algn="r">
              <a:lnSpc>
                <a:spcPct val="100000"/>
              </a:lnSpc>
            </a:pPr>
            <a:fld id="{D7EFE47B-2E21-4FE4-B9AA-33D2229F697A}" type="slidenum">
              <a:rPr b="0" lang="es-ES" sz="1200" spc="-1" strike="noStrike">
                <a:solidFill>
                  <a:srgbClr val="000000"/>
                </a:solidFill>
                <a:latin typeface="Calibri"/>
              </a:rPr>
              <a:t>&lt;número&gt;</a:t>
            </a:fld>
            <a:endParaRPr b="0" lang="ca-ES" sz="1200" spc="-1" strike="noStrike">
              <a:latin typeface="Times New Roman"/>
            </a:endParaRPr>
          </a:p>
        </p:txBody>
      </p:sp>
      <p:pic>
        <p:nvPicPr>
          <p:cNvPr id="184" name="Picture 2" descr="10 pastillas Tonicasex + 6 pastillas de regalo Sildenafilo 100 mg 1,50 €  por pastilla - TONICASEX - Viagra sin receta España online"/>
          <p:cNvPicPr/>
          <p:nvPr/>
        </p:nvPicPr>
        <p:blipFill>
          <a:blip r:embed="rId1"/>
          <a:stretch/>
        </p:blipFill>
        <p:spPr>
          <a:xfrm>
            <a:off x="1031760" y="3322800"/>
            <a:ext cx="2895120" cy="2895120"/>
          </a:xfrm>
          <a:prstGeom prst="rect">
            <a:avLst/>
          </a:prstGeom>
          <a:ln>
            <a:noFill/>
          </a:ln>
        </p:spPr>
      </p:pic>
      <p:pic>
        <p:nvPicPr>
          <p:cNvPr id="185" name="Picture 4" descr="GoWISE USA Advanced Control Digital Blood Pressure Monitor – General  Medical Care"/>
          <p:cNvPicPr/>
          <p:nvPr/>
        </p:nvPicPr>
        <p:blipFill>
          <a:blip r:embed="rId2"/>
          <a:stretch/>
        </p:blipFill>
        <p:spPr>
          <a:xfrm>
            <a:off x="4981680" y="3013200"/>
            <a:ext cx="2638080" cy="3516120"/>
          </a:xfrm>
          <a:prstGeom prst="rect">
            <a:avLst/>
          </a:prstGeom>
          <a:ln>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TextShape 1"/>
          <p:cNvSpPr txBox="1"/>
          <p:nvPr/>
        </p:nvSpPr>
        <p:spPr>
          <a:xfrm>
            <a:off x="457200" y="274680"/>
            <a:ext cx="8229240" cy="1142640"/>
          </a:xfrm>
          <a:prstGeom prst="rect">
            <a:avLst/>
          </a:prstGeom>
          <a:noFill/>
          <a:ln>
            <a:noFill/>
          </a:ln>
        </p:spPr>
        <p:txBody>
          <a:bodyPr anchor="ctr">
            <a:noAutofit/>
          </a:bodyPr>
          <a:p>
            <a:pPr algn="ctr">
              <a:lnSpc>
                <a:spcPct val="100000"/>
              </a:lnSpc>
            </a:pPr>
            <a:r>
              <a:rPr b="1" lang="es-ES" sz="3600" spc="-1" strike="noStrike">
                <a:solidFill>
                  <a:srgbClr val="000000"/>
                </a:solidFill>
                <a:latin typeface="Arial"/>
              </a:rPr>
              <a:t>2. NEFROPATÍA ISQUÉMICA</a:t>
            </a:r>
            <a:endParaRPr b="0" lang="es-ES" sz="3600" spc="-1" strike="noStrike">
              <a:solidFill>
                <a:srgbClr val="ffffff"/>
              </a:solidFill>
              <a:latin typeface="Calibri"/>
            </a:endParaRPr>
          </a:p>
        </p:txBody>
      </p:sp>
      <p:sp>
        <p:nvSpPr>
          <p:cNvPr id="187" name="TextShape 2"/>
          <p:cNvSpPr txBox="1"/>
          <p:nvPr/>
        </p:nvSpPr>
        <p:spPr>
          <a:xfrm>
            <a:off x="355680" y="1197000"/>
            <a:ext cx="8496000" cy="4824000"/>
          </a:xfrm>
          <a:prstGeom prst="rect">
            <a:avLst/>
          </a:prstGeom>
          <a:noFill/>
          <a:ln>
            <a:noFill/>
          </a:ln>
        </p:spPr>
        <p:txBody>
          <a:bodyPr>
            <a:noAutofit/>
          </a:bodyPr>
          <a:p>
            <a:pPr>
              <a:lnSpc>
                <a:spcPct val="100000"/>
              </a:lnSpc>
              <a:spcBef>
                <a:spcPts val="641"/>
              </a:spcBef>
              <a:tabLst>
                <a:tab algn="l" pos="0"/>
              </a:tabLst>
            </a:pPr>
            <a:r>
              <a:rPr b="1" lang="es-ES" sz="3200" spc="-1" strike="noStrike">
                <a:solidFill>
                  <a:srgbClr val="000000"/>
                </a:solidFill>
                <a:latin typeface="Calibri"/>
              </a:rPr>
              <a:t>TRATAMIENTO (II): REVASCULARIZACIÓN</a:t>
            </a:r>
            <a:endParaRPr b="0" lang="es-ES" sz="3200" spc="-1" strike="noStrike">
              <a:solidFill>
                <a:srgbClr val="ffffff"/>
              </a:solidFill>
              <a:latin typeface="Calibri"/>
            </a:endParaRPr>
          </a:p>
          <a:p>
            <a:pPr>
              <a:lnSpc>
                <a:spcPct val="100000"/>
              </a:lnSpc>
              <a:spcBef>
                <a:spcPts val="479"/>
              </a:spcBef>
              <a:tabLst>
                <a:tab algn="l" pos="0"/>
              </a:tabLst>
            </a:pPr>
            <a:r>
              <a:rPr b="1" lang="es-ES" sz="2400" spc="-1" strike="noStrike">
                <a:solidFill>
                  <a:srgbClr val="000000"/>
                </a:solidFill>
                <a:latin typeface="Calibri"/>
              </a:rPr>
              <a:t>Opciones:</a:t>
            </a:r>
            <a:endParaRPr b="0" lang="es-ES" sz="2400" spc="-1" strike="noStrike">
              <a:solidFill>
                <a:srgbClr val="ffffff"/>
              </a:solidFill>
              <a:latin typeface="Calibri"/>
            </a:endParaRPr>
          </a:p>
          <a:p>
            <a:pPr marL="343080" indent="-342720">
              <a:lnSpc>
                <a:spcPct val="100000"/>
              </a:lnSpc>
              <a:spcBef>
                <a:spcPts val="479"/>
              </a:spcBef>
              <a:buClr>
                <a:srgbClr val="000000"/>
              </a:buClr>
              <a:buFont typeface="Arial"/>
              <a:buChar char="•"/>
              <a:tabLst>
                <a:tab algn="l" pos="0"/>
              </a:tabLst>
            </a:pPr>
            <a:r>
              <a:rPr b="0" lang="es-ES" sz="2400" spc="-1" strike="noStrike">
                <a:solidFill>
                  <a:srgbClr val="000000"/>
                </a:solidFill>
                <a:latin typeface="Calibri"/>
              </a:rPr>
              <a:t>Angioplastia renal percutánea ± stent intraarterial.</a:t>
            </a:r>
            <a:endParaRPr b="0" lang="es-ES" sz="2400" spc="-1" strike="noStrike">
              <a:solidFill>
                <a:srgbClr val="ffffff"/>
              </a:solidFill>
              <a:latin typeface="Calibri"/>
            </a:endParaRPr>
          </a:p>
          <a:p>
            <a:pPr marL="343080" indent="-342720">
              <a:lnSpc>
                <a:spcPct val="100000"/>
              </a:lnSpc>
              <a:spcBef>
                <a:spcPts val="479"/>
              </a:spcBef>
              <a:buClr>
                <a:srgbClr val="000000"/>
              </a:buClr>
              <a:buFont typeface="Arial"/>
              <a:buChar char="•"/>
              <a:tabLst>
                <a:tab algn="l" pos="0"/>
              </a:tabLst>
            </a:pPr>
            <a:r>
              <a:rPr b="0" lang="es-ES" sz="2400" spc="-1" strike="noStrike">
                <a:solidFill>
                  <a:srgbClr val="000000"/>
                </a:solidFill>
                <a:latin typeface="Calibri"/>
              </a:rPr>
              <a:t>Revascularización quirúrgica</a:t>
            </a:r>
            <a:endParaRPr b="0" lang="es-ES" sz="2400" spc="-1" strike="noStrike">
              <a:solidFill>
                <a:srgbClr val="ffffff"/>
              </a:solidFill>
              <a:latin typeface="Calibri"/>
            </a:endParaRPr>
          </a:p>
          <a:p>
            <a:pPr>
              <a:lnSpc>
                <a:spcPct val="100000"/>
              </a:lnSpc>
              <a:spcBef>
                <a:spcPts val="479"/>
              </a:spcBef>
              <a:tabLst>
                <a:tab algn="l" pos="0"/>
              </a:tabLst>
            </a:pPr>
            <a:endParaRPr b="0" lang="es-ES" sz="2400" spc="-1" strike="noStrike">
              <a:solidFill>
                <a:srgbClr val="ffffff"/>
              </a:solidFill>
              <a:latin typeface="Calibri"/>
            </a:endParaRPr>
          </a:p>
        </p:txBody>
      </p:sp>
      <p:sp>
        <p:nvSpPr>
          <p:cNvPr id="188" name="TextShape 3"/>
          <p:cNvSpPr txBox="1"/>
          <p:nvPr/>
        </p:nvSpPr>
        <p:spPr>
          <a:xfrm>
            <a:off x="6553080" y="6356520"/>
            <a:ext cx="2133360" cy="364680"/>
          </a:xfrm>
          <a:prstGeom prst="rect">
            <a:avLst/>
          </a:prstGeom>
          <a:noFill/>
          <a:ln>
            <a:noFill/>
          </a:ln>
        </p:spPr>
        <p:txBody>
          <a:bodyPr anchor="ctr">
            <a:noAutofit/>
          </a:bodyPr>
          <a:p>
            <a:pPr algn="r">
              <a:lnSpc>
                <a:spcPct val="100000"/>
              </a:lnSpc>
            </a:pPr>
            <a:fld id="{42D499AA-CDEE-440A-9EEB-98CCBAF28FAF}" type="slidenum">
              <a:rPr b="0" lang="es-ES" sz="1200" spc="-1" strike="noStrike">
                <a:solidFill>
                  <a:srgbClr val="000000"/>
                </a:solidFill>
                <a:latin typeface="Calibri"/>
              </a:rPr>
              <a:t>&lt;número&gt;</a:t>
            </a:fld>
            <a:endParaRPr b="0" lang="ca-ES" sz="1200" spc="-1" strike="noStrike">
              <a:latin typeface="Times New Roman"/>
            </a:endParaRPr>
          </a:p>
        </p:txBody>
      </p:sp>
      <p:pic>
        <p:nvPicPr>
          <p:cNvPr id="189" name="Picture 2" descr="Renal Artery Angioplasty Procedure Joliet, IL | Renal Artery Stenosis  Orland Park, Bolingbrook"/>
          <p:cNvPicPr/>
          <p:nvPr/>
        </p:nvPicPr>
        <p:blipFill>
          <a:blip r:embed="rId1"/>
          <a:stretch/>
        </p:blipFill>
        <p:spPr>
          <a:xfrm>
            <a:off x="900000" y="3238560"/>
            <a:ext cx="2447640" cy="2782440"/>
          </a:xfrm>
          <a:prstGeom prst="rect">
            <a:avLst/>
          </a:prstGeom>
          <a:ln>
            <a:noFill/>
          </a:ln>
        </p:spPr>
      </p:pic>
      <p:pic>
        <p:nvPicPr>
          <p:cNvPr id="190" name="Picture 4" descr="Surgical Treatment of Pediatric Renovascular Hypertension Conditions | CS  Mott Children&amp;#39;s Hospital | Michigan Medicine"/>
          <p:cNvPicPr/>
          <p:nvPr/>
        </p:nvPicPr>
        <p:blipFill>
          <a:blip r:embed="rId2"/>
          <a:stretch/>
        </p:blipFill>
        <p:spPr>
          <a:xfrm>
            <a:off x="3703680" y="3267000"/>
            <a:ext cx="4571640" cy="2723760"/>
          </a:xfrm>
          <a:prstGeom prst="rect">
            <a:avLst/>
          </a:prstGeom>
          <a:ln w="9360">
            <a:solidFill>
              <a:schemeClr val="accent1"/>
            </a:solidFill>
            <a:miter/>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1" name="TextShape 1"/>
          <p:cNvSpPr txBox="1"/>
          <p:nvPr/>
        </p:nvSpPr>
        <p:spPr>
          <a:xfrm>
            <a:off x="457200" y="274680"/>
            <a:ext cx="8229240" cy="1142640"/>
          </a:xfrm>
          <a:prstGeom prst="rect">
            <a:avLst/>
          </a:prstGeom>
          <a:noFill/>
          <a:ln>
            <a:noFill/>
          </a:ln>
        </p:spPr>
        <p:txBody>
          <a:bodyPr anchor="ctr">
            <a:noAutofit/>
          </a:bodyPr>
          <a:p>
            <a:pPr algn="ctr">
              <a:lnSpc>
                <a:spcPct val="100000"/>
              </a:lnSpc>
            </a:pPr>
            <a:r>
              <a:rPr b="1" lang="es-ES" sz="3600" spc="-1" strike="noStrike">
                <a:solidFill>
                  <a:srgbClr val="000000"/>
                </a:solidFill>
                <a:latin typeface="Arial"/>
              </a:rPr>
              <a:t>2. NEFROPATÍA ISQUÉMICA</a:t>
            </a:r>
            <a:endParaRPr b="0" lang="es-ES" sz="3600" spc="-1" strike="noStrike">
              <a:solidFill>
                <a:srgbClr val="ffffff"/>
              </a:solidFill>
              <a:latin typeface="Calibri"/>
            </a:endParaRPr>
          </a:p>
        </p:txBody>
      </p:sp>
      <p:sp>
        <p:nvSpPr>
          <p:cNvPr id="192" name="TextShape 2"/>
          <p:cNvSpPr txBox="1"/>
          <p:nvPr/>
        </p:nvSpPr>
        <p:spPr>
          <a:xfrm>
            <a:off x="355680" y="1197000"/>
            <a:ext cx="8496000" cy="4824000"/>
          </a:xfrm>
          <a:prstGeom prst="rect">
            <a:avLst/>
          </a:prstGeom>
          <a:noFill/>
          <a:ln>
            <a:noFill/>
          </a:ln>
        </p:spPr>
        <p:txBody>
          <a:bodyPr>
            <a:noAutofit/>
          </a:bodyPr>
          <a:p>
            <a:pPr>
              <a:lnSpc>
                <a:spcPct val="100000"/>
              </a:lnSpc>
              <a:spcBef>
                <a:spcPts val="641"/>
              </a:spcBef>
              <a:tabLst>
                <a:tab algn="l" pos="0"/>
              </a:tabLst>
            </a:pPr>
            <a:r>
              <a:rPr b="1" lang="es-ES" sz="3200" spc="-1" strike="noStrike">
                <a:solidFill>
                  <a:srgbClr val="000000"/>
                </a:solidFill>
                <a:latin typeface="Calibri"/>
              </a:rPr>
              <a:t>TRATAMIENTO (II): REVASCULARIZACIÓN</a:t>
            </a:r>
            <a:endParaRPr b="0" lang="es-ES" sz="3200" spc="-1" strike="noStrike">
              <a:solidFill>
                <a:srgbClr val="ffffff"/>
              </a:solidFill>
              <a:latin typeface="Calibri"/>
            </a:endParaRPr>
          </a:p>
          <a:p>
            <a:pPr>
              <a:lnSpc>
                <a:spcPct val="100000"/>
              </a:lnSpc>
              <a:spcBef>
                <a:spcPts val="479"/>
              </a:spcBef>
              <a:tabLst>
                <a:tab algn="l" pos="0"/>
              </a:tabLst>
            </a:pPr>
            <a:r>
              <a:rPr b="1" lang="es-ES" sz="2400" spc="-1" strike="noStrike">
                <a:solidFill>
                  <a:srgbClr val="000000"/>
                </a:solidFill>
                <a:latin typeface="Calibri"/>
              </a:rPr>
              <a:t>Indicaciones de revascularización:</a:t>
            </a:r>
            <a:endParaRPr b="0" lang="es-ES" sz="2400" spc="-1" strike="noStrike">
              <a:solidFill>
                <a:srgbClr val="ffffff"/>
              </a:solidFill>
              <a:latin typeface="Calibri"/>
            </a:endParaRPr>
          </a:p>
          <a:p>
            <a:pPr>
              <a:lnSpc>
                <a:spcPct val="100000"/>
              </a:lnSpc>
              <a:spcBef>
                <a:spcPts val="479"/>
              </a:spcBef>
              <a:tabLst>
                <a:tab algn="l" pos="0"/>
              </a:tabLst>
            </a:pPr>
            <a:r>
              <a:rPr b="1" lang="es-ES" sz="2400" spc="-1" strike="noStrike">
                <a:solidFill>
                  <a:srgbClr val="000000"/>
                </a:solidFill>
                <a:latin typeface="Calibri"/>
              </a:rPr>
              <a:t>a) Criterios clínicos: </a:t>
            </a:r>
            <a:r>
              <a:rPr b="0" lang="es-ES" sz="2400" spc="-1" strike="noStrike">
                <a:solidFill>
                  <a:srgbClr val="000000"/>
                </a:solidFill>
                <a:latin typeface="Calibri"/>
              </a:rPr>
              <a:t>EAR bilateral (unilateral en monorreno) si ≥1:</a:t>
            </a:r>
            <a:endParaRPr b="0" lang="es-ES" sz="2400" spc="-1" strike="noStrike">
              <a:solidFill>
                <a:srgbClr val="ffffff"/>
              </a:solidFill>
              <a:latin typeface="Calibri"/>
            </a:endParaRPr>
          </a:p>
          <a:p>
            <a:pPr lvl="1" marL="743040" indent="-285480">
              <a:lnSpc>
                <a:spcPct val="100000"/>
              </a:lnSpc>
              <a:spcBef>
                <a:spcPts val="400"/>
              </a:spcBef>
              <a:buClr>
                <a:srgbClr val="000000"/>
              </a:buClr>
              <a:buFont typeface="Arial"/>
              <a:buChar char="–"/>
              <a:tabLst>
                <a:tab algn="l" pos="0"/>
              </a:tabLst>
            </a:pPr>
            <a:r>
              <a:rPr b="0" lang="es-ES" sz="2000" spc="-1" strike="noStrike">
                <a:solidFill>
                  <a:srgbClr val="000000"/>
                </a:solidFill>
                <a:latin typeface="Calibri"/>
              </a:rPr>
              <a:t>Elevación reciente de la PA.</a:t>
            </a:r>
            <a:endParaRPr b="0" lang="es-ES" sz="2000" spc="-1" strike="noStrike">
              <a:solidFill>
                <a:srgbClr val="ffffff"/>
              </a:solidFill>
              <a:latin typeface="Calibri"/>
            </a:endParaRPr>
          </a:p>
          <a:p>
            <a:pPr lvl="1" marL="743040" indent="-285480">
              <a:lnSpc>
                <a:spcPct val="100000"/>
              </a:lnSpc>
              <a:spcBef>
                <a:spcPts val="400"/>
              </a:spcBef>
              <a:buClr>
                <a:srgbClr val="000000"/>
              </a:buClr>
              <a:buFont typeface="Arial"/>
              <a:buChar char="–"/>
              <a:tabLst>
                <a:tab algn="l" pos="0"/>
              </a:tabLst>
            </a:pPr>
            <a:r>
              <a:rPr b="0" lang="es-ES" sz="2000" spc="-1" strike="noStrike">
                <a:solidFill>
                  <a:srgbClr val="000000"/>
                </a:solidFill>
                <a:latin typeface="Calibri"/>
              </a:rPr>
              <a:t>HTA refractaria.</a:t>
            </a:r>
            <a:endParaRPr b="0" lang="es-ES" sz="2000" spc="-1" strike="noStrike">
              <a:solidFill>
                <a:srgbClr val="ffffff"/>
              </a:solidFill>
              <a:latin typeface="Calibri"/>
            </a:endParaRPr>
          </a:p>
          <a:p>
            <a:pPr lvl="1" marL="743040" indent="-285480">
              <a:lnSpc>
                <a:spcPct val="100000"/>
              </a:lnSpc>
              <a:spcBef>
                <a:spcPts val="400"/>
              </a:spcBef>
              <a:buClr>
                <a:srgbClr val="000000"/>
              </a:buClr>
              <a:buFont typeface="Arial"/>
              <a:buChar char="–"/>
              <a:tabLst>
                <a:tab algn="l" pos="0"/>
              </a:tabLst>
            </a:pPr>
            <a:r>
              <a:rPr b="0" lang="es-ES" sz="2000" spc="-1" strike="noStrike">
                <a:solidFill>
                  <a:srgbClr val="000000"/>
                </a:solidFill>
                <a:latin typeface="Calibri"/>
              </a:rPr>
              <a:t>Intolerancia al tratamiento médico.</a:t>
            </a:r>
            <a:endParaRPr b="0" lang="es-ES" sz="2000" spc="-1" strike="noStrike">
              <a:solidFill>
                <a:srgbClr val="ffffff"/>
              </a:solidFill>
              <a:latin typeface="Calibri"/>
            </a:endParaRPr>
          </a:p>
          <a:p>
            <a:pPr lvl="1" marL="743040" indent="-285480">
              <a:lnSpc>
                <a:spcPct val="100000"/>
              </a:lnSpc>
              <a:spcBef>
                <a:spcPts val="400"/>
              </a:spcBef>
              <a:buClr>
                <a:srgbClr val="000000"/>
              </a:buClr>
              <a:buFont typeface="Arial"/>
              <a:buChar char="–"/>
              <a:tabLst>
                <a:tab algn="l" pos="0"/>
              </a:tabLst>
            </a:pPr>
            <a:r>
              <a:rPr b="0" lang="es-ES" sz="2000" spc="-1" strike="noStrike">
                <a:solidFill>
                  <a:srgbClr val="000000"/>
                </a:solidFill>
                <a:latin typeface="Calibri"/>
              </a:rPr>
              <a:t>Deterioro de función renal progresivo.</a:t>
            </a:r>
            <a:endParaRPr b="0" lang="es-ES" sz="2000" spc="-1" strike="noStrike">
              <a:solidFill>
                <a:srgbClr val="ffffff"/>
              </a:solidFill>
              <a:latin typeface="Calibri"/>
            </a:endParaRPr>
          </a:p>
          <a:p>
            <a:pPr lvl="1" marL="743040" indent="-285480">
              <a:lnSpc>
                <a:spcPct val="100000"/>
              </a:lnSpc>
              <a:spcBef>
                <a:spcPts val="400"/>
              </a:spcBef>
              <a:buClr>
                <a:srgbClr val="000000"/>
              </a:buClr>
              <a:buFont typeface="Arial"/>
              <a:buChar char="–"/>
              <a:tabLst>
                <a:tab algn="l" pos="0"/>
              </a:tabLst>
            </a:pPr>
            <a:r>
              <a:rPr b="0" lang="es-ES" sz="2000" spc="-1" strike="noStrike">
                <a:solidFill>
                  <a:srgbClr val="000000"/>
                </a:solidFill>
                <a:latin typeface="Calibri"/>
              </a:rPr>
              <a:t>EAP recurrente o ICC refractaria a tratamiento.</a:t>
            </a:r>
            <a:endParaRPr b="0" lang="es-ES" sz="2000" spc="-1" strike="noStrike">
              <a:solidFill>
                <a:srgbClr val="ffffff"/>
              </a:solidFill>
              <a:latin typeface="Calibri"/>
            </a:endParaRPr>
          </a:p>
          <a:p>
            <a:endParaRPr b="0" lang="es-ES" sz="2000" spc="-1" strike="noStrike">
              <a:solidFill>
                <a:srgbClr val="ffffff"/>
              </a:solidFill>
              <a:latin typeface="Calibri"/>
            </a:endParaRPr>
          </a:p>
          <a:p>
            <a:pPr>
              <a:lnSpc>
                <a:spcPct val="100000"/>
              </a:lnSpc>
              <a:spcBef>
                <a:spcPts val="479"/>
              </a:spcBef>
              <a:tabLst>
                <a:tab algn="l" pos="0"/>
              </a:tabLst>
            </a:pPr>
            <a:r>
              <a:rPr b="1" lang="es-ES" sz="2400" spc="-1" strike="noStrike">
                <a:solidFill>
                  <a:srgbClr val="000000"/>
                </a:solidFill>
                <a:latin typeface="Calibri"/>
              </a:rPr>
              <a:t>b) Criterios hemodinámicos:</a:t>
            </a:r>
            <a:endParaRPr b="0" lang="es-ES" sz="2400" spc="-1" strike="noStrike">
              <a:solidFill>
                <a:srgbClr val="ffffff"/>
              </a:solidFill>
              <a:latin typeface="Calibri"/>
            </a:endParaRPr>
          </a:p>
          <a:p>
            <a:pPr lvl="1" marL="743040" indent="-285480">
              <a:lnSpc>
                <a:spcPct val="100000"/>
              </a:lnSpc>
              <a:spcBef>
                <a:spcPts val="400"/>
              </a:spcBef>
              <a:buClr>
                <a:srgbClr val="000000"/>
              </a:buClr>
              <a:buFont typeface="Arial"/>
              <a:buChar char="-"/>
              <a:tabLst>
                <a:tab algn="l" pos="0"/>
              </a:tabLst>
            </a:pPr>
            <a:r>
              <a:rPr b="0" lang="es-ES" sz="2000" spc="-1" strike="noStrike">
                <a:solidFill>
                  <a:srgbClr val="000000"/>
                </a:solidFill>
                <a:latin typeface="Calibri"/>
              </a:rPr>
              <a:t>Oclusión luminal &gt;60-75%.</a:t>
            </a:r>
            <a:endParaRPr b="0" lang="es-ES" sz="2000" spc="-1" strike="noStrike">
              <a:solidFill>
                <a:srgbClr val="ffffff"/>
              </a:solidFill>
              <a:latin typeface="Calibri"/>
            </a:endParaRPr>
          </a:p>
          <a:p>
            <a:pPr lvl="1" marL="743040" indent="-285480">
              <a:lnSpc>
                <a:spcPct val="100000"/>
              </a:lnSpc>
              <a:spcBef>
                <a:spcPts val="400"/>
              </a:spcBef>
              <a:buClr>
                <a:srgbClr val="000000"/>
              </a:buClr>
              <a:buFont typeface="Arial"/>
              <a:buChar char="-"/>
              <a:tabLst>
                <a:tab algn="l" pos="0"/>
              </a:tabLst>
            </a:pPr>
            <a:r>
              <a:rPr b="0" lang="es-ES" sz="2000" spc="-1" strike="noStrike">
                <a:solidFill>
                  <a:srgbClr val="000000"/>
                </a:solidFill>
                <a:latin typeface="Calibri"/>
              </a:rPr>
              <a:t>Hipoxia cortical (medida por RMN).</a:t>
            </a:r>
            <a:endParaRPr b="0" lang="es-ES" sz="2000" spc="-1" strike="noStrike">
              <a:solidFill>
                <a:srgbClr val="ffffff"/>
              </a:solidFill>
              <a:latin typeface="Calibri"/>
            </a:endParaRPr>
          </a:p>
        </p:txBody>
      </p:sp>
      <p:sp>
        <p:nvSpPr>
          <p:cNvPr id="193" name="TextShape 3"/>
          <p:cNvSpPr txBox="1"/>
          <p:nvPr/>
        </p:nvSpPr>
        <p:spPr>
          <a:xfrm>
            <a:off x="6553080" y="6356520"/>
            <a:ext cx="2133360" cy="364680"/>
          </a:xfrm>
          <a:prstGeom prst="rect">
            <a:avLst/>
          </a:prstGeom>
          <a:noFill/>
          <a:ln>
            <a:noFill/>
          </a:ln>
        </p:spPr>
        <p:txBody>
          <a:bodyPr anchor="ctr">
            <a:noAutofit/>
          </a:bodyPr>
          <a:p>
            <a:pPr algn="r">
              <a:lnSpc>
                <a:spcPct val="100000"/>
              </a:lnSpc>
            </a:pPr>
            <a:fld id="{FD39ECAA-53E4-402E-A9D1-405F954C2900}" type="slidenum">
              <a:rPr b="0" lang="es-ES" sz="1200" spc="-1" strike="noStrike">
                <a:solidFill>
                  <a:srgbClr val="000000"/>
                </a:solidFill>
                <a:latin typeface="Calibri"/>
              </a:rPr>
              <a:t>&lt;número&gt;</a:t>
            </a:fld>
            <a:endParaRPr b="0" lang="ca-ES" sz="1200" spc="-1" strike="noStrike">
              <a:latin typeface="Times New Roman"/>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TextShape 1"/>
          <p:cNvSpPr txBox="1"/>
          <p:nvPr/>
        </p:nvSpPr>
        <p:spPr>
          <a:xfrm>
            <a:off x="457200" y="274680"/>
            <a:ext cx="8229240" cy="1142640"/>
          </a:xfrm>
          <a:prstGeom prst="rect">
            <a:avLst/>
          </a:prstGeom>
          <a:noFill/>
          <a:ln>
            <a:noFill/>
          </a:ln>
        </p:spPr>
        <p:txBody>
          <a:bodyPr anchor="ctr">
            <a:noAutofit/>
          </a:bodyPr>
          <a:p>
            <a:pPr algn="ctr">
              <a:lnSpc>
                <a:spcPct val="100000"/>
              </a:lnSpc>
            </a:pPr>
            <a:r>
              <a:rPr b="1" lang="es-ES" sz="4400" spc="-1" strike="noStrike" u="sng">
                <a:solidFill>
                  <a:srgbClr val="000000"/>
                </a:solidFill>
                <a:uFillTx/>
                <a:latin typeface="Arial"/>
              </a:rPr>
              <a:t>ÍNDICE</a:t>
            </a:r>
            <a:endParaRPr b="0" lang="es-ES" sz="4400" spc="-1" strike="noStrike">
              <a:solidFill>
                <a:srgbClr val="ffffff"/>
              </a:solidFill>
              <a:latin typeface="Calibri"/>
            </a:endParaRPr>
          </a:p>
        </p:txBody>
      </p:sp>
      <p:sp>
        <p:nvSpPr>
          <p:cNvPr id="97" name="TextShape 2"/>
          <p:cNvSpPr txBox="1"/>
          <p:nvPr/>
        </p:nvSpPr>
        <p:spPr>
          <a:xfrm>
            <a:off x="1259640" y="2277000"/>
            <a:ext cx="6048720" cy="1871280"/>
          </a:xfrm>
          <a:prstGeom prst="rect">
            <a:avLst/>
          </a:prstGeom>
          <a:noFill/>
          <a:ln>
            <a:noFill/>
          </a:ln>
        </p:spPr>
        <p:txBody>
          <a:bodyPr>
            <a:noAutofit/>
          </a:bodyPr>
          <a:p>
            <a:pPr marL="343080" indent="-342720">
              <a:lnSpc>
                <a:spcPct val="100000"/>
              </a:lnSpc>
              <a:spcBef>
                <a:spcPts val="641"/>
              </a:spcBef>
              <a:buClr>
                <a:srgbClr val="000000"/>
              </a:buClr>
              <a:buFont typeface="Arial"/>
              <a:buChar char="•"/>
            </a:pPr>
            <a:r>
              <a:rPr b="1" lang="es-ES" sz="3200" spc="-1" strike="noStrike">
                <a:solidFill>
                  <a:srgbClr val="000000"/>
                </a:solidFill>
                <a:latin typeface="Calibri"/>
              </a:rPr>
              <a:t>NEFROANGIOESCLEROSIS.</a:t>
            </a:r>
            <a:endParaRPr b="0" lang="es-ES" sz="3200" spc="-1" strike="noStrike">
              <a:solidFill>
                <a:srgbClr val="ffffff"/>
              </a:solidFill>
              <a:latin typeface="Calibri"/>
            </a:endParaRPr>
          </a:p>
          <a:p>
            <a:pPr marL="343080" indent="-342720">
              <a:lnSpc>
                <a:spcPct val="100000"/>
              </a:lnSpc>
              <a:spcBef>
                <a:spcPts val="641"/>
              </a:spcBef>
              <a:buClr>
                <a:srgbClr val="000000"/>
              </a:buClr>
              <a:buFont typeface="Arial"/>
              <a:buChar char="•"/>
            </a:pPr>
            <a:r>
              <a:rPr b="1" lang="es-ES" sz="3200" spc="-1" strike="noStrike">
                <a:solidFill>
                  <a:srgbClr val="000000"/>
                </a:solidFill>
                <a:latin typeface="Calibri"/>
              </a:rPr>
              <a:t>NEFROPATÍA ISQUÉMICA.</a:t>
            </a:r>
            <a:endParaRPr b="0" lang="es-ES" sz="3200" spc="-1" strike="noStrike">
              <a:solidFill>
                <a:srgbClr val="ffffff"/>
              </a:solidFill>
              <a:latin typeface="Calibri"/>
            </a:endParaRPr>
          </a:p>
          <a:p>
            <a:pPr marL="343080" indent="-342720">
              <a:lnSpc>
                <a:spcPct val="100000"/>
              </a:lnSpc>
              <a:spcBef>
                <a:spcPts val="641"/>
              </a:spcBef>
              <a:buClr>
                <a:srgbClr val="000000"/>
              </a:buClr>
              <a:buFont typeface="Arial"/>
              <a:buChar char="•"/>
            </a:pPr>
            <a:r>
              <a:rPr b="1" lang="es-ES" sz="3200" spc="-1" strike="noStrike">
                <a:solidFill>
                  <a:srgbClr val="000000"/>
                </a:solidFill>
                <a:latin typeface="Calibri"/>
              </a:rPr>
              <a:t>ATEROEMBOLISMO RENAL.</a:t>
            </a:r>
            <a:endParaRPr b="0" lang="es-ES" sz="3200" spc="-1" strike="noStrike">
              <a:solidFill>
                <a:srgbClr val="ffffff"/>
              </a:solidFill>
              <a:latin typeface="Calibri"/>
            </a:endParaRPr>
          </a:p>
        </p:txBody>
      </p:sp>
      <p:sp>
        <p:nvSpPr>
          <p:cNvPr id="98" name="TextShape 3"/>
          <p:cNvSpPr txBox="1"/>
          <p:nvPr/>
        </p:nvSpPr>
        <p:spPr>
          <a:xfrm>
            <a:off x="6553080" y="6356520"/>
            <a:ext cx="2133360" cy="364680"/>
          </a:xfrm>
          <a:prstGeom prst="rect">
            <a:avLst/>
          </a:prstGeom>
          <a:noFill/>
          <a:ln>
            <a:noFill/>
          </a:ln>
        </p:spPr>
        <p:txBody>
          <a:bodyPr anchor="ctr">
            <a:noAutofit/>
          </a:bodyPr>
          <a:p>
            <a:pPr algn="r">
              <a:lnSpc>
                <a:spcPct val="100000"/>
              </a:lnSpc>
            </a:pPr>
            <a:fld id="{A782021A-1622-439D-88E7-0BE3A5BA3CF1}" type="slidenum">
              <a:rPr b="0" lang="es-ES" sz="1200" spc="-1" strike="noStrike">
                <a:solidFill>
                  <a:srgbClr val="000000"/>
                </a:solidFill>
                <a:latin typeface="Calibri"/>
              </a:rPr>
              <a:t>&lt;número&gt;</a:t>
            </a:fld>
            <a:endParaRPr b="0" lang="ca-ES" sz="1200" spc="-1" strike="noStrike">
              <a:latin typeface="Times New Roman"/>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4" name="TextShape 1"/>
          <p:cNvSpPr txBox="1"/>
          <p:nvPr/>
        </p:nvSpPr>
        <p:spPr>
          <a:xfrm>
            <a:off x="457200" y="274680"/>
            <a:ext cx="8229240" cy="1142640"/>
          </a:xfrm>
          <a:prstGeom prst="rect">
            <a:avLst/>
          </a:prstGeom>
          <a:noFill/>
          <a:ln>
            <a:noFill/>
          </a:ln>
        </p:spPr>
        <p:txBody>
          <a:bodyPr anchor="ctr">
            <a:noAutofit/>
          </a:bodyPr>
          <a:p>
            <a:pPr algn="ctr">
              <a:lnSpc>
                <a:spcPct val="100000"/>
              </a:lnSpc>
            </a:pPr>
            <a:r>
              <a:rPr b="1" lang="es-ES" sz="3600" spc="-1" strike="noStrike">
                <a:solidFill>
                  <a:srgbClr val="000000"/>
                </a:solidFill>
                <a:latin typeface="Arial"/>
              </a:rPr>
              <a:t>2. NEFROPATÍA ISQUÉMICA</a:t>
            </a:r>
            <a:endParaRPr b="0" lang="es-ES" sz="3600" spc="-1" strike="noStrike">
              <a:solidFill>
                <a:srgbClr val="ffffff"/>
              </a:solidFill>
              <a:latin typeface="Calibri"/>
            </a:endParaRPr>
          </a:p>
        </p:txBody>
      </p:sp>
      <p:sp>
        <p:nvSpPr>
          <p:cNvPr id="195" name="TextShape 2"/>
          <p:cNvSpPr txBox="1"/>
          <p:nvPr/>
        </p:nvSpPr>
        <p:spPr>
          <a:xfrm>
            <a:off x="355680" y="1197000"/>
            <a:ext cx="8496000" cy="4824000"/>
          </a:xfrm>
          <a:prstGeom prst="rect">
            <a:avLst/>
          </a:prstGeom>
          <a:noFill/>
          <a:ln>
            <a:noFill/>
          </a:ln>
        </p:spPr>
        <p:txBody>
          <a:bodyPr>
            <a:noAutofit/>
          </a:bodyPr>
          <a:p>
            <a:pPr>
              <a:lnSpc>
                <a:spcPct val="100000"/>
              </a:lnSpc>
              <a:spcBef>
                <a:spcPts val="641"/>
              </a:spcBef>
              <a:tabLst>
                <a:tab algn="l" pos="0"/>
              </a:tabLst>
            </a:pPr>
            <a:r>
              <a:rPr b="1" lang="es-ES" sz="3200" spc="-1" strike="noStrike">
                <a:solidFill>
                  <a:srgbClr val="000000"/>
                </a:solidFill>
                <a:latin typeface="Calibri"/>
              </a:rPr>
              <a:t>TRATAMIENTO (II): REVASCULARIZACIÓN</a:t>
            </a:r>
            <a:endParaRPr b="0" lang="es-ES" sz="3200" spc="-1" strike="noStrike">
              <a:solidFill>
                <a:srgbClr val="ffffff"/>
              </a:solidFill>
              <a:latin typeface="Calibri"/>
            </a:endParaRPr>
          </a:p>
          <a:p>
            <a:pPr>
              <a:lnSpc>
                <a:spcPct val="100000"/>
              </a:lnSpc>
              <a:spcBef>
                <a:spcPts val="479"/>
              </a:spcBef>
              <a:tabLst>
                <a:tab algn="l" pos="0"/>
              </a:tabLst>
            </a:pPr>
            <a:r>
              <a:rPr b="1" lang="es-ES" sz="2400" spc="-1" strike="noStrike">
                <a:solidFill>
                  <a:srgbClr val="000000"/>
                </a:solidFill>
                <a:latin typeface="Calibri"/>
              </a:rPr>
              <a:t>Indicaciones de revascularización:</a:t>
            </a:r>
            <a:endParaRPr b="0" lang="es-ES" sz="2400" spc="-1" strike="noStrike">
              <a:solidFill>
                <a:srgbClr val="ffffff"/>
              </a:solidFill>
              <a:latin typeface="Calibri"/>
            </a:endParaRPr>
          </a:p>
          <a:p>
            <a:pPr>
              <a:lnSpc>
                <a:spcPct val="100000"/>
              </a:lnSpc>
              <a:spcBef>
                <a:spcPts val="479"/>
              </a:spcBef>
              <a:tabLst>
                <a:tab algn="l" pos="0"/>
              </a:tabLst>
            </a:pPr>
            <a:endParaRPr b="0" lang="es-ES" sz="2400" spc="-1" strike="noStrike">
              <a:solidFill>
                <a:srgbClr val="ffffff"/>
              </a:solidFill>
              <a:latin typeface="Calibri"/>
            </a:endParaRPr>
          </a:p>
          <a:p>
            <a:pPr>
              <a:lnSpc>
                <a:spcPct val="100000"/>
              </a:lnSpc>
              <a:spcBef>
                <a:spcPts val="479"/>
              </a:spcBef>
              <a:tabLst>
                <a:tab algn="l" pos="0"/>
              </a:tabLst>
            </a:pPr>
            <a:r>
              <a:rPr b="1" lang="es-ES" sz="2400" spc="-1" strike="noStrike">
                <a:solidFill>
                  <a:srgbClr val="000000"/>
                </a:solidFill>
                <a:latin typeface="Calibri"/>
              </a:rPr>
              <a:t>c) Según posibilidad de que la restauración del flujo sanguíneo mejore la función renal:</a:t>
            </a:r>
            <a:endParaRPr b="0" lang="es-ES" sz="2400" spc="-1" strike="noStrike">
              <a:solidFill>
                <a:srgbClr val="ffffff"/>
              </a:solidFill>
              <a:latin typeface="Calibri"/>
            </a:endParaRPr>
          </a:p>
          <a:p>
            <a:pPr lvl="1" marL="743040" indent="-285480" algn="just">
              <a:lnSpc>
                <a:spcPct val="100000"/>
              </a:lnSpc>
              <a:spcBef>
                <a:spcPts val="400"/>
              </a:spcBef>
              <a:buClr>
                <a:srgbClr val="000000"/>
              </a:buClr>
              <a:buFont typeface="Arial"/>
              <a:buChar char="-"/>
              <a:tabLst>
                <a:tab algn="l" pos="0"/>
              </a:tabLst>
            </a:pPr>
            <a:r>
              <a:rPr b="1" lang="es-ES" sz="2000" spc="-1" strike="noStrike">
                <a:solidFill>
                  <a:srgbClr val="000000"/>
                </a:solidFill>
                <a:latin typeface="Calibri"/>
              </a:rPr>
              <a:t>Mal pronóstico: </a:t>
            </a:r>
            <a:r>
              <a:rPr b="0" lang="es-ES" sz="2000" spc="-1" strike="noStrike">
                <a:solidFill>
                  <a:srgbClr val="000000"/>
                </a:solidFill>
                <a:latin typeface="Calibri"/>
              </a:rPr>
              <a:t>índice de resistencia renal &gt; 0.8, riñón &lt;7 cm, biopsia con cambios ateroembólicos preexistentes y fibrosis intersticial.</a:t>
            </a:r>
            <a:endParaRPr b="0" lang="es-ES" sz="2000" spc="-1" strike="noStrike">
              <a:solidFill>
                <a:srgbClr val="ffffff"/>
              </a:solidFill>
              <a:latin typeface="Calibri"/>
            </a:endParaRPr>
          </a:p>
          <a:p>
            <a:pPr lvl="1" marL="743040" indent="-285480">
              <a:lnSpc>
                <a:spcPct val="100000"/>
              </a:lnSpc>
              <a:spcBef>
                <a:spcPts val="400"/>
              </a:spcBef>
              <a:buClr>
                <a:srgbClr val="000000"/>
              </a:buClr>
              <a:buFont typeface="Arial"/>
              <a:buChar char="-"/>
              <a:tabLst>
                <a:tab algn="l" pos="0"/>
              </a:tabLst>
            </a:pPr>
            <a:r>
              <a:rPr b="1" lang="es-ES" sz="2000" spc="-1" strike="noStrike">
                <a:solidFill>
                  <a:srgbClr val="000000"/>
                </a:solidFill>
                <a:latin typeface="Calibri"/>
              </a:rPr>
              <a:t>Buen pronóstico: </a:t>
            </a:r>
            <a:r>
              <a:rPr b="0" lang="es-ES" sz="2000" spc="-1" strike="noStrike">
                <a:solidFill>
                  <a:srgbClr val="000000"/>
                </a:solidFill>
                <a:latin typeface="Calibri"/>
              </a:rPr>
              <a:t>deterioro de función renal reciente (&lt;12 meses), riñón normal por RMN pero baja función renal en gammagrafía (“riñón en hibernación”).</a:t>
            </a:r>
            <a:endParaRPr b="0" lang="es-ES" sz="2000" spc="-1" strike="noStrike">
              <a:solidFill>
                <a:srgbClr val="ffffff"/>
              </a:solidFill>
              <a:latin typeface="Calibri"/>
            </a:endParaRPr>
          </a:p>
        </p:txBody>
      </p:sp>
      <p:sp>
        <p:nvSpPr>
          <p:cNvPr id="196" name="TextShape 3"/>
          <p:cNvSpPr txBox="1"/>
          <p:nvPr/>
        </p:nvSpPr>
        <p:spPr>
          <a:xfrm>
            <a:off x="6553080" y="6356520"/>
            <a:ext cx="2133360" cy="364680"/>
          </a:xfrm>
          <a:prstGeom prst="rect">
            <a:avLst/>
          </a:prstGeom>
          <a:noFill/>
          <a:ln>
            <a:noFill/>
          </a:ln>
        </p:spPr>
        <p:txBody>
          <a:bodyPr anchor="ctr">
            <a:noAutofit/>
          </a:bodyPr>
          <a:p>
            <a:pPr algn="r">
              <a:lnSpc>
                <a:spcPct val="100000"/>
              </a:lnSpc>
            </a:pPr>
            <a:fld id="{E72B1EA2-37AF-4CEE-9B96-E9E28954878E}" type="slidenum">
              <a:rPr b="0" lang="es-ES" sz="1200" spc="-1" strike="noStrike">
                <a:solidFill>
                  <a:srgbClr val="000000"/>
                </a:solidFill>
                <a:latin typeface="Calibri"/>
              </a:rPr>
              <a:t>&lt;número&gt;</a:t>
            </a:fld>
            <a:endParaRPr b="0" lang="ca-ES" sz="1200" spc="-1" strike="noStrike">
              <a:latin typeface="Times New Roman"/>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7" name="TextShape 1"/>
          <p:cNvSpPr txBox="1"/>
          <p:nvPr/>
        </p:nvSpPr>
        <p:spPr>
          <a:xfrm>
            <a:off x="457200" y="274680"/>
            <a:ext cx="8229240" cy="1142640"/>
          </a:xfrm>
          <a:prstGeom prst="rect">
            <a:avLst/>
          </a:prstGeom>
          <a:noFill/>
          <a:ln>
            <a:noFill/>
          </a:ln>
        </p:spPr>
        <p:txBody>
          <a:bodyPr anchor="ctr">
            <a:noAutofit/>
          </a:bodyPr>
          <a:p>
            <a:pPr algn="ctr">
              <a:lnSpc>
                <a:spcPct val="100000"/>
              </a:lnSpc>
            </a:pPr>
            <a:r>
              <a:rPr b="1" lang="es-ES" sz="3600" spc="-1" strike="noStrike">
                <a:solidFill>
                  <a:srgbClr val="000000"/>
                </a:solidFill>
                <a:latin typeface="Arial"/>
              </a:rPr>
              <a:t>2. NEFROPATÍA ISQUÉMICA</a:t>
            </a:r>
            <a:endParaRPr b="0" lang="es-ES" sz="3600" spc="-1" strike="noStrike">
              <a:solidFill>
                <a:srgbClr val="ffffff"/>
              </a:solidFill>
              <a:latin typeface="Calibri"/>
            </a:endParaRPr>
          </a:p>
        </p:txBody>
      </p:sp>
      <p:sp>
        <p:nvSpPr>
          <p:cNvPr id="198" name="TextShape 2"/>
          <p:cNvSpPr txBox="1"/>
          <p:nvPr/>
        </p:nvSpPr>
        <p:spPr>
          <a:xfrm>
            <a:off x="355680" y="1197000"/>
            <a:ext cx="8623080" cy="4824000"/>
          </a:xfrm>
          <a:prstGeom prst="rect">
            <a:avLst/>
          </a:prstGeom>
          <a:noFill/>
          <a:ln>
            <a:noFill/>
          </a:ln>
        </p:spPr>
        <p:txBody>
          <a:bodyPr>
            <a:noAutofit/>
          </a:bodyPr>
          <a:p>
            <a:pPr>
              <a:lnSpc>
                <a:spcPct val="100000"/>
              </a:lnSpc>
              <a:spcBef>
                <a:spcPts val="641"/>
              </a:spcBef>
              <a:tabLst>
                <a:tab algn="l" pos="0"/>
              </a:tabLst>
            </a:pPr>
            <a:r>
              <a:rPr b="1" lang="es-ES" sz="3200" spc="-1" strike="noStrike">
                <a:solidFill>
                  <a:srgbClr val="000000"/>
                </a:solidFill>
                <a:latin typeface="Calibri"/>
              </a:rPr>
              <a:t>TRATAMIENTO (II): REVASCULARIZACIÓN</a:t>
            </a:r>
            <a:endParaRPr b="0" lang="es-ES" sz="3200" spc="-1" strike="noStrike">
              <a:solidFill>
                <a:srgbClr val="ffffff"/>
              </a:solidFill>
              <a:latin typeface="Calibri"/>
            </a:endParaRPr>
          </a:p>
          <a:p>
            <a:pPr>
              <a:lnSpc>
                <a:spcPct val="100000"/>
              </a:lnSpc>
              <a:spcBef>
                <a:spcPts val="479"/>
              </a:spcBef>
              <a:tabLst>
                <a:tab algn="l" pos="0"/>
              </a:tabLst>
            </a:pPr>
            <a:r>
              <a:rPr b="1" lang="es-ES" sz="2400" spc="-1" strike="noStrike">
                <a:solidFill>
                  <a:srgbClr val="000000"/>
                </a:solidFill>
                <a:latin typeface="Calibri"/>
              </a:rPr>
              <a:t>Complicaciones de la revascularización:</a:t>
            </a:r>
            <a:endParaRPr b="0" lang="es-ES" sz="2400" spc="-1" strike="noStrike">
              <a:solidFill>
                <a:srgbClr val="ffffff"/>
              </a:solidFill>
              <a:latin typeface="Calibri"/>
            </a:endParaRPr>
          </a:p>
          <a:p>
            <a:pPr>
              <a:lnSpc>
                <a:spcPct val="150000"/>
              </a:lnSpc>
              <a:spcBef>
                <a:spcPts val="479"/>
              </a:spcBef>
              <a:tabLst>
                <a:tab algn="l" pos="0"/>
              </a:tabLst>
            </a:pPr>
            <a:r>
              <a:rPr b="0" lang="es-ES" sz="2400" spc="-1" strike="noStrike">
                <a:solidFill>
                  <a:srgbClr val="000000"/>
                </a:solidFill>
                <a:latin typeface="Calibri"/>
              </a:rPr>
              <a:t>La tasa de complicaciones de angioplastia percutánea es del 5-15%:</a:t>
            </a:r>
            <a:endParaRPr b="0" lang="es-ES" sz="2400" spc="-1" strike="noStrike">
              <a:solidFill>
                <a:srgbClr val="ffffff"/>
              </a:solidFill>
              <a:latin typeface="Calibri"/>
            </a:endParaRPr>
          </a:p>
          <a:p>
            <a:pPr marL="343080" indent="-342720">
              <a:lnSpc>
                <a:spcPct val="150000"/>
              </a:lnSpc>
              <a:spcBef>
                <a:spcPts val="479"/>
              </a:spcBef>
              <a:buClr>
                <a:srgbClr val="000000"/>
              </a:buClr>
              <a:buFont typeface="Arial"/>
              <a:buChar char="•"/>
              <a:tabLst>
                <a:tab algn="l" pos="0"/>
              </a:tabLst>
            </a:pPr>
            <a:r>
              <a:rPr b="0" lang="es-ES" sz="2400" spc="-1" strike="noStrike">
                <a:solidFill>
                  <a:srgbClr val="000000"/>
                </a:solidFill>
                <a:latin typeface="Calibri"/>
              </a:rPr>
              <a:t>Hematoma en el sitio de punción.</a:t>
            </a:r>
            <a:endParaRPr b="0" lang="es-ES" sz="2400" spc="-1" strike="noStrike">
              <a:solidFill>
                <a:srgbClr val="ffffff"/>
              </a:solidFill>
              <a:latin typeface="Calibri"/>
            </a:endParaRPr>
          </a:p>
          <a:p>
            <a:pPr marL="343080" indent="-342720">
              <a:lnSpc>
                <a:spcPct val="150000"/>
              </a:lnSpc>
              <a:spcBef>
                <a:spcPts val="479"/>
              </a:spcBef>
              <a:buClr>
                <a:srgbClr val="000000"/>
              </a:buClr>
              <a:buFont typeface="Arial"/>
              <a:buChar char="•"/>
              <a:tabLst>
                <a:tab algn="l" pos="0"/>
              </a:tabLst>
            </a:pPr>
            <a:r>
              <a:rPr b="0" lang="es-ES" sz="2400" spc="-1" strike="noStrike">
                <a:solidFill>
                  <a:srgbClr val="000000"/>
                </a:solidFill>
                <a:latin typeface="Calibri"/>
              </a:rPr>
              <a:t>Reacción a contraste yodado.</a:t>
            </a:r>
            <a:endParaRPr b="0" lang="es-ES" sz="2400" spc="-1" strike="noStrike">
              <a:solidFill>
                <a:srgbClr val="ffffff"/>
              </a:solidFill>
              <a:latin typeface="Calibri"/>
            </a:endParaRPr>
          </a:p>
          <a:p>
            <a:pPr marL="343080" indent="-342720">
              <a:lnSpc>
                <a:spcPct val="150000"/>
              </a:lnSpc>
              <a:spcBef>
                <a:spcPts val="479"/>
              </a:spcBef>
              <a:buClr>
                <a:srgbClr val="000000"/>
              </a:buClr>
              <a:buFont typeface="Arial"/>
              <a:buChar char="•"/>
              <a:tabLst>
                <a:tab algn="l" pos="0"/>
              </a:tabLst>
            </a:pPr>
            <a:r>
              <a:rPr b="0" lang="es-ES" sz="2400" spc="-1" strike="noStrike">
                <a:solidFill>
                  <a:srgbClr val="000000"/>
                </a:solidFill>
                <a:latin typeface="Calibri"/>
              </a:rPr>
              <a:t>Disección de la arteria renal. </a:t>
            </a:r>
            <a:endParaRPr b="0" lang="es-ES" sz="2400" spc="-1" strike="noStrike">
              <a:solidFill>
                <a:srgbClr val="ffffff"/>
              </a:solidFill>
              <a:latin typeface="Calibri"/>
            </a:endParaRPr>
          </a:p>
          <a:p>
            <a:pPr marL="343080" indent="-342720">
              <a:lnSpc>
                <a:spcPct val="150000"/>
              </a:lnSpc>
              <a:spcBef>
                <a:spcPts val="479"/>
              </a:spcBef>
              <a:buClr>
                <a:srgbClr val="000000"/>
              </a:buClr>
              <a:buFont typeface="Arial"/>
              <a:buChar char="•"/>
              <a:tabLst>
                <a:tab algn="l" pos="0"/>
              </a:tabLst>
            </a:pPr>
            <a:r>
              <a:rPr b="0" lang="es-ES" sz="2400" spc="-1" strike="noStrike">
                <a:solidFill>
                  <a:srgbClr val="000000"/>
                </a:solidFill>
                <a:latin typeface="Calibri"/>
              </a:rPr>
              <a:t>FRA por ateroembolismo.</a:t>
            </a:r>
            <a:endParaRPr b="0" lang="es-ES" sz="2400" spc="-1" strike="noStrike">
              <a:solidFill>
                <a:srgbClr val="ffffff"/>
              </a:solidFill>
              <a:latin typeface="Calibri"/>
            </a:endParaRPr>
          </a:p>
        </p:txBody>
      </p:sp>
      <p:sp>
        <p:nvSpPr>
          <p:cNvPr id="199" name="TextShape 3"/>
          <p:cNvSpPr txBox="1"/>
          <p:nvPr/>
        </p:nvSpPr>
        <p:spPr>
          <a:xfrm>
            <a:off x="6553080" y="6356520"/>
            <a:ext cx="2133360" cy="364680"/>
          </a:xfrm>
          <a:prstGeom prst="rect">
            <a:avLst/>
          </a:prstGeom>
          <a:noFill/>
          <a:ln>
            <a:noFill/>
          </a:ln>
        </p:spPr>
        <p:txBody>
          <a:bodyPr anchor="ctr">
            <a:noAutofit/>
          </a:bodyPr>
          <a:p>
            <a:pPr algn="r">
              <a:lnSpc>
                <a:spcPct val="100000"/>
              </a:lnSpc>
            </a:pPr>
            <a:fld id="{CEDB5CDD-1A0D-4D7D-B1B4-16464FA2CF90}" type="slidenum">
              <a:rPr b="0" lang="es-ES" sz="1200" spc="-1" strike="noStrike">
                <a:solidFill>
                  <a:srgbClr val="000000"/>
                </a:solidFill>
                <a:latin typeface="Calibri"/>
              </a:rPr>
              <a:t>&lt;número&gt;</a:t>
            </a:fld>
            <a:endParaRPr b="0" lang="ca-ES" sz="1200" spc="-1" strike="noStrike">
              <a:latin typeface="Times New Roman"/>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TextShape 1"/>
          <p:cNvSpPr txBox="1"/>
          <p:nvPr/>
        </p:nvSpPr>
        <p:spPr>
          <a:xfrm>
            <a:off x="457200" y="274680"/>
            <a:ext cx="8229240" cy="1142640"/>
          </a:xfrm>
          <a:prstGeom prst="rect">
            <a:avLst/>
          </a:prstGeom>
          <a:noFill/>
          <a:ln>
            <a:noFill/>
          </a:ln>
        </p:spPr>
        <p:txBody>
          <a:bodyPr anchor="ctr">
            <a:noAutofit/>
          </a:bodyPr>
          <a:p>
            <a:pPr algn="ctr">
              <a:lnSpc>
                <a:spcPct val="100000"/>
              </a:lnSpc>
            </a:pPr>
            <a:r>
              <a:rPr b="1" lang="es-ES" sz="3600" spc="-1" strike="noStrike">
                <a:solidFill>
                  <a:srgbClr val="000000"/>
                </a:solidFill>
                <a:latin typeface="Arial"/>
              </a:rPr>
              <a:t>3. ATEROEMBOLISMO</a:t>
            </a:r>
            <a:endParaRPr b="0" lang="es-ES" sz="3600" spc="-1" strike="noStrike">
              <a:solidFill>
                <a:srgbClr val="ffffff"/>
              </a:solidFill>
              <a:latin typeface="Calibri"/>
            </a:endParaRPr>
          </a:p>
        </p:txBody>
      </p:sp>
      <p:sp>
        <p:nvSpPr>
          <p:cNvPr id="201" name="TextShape 2"/>
          <p:cNvSpPr txBox="1"/>
          <p:nvPr/>
        </p:nvSpPr>
        <p:spPr>
          <a:xfrm>
            <a:off x="395280" y="1417680"/>
            <a:ext cx="8497440" cy="4674960"/>
          </a:xfrm>
          <a:prstGeom prst="rect">
            <a:avLst/>
          </a:prstGeom>
          <a:noFill/>
          <a:ln>
            <a:noFill/>
          </a:ln>
        </p:spPr>
        <p:txBody>
          <a:bodyPr>
            <a:noAutofit/>
          </a:bodyPr>
          <a:p>
            <a:pPr>
              <a:lnSpc>
                <a:spcPct val="100000"/>
              </a:lnSpc>
              <a:spcBef>
                <a:spcPts val="641"/>
              </a:spcBef>
              <a:tabLst>
                <a:tab algn="l" pos="0"/>
              </a:tabLst>
            </a:pPr>
            <a:r>
              <a:rPr b="1" lang="es-ES" sz="3200" spc="-1" strike="noStrike">
                <a:solidFill>
                  <a:srgbClr val="000000"/>
                </a:solidFill>
                <a:latin typeface="Calibri"/>
              </a:rPr>
              <a:t>CONCEPTO y EPIDEMIOLOGÍA</a:t>
            </a:r>
            <a:endParaRPr b="0" lang="es-ES" sz="3200" spc="-1" strike="noStrike">
              <a:solidFill>
                <a:srgbClr val="ffffff"/>
              </a:solidFill>
              <a:latin typeface="Calibri"/>
            </a:endParaRPr>
          </a:p>
        </p:txBody>
      </p:sp>
      <p:sp>
        <p:nvSpPr>
          <p:cNvPr id="202" name="TextShape 3"/>
          <p:cNvSpPr txBox="1"/>
          <p:nvPr/>
        </p:nvSpPr>
        <p:spPr>
          <a:xfrm>
            <a:off x="6553080" y="6356520"/>
            <a:ext cx="2133360" cy="364680"/>
          </a:xfrm>
          <a:prstGeom prst="rect">
            <a:avLst/>
          </a:prstGeom>
          <a:noFill/>
          <a:ln>
            <a:noFill/>
          </a:ln>
        </p:spPr>
        <p:txBody>
          <a:bodyPr anchor="ctr">
            <a:noAutofit/>
          </a:bodyPr>
          <a:p>
            <a:pPr algn="r">
              <a:lnSpc>
                <a:spcPct val="100000"/>
              </a:lnSpc>
            </a:pPr>
            <a:fld id="{439A901E-4972-4560-AE7C-E2851DA11150}" type="slidenum">
              <a:rPr b="0" lang="es-ES" sz="1200" spc="-1" strike="noStrike">
                <a:solidFill>
                  <a:srgbClr val="000000"/>
                </a:solidFill>
                <a:latin typeface="Calibri"/>
              </a:rPr>
              <a:t>&lt;número&gt;</a:t>
            </a:fld>
            <a:endParaRPr b="0" lang="ca-ES" sz="1200" spc="-1" strike="noStrike">
              <a:latin typeface="Times New Roman"/>
            </a:endParaRPr>
          </a:p>
        </p:txBody>
      </p:sp>
      <p:pic>
        <p:nvPicPr>
          <p:cNvPr id="203" name="Picture 2" descr="Hypertension and Vascular Diseases of the Kidney (Chapter 13) - Silva&amp;#39;s  Diagnostic Renal Pathology"/>
          <p:cNvPicPr/>
          <p:nvPr/>
        </p:nvPicPr>
        <p:blipFill>
          <a:blip r:embed="rId1"/>
          <a:stretch/>
        </p:blipFill>
        <p:spPr>
          <a:xfrm>
            <a:off x="76320" y="2179800"/>
            <a:ext cx="4096800" cy="3482640"/>
          </a:xfrm>
          <a:prstGeom prst="rect">
            <a:avLst/>
          </a:prstGeom>
          <a:ln>
            <a:noFill/>
          </a:ln>
        </p:spPr>
      </p:pic>
      <p:sp>
        <p:nvSpPr>
          <p:cNvPr id="204" name="CustomShape 4"/>
          <p:cNvSpPr/>
          <p:nvPr/>
        </p:nvSpPr>
        <p:spPr>
          <a:xfrm>
            <a:off x="4092480" y="2179800"/>
            <a:ext cx="4987440" cy="3473280"/>
          </a:xfrm>
          <a:prstGeom prst="rect">
            <a:avLst/>
          </a:prstGeom>
          <a:solidFill>
            <a:srgbClr val="e2f0d9"/>
          </a:solidFill>
          <a:ln>
            <a:noFill/>
          </a:ln>
        </p:spPr>
        <p:style>
          <a:lnRef idx="0"/>
          <a:fillRef idx="0"/>
          <a:effectRef idx="0"/>
          <a:fontRef idx="minor"/>
        </p:style>
        <p:txBody>
          <a:bodyPr lIns="90000" rIns="90000" tIns="45000" bIns="45000">
            <a:spAutoFit/>
          </a:bodyPr>
          <a:p>
            <a:pPr marL="457200" indent="-456840">
              <a:lnSpc>
                <a:spcPct val="100000"/>
              </a:lnSpc>
              <a:spcAft>
                <a:spcPts val="1199"/>
              </a:spcAft>
              <a:buClr>
                <a:srgbClr val="000000"/>
              </a:buClr>
              <a:buFont typeface="Arial"/>
              <a:buChar char="•"/>
            </a:pPr>
            <a:r>
              <a:rPr b="0" lang="es-ES" sz="2400" spc="-1" strike="noStrike">
                <a:solidFill>
                  <a:srgbClr val="000000"/>
                </a:solidFill>
                <a:latin typeface="Century Gothic"/>
              </a:rPr>
              <a:t>Producido por la liberación de </a:t>
            </a:r>
            <a:r>
              <a:rPr b="1" lang="es-ES" sz="2400" spc="-1" strike="noStrike">
                <a:solidFill>
                  <a:srgbClr val="000000"/>
                </a:solidFill>
                <a:latin typeface="Century Gothic"/>
              </a:rPr>
              <a:t>cristales de colesterol</a:t>
            </a:r>
            <a:endParaRPr b="0" lang="ca-ES" sz="2400" spc="-1" strike="noStrike">
              <a:latin typeface="Arial"/>
            </a:endParaRPr>
          </a:p>
          <a:p>
            <a:pPr marL="457200" indent="-456840">
              <a:lnSpc>
                <a:spcPct val="100000"/>
              </a:lnSpc>
              <a:spcAft>
                <a:spcPts val="1199"/>
              </a:spcAft>
              <a:buClr>
                <a:srgbClr val="000000"/>
              </a:buClr>
              <a:buFont typeface="Arial"/>
              <a:buChar char="•"/>
            </a:pPr>
            <a:r>
              <a:rPr b="1" lang="es-ES" sz="2400" spc="-1" strike="noStrike">
                <a:solidFill>
                  <a:srgbClr val="000000"/>
                </a:solidFill>
                <a:latin typeface="Century Gothic"/>
              </a:rPr>
              <a:t>Manipulación endovascular </a:t>
            </a:r>
            <a:r>
              <a:rPr b="0" lang="es-ES" sz="2400" spc="-1" strike="noStrike">
                <a:solidFill>
                  <a:srgbClr val="000000"/>
                </a:solidFill>
                <a:latin typeface="Century Gothic"/>
              </a:rPr>
              <a:t>aunque también espontánea.</a:t>
            </a:r>
            <a:endParaRPr b="0" lang="ca-ES" sz="2400" spc="-1" strike="noStrike">
              <a:latin typeface="Arial"/>
            </a:endParaRPr>
          </a:p>
          <a:p>
            <a:pPr marL="457200" indent="-456840">
              <a:lnSpc>
                <a:spcPct val="100000"/>
              </a:lnSpc>
              <a:spcAft>
                <a:spcPts val="1199"/>
              </a:spcAft>
              <a:buClr>
                <a:srgbClr val="000000"/>
              </a:buClr>
              <a:buFont typeface="Arial"/>
              <a:buChar char="•"/>
            </a:pPr>
            <a:r>
              <a:rPr b="0" lang="es-ES" sz="2400" spc="-1" strike="noStrike">
                <a:solidFill>
                  <a:srgbClr val="000000"/>
                </a:solidFill>
                <a:latin typeface="Century Gothic"/>
              </a:rPr>
              <a:t>Incidencia: 0.8-2.9%.</a:t>
            </a:r>
            <a:endParaRPr b="0" lang="ca-ES" sz="2400" spc="-1" strike="noStrike">
              <a:latin typeface="Arial"/>
            </a:endParaRPr>
          </a:p>
          <a:p>
            <a:pPr marL="457200" indent="-456840">
              <a:lnSpc>
                <a:spcPct val="100000"/>
              </a:lnSpc>
              <a:buClr>
                <a:srgbClr val="000000"/>
              </a:buClr>
              <a:buFont typeface="Arial"/>
              <a:buChar char="•"/>
            </a:pPr>
            <a:r>
              <a:rPr b="0" lang="es-ES" sz="2400" spc="-1" strike="noStrike">
                <a:solidFill>
                  <a:srgbClr val="000000"/>
                </a:solidFill>
                <a:latin typeface="Century Gothic"/>
              </a:rPr>
              <a:t>Mayor riesgo cuanta más aterosclerosis.</a:t>
            </a:r>
            <a:endParaRPr b="0" lang="ca-ES" sz="24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5" name="TextShape 1"/>
          <p:cNvSpPr txBox="1"/>
          <p:nvPr/>
        </p:nvSpPr>
        <p:spPr>
          <a:xfrm>
            <a:off x="457200" y="274680"/>
            <a:ext cx="8229240" cy="1142640"/>
          </a:xfrm>
          <a:prstGeom prst="rect">
            <a:avLst/>
          </a:prstGeom>
          <a:noFill/>
          <a:ln>
            <a:noFill/>
          </a:ln>
        </p:spPr>
        <p:txBody>
          <a:bodyPr anchor="ctr">
            <a:noAutofit/>
          </a:bodyPr>
          <a:p>
            <a:pPr algn="ctr">
              <a:lnSpc>
                <a:spcPct val="100000"/>
              </a:lnSpc>
            </a:pPr>
            <a:r>
              <a:rPr b="1" lang="es-ES" sz="3600" spc="-1" strike="noStrike">
                <a:solidFill>
                  <a:srgbClr val="000000"/>
                </a:solidFill>
                <a:latin typeface="Arial"/>
              </a:rPr>
              <a:t>3. ATEROEMBOLISMO</a:t>
            </a:r>
            <a:endParaRPr b="0" lang="es-ES" sz="3600" spc="-1" strike="noStrike">
              <a:solidFill>
                <a:srgbClr val="ffffff"/>
              </a:solidFill>
              <a:latin typeface="Calibri"/>
            </a:endParaRPr>
          </a:p>
        </p:txBody>
      </p:sp>
      <p:sp>
        <p:nvSpPr>
          <p:cNvPr id="206" name="TextShape 2"/>
          <p:cNvSpPr txBox="1"/>
          <p:nvPr/>
        </p:nvSpPr>
        <p:spPr>
          <a:xfrm>
            <a:off x="395280" y="1130400"/>
            <a:ext cx="8497440" cy="4674960"/>
          </a:xfrm>
          <a:prstGeom prst="rect">
            <a:avLst/>
          </a:prstGeom>
          <a:noFill/>
          <a:ln>
            <a:noFill/>
          </a:ln>
        </p:spPr>
        <p:txBody>
          <a:bodyPr>
            <a:noAutofit/>
          </a:bodyPr>
          <a:p>
            <a:pPr>
              <a:lnSpc>
                <a:spcPct val="100000"/>
              </a:lnSpc>
              <a:spcBef>
                <a:spcPts val="641"/>
              </a:spcBef>
              <a:tabLst>
                <a:tab algn="l" pos="0"/>
              </a:tabLst>
            </a:pPr>
            <a:r>
              <a:rPr b="1" lang="es-ES" sz="3200" spc="-1" strike="noStrike">
                <a:solidFill>
                  <a:srgbClr val="000000"/>
                </a:solidFill>
                <a:latin typeface="Calibri"/>
              </a:rPr>
              <a:t>FACTORES DE RIESGO</a:t>
            </a:r>
            <a:endParaRPr b="0" lang="es-ES" sz="3200" spc="-1" strike="noStrike">
              <a:solidFill>
                <a:srgbClr val="ffffff"/>
              </a:solidFill>
              <a:latin typeface="Calibri"/>
            </a:endParaRPr>
          </a:p>
        </p:txBody>
      </p:sp>
      <p:sp>
        <p:nvSpPr>
          <p:cNvPr id="207" name="TextShape 3"/>
          <p:cNvSpPr txBox="1"/>
          <p:nvPr/>
        </p:nvSpPr>
        <p:spPr>
          <a:xfrm>
            <a:off x="6553080" y="6356520"/>
            <a:ext cx="2133360" cy="364680"/>
          </a:xfrm>
          <a:prstGeom prst="rect">
            <a:avLst/>
          </a:prstGeom>
          <a:noFill/>
          <a:ln>
            <a:noFill/>
          </a:ln>
        </p:spPr>
        <p:txBody>
          <a:bodyPr anchor="ctr">
            <a:noAutofit/>
          </a:bodyPr>
          <a:p>
            <a:pPr algn="r">
              <a:lnSpc>
                <a:spcPct val="100000"/>
              </a:lnSpc>
            </a:pPr>
            <a:fld id="{8A0717CB-48A4-4825-BB8B-9804921E801B}" type="slidenum">
              <a:rPr b="0" lang="es-ES" sz="1200" spc="-1" strike="noStrike">
                <a:solidFill>
                  <a:srgbClr val="000000"/>
                </a:solidFill>
                <a:latin typeface="Calibri"/>
              </a:rPr>
              <a:t>&lt;número&gt;</a:t>
            </a:fld>
            <a:endParaRPr b="0" lang="ca-ES" sz="1200" spc="-1" strike="noStrike">
              <a:latin typeface="Times New Roman"/>
            </a:endParaRPr>
          </a:p>
        </p:txBody>
      </p:sp>
      <p:sp>
        <p:nvSpPr>
          <p:cNvPr id="208" name="CustomShape 4"/>
          <p:cNvSpPr/>
          <p:nvPr/>
        </p:nvSpPr>
        <p:spPr>
          <a:xfrm>
            <a:off x="3930120" y="4079880"/>
            <a:ext cx="1283040" cy="395280"/>
          </a:xfrm>
          <a:prstGeom prst="rect">
            <a:avLst/>
          </a:prstGeom>
          <a:solidFill>
            <a:srgbClr val="e2f0d9"/>
          </a:solidFill>
          <a:ln>
            <a:noFill/>
          </a:ln>
        </p:spPr>
        <p:style>
          <a:lnRef idx="0"/>
          <a:fillRef idx="0"/>
          <a:effectRef idx="0"/>
          <a:fontRef idx="minor"/>
        </p:style>
        <p:txBody>
          <a:bodyPr wrap="none" lIns="90000" rIns="90000" tIns="45000" bIns="45000">
            <a:spAutoFit/>
          </a:bodyPr>
          <a:p>
            <a:pPr>
              <a:lnSpc>
                <a:spcPct val="100000"/>
              </a:lnSpc>
            </a:pPr>
            <a:r>
              <a:rPr b="0" lang="es-ES" sz="2000" spc="-1" strike="noStrike">
                <a:solidFill>
                  <a:srgbClr val="000000"/>
                </a:solidFill>
                <a:latin typeface="Century Gothic"/>
              </a:rPr>
              <a:t>&gt;50 años</a:t>
            </a:r>
            <a:endParaRPr b="0" lang="ca-ES" sz="2000" spc="-1" strike="noStrike">
              <a:latin typeface="Arial"/>
            </a:endParaRPr>
          </a:p>
        </p:txBody>
      </p:sp>
      <p:pic>
        <p:nvPicPr>
          <p:cNvPr id="209" name="Imagen 23" descr=""/>
          <p:cNvPicPr/>
          <p:nvPr/>
        </p:nvPicPr>
        <p:blipFill>
          <a:blip r:embed="rId1"/>
          <a:srcRect l="51216" t="0" r="0" b="0"/>
          <a:stretch/>
        </p:blipFill>
        <p:spPr>
          <a:xfrm>
            <a:off x="7281720" y="4381560"/>
            <a:ext cx="1717200" cy="2339640"/>
          </a:xfrm>
          <a:prstGeom prst="rect">
            <a:avLst/>
          </a:prstGeom>
          <a:ln>
            <a:noFill/>
          </a:ln>
        </p:spPr>
      </p:pic>
      <p:sp>
        <p:nvSpPr>
          <p:cNvPr id="210" name="CustomShape 5"/>
          <p:cNvSpPr/>
          <p:nvPr/>
        </p:nvSpPr>
        <p:spPr>
          <a:xfrm>
            <a:off x="2894040" y="5445000"/>
            <a:ext cx="3836520" cy="700200"/>
          </a:xfrm>
          <a:prstGeom prst="rect">
            <a:avLst/>
          </a:prstGeom>
          <a:solidFill>
            <a:srgbClr val="e2f0d9"/>
          </a:solidFill>
          <a:ln>
            <a:noFill/>
          </a:ln>
        </p:spPr>
        <p:style>
          <a:lnRef idx="0"/>
          <a:fillRef idx="0"/>
          <a:effectRef idx="0"/>
          <a:fontRef idx="minor"/>
        </p:style>
        <p:txBody>
          <a:bodyPr lIns="90000" rIns="90000" tIns="45000" bIns="45000">
            <a:spAutoFit/>
          </a:bodyPr>
          <a:p>
            <a:pPr algn="ctr">
              <a:lnSpc>
                <a:spcPct val="100000"/>
              </a:lnSpc>
            </a:pPr>
            <a:r>
              <a:rPr b="0" lang="es-ES" sz="2000" spc="-1" strike="noStrike">
                <a:solidFill>
                  <a:srgbClr val="000000"/>
                </a:solidFill>
                <a:latin typeface="Century Gothic"/>
              </a:rPr>
              <a:t>Manipulación endovascular (25% espontáneas)</a:t>
            </a:r>
            <a:endParaRPr b="0" lang="ca-ES" sz="2000" spc="-1" strike="noStrike">
              <a:latin typeface="Arial"/>
            </a:endParaRPr>
          </a:p>
        </p:txBody>
      </p:sp>
      <p:pic>
        <p:nvPicPr>
          <p:cNvPr id="211" name="Picture 2" descr=""/>
          <p:cNvPicPr/>
          <p:nvPr/>
        </p:nvPicPr>
        <p:blipFill>
          <a:blip r:embed="rId2"/>
          <a:stretch/>
        </p:blipFill>
        <p:spPr>
          <a:xfrm>
            <a:off x="415800" y="2095560"/>
            <a:ext cx="2339640" cy="929880"/>
          </a:xfrm>
          <a:prstGeom prst="rect">
            <a:avLst/>
          </a:prstGeom>
          <a:ln>
            <a:noFill/>
          </a:ln>
        </p:spPr>
      </p:pic>
      <p:pic>
        <p:nvPicPr>
          <p:cNvPr id="212" name="Picture 2" descr=""/>
          <p:cNvPicPr/>
          <p:nvPr/>
        </p:nvPicPr>
        <p:blipFill>
          <a:blip r:embed="rId3"/>
          <a:srcRect l="0" t="0" r="0" b="48505"/>
          <a:stretch/>
        </p:blipFill>
        <p:spPr>
          <a:xfrm>
            <a:off x="3860640" y="1541520"/>
            <a:ext cx="1422000" cy="2339640"/>
          </a:xfrm>
          <a:prstGeom prst="rect">
            <a:avLst/>
          </a:prstGeom>
          <a:ln>
            <a:noFill/>
          </a:ln>
        </p:spPr>
      </p:pic>
      <p:pic>
        <p:nvPicPr>
          <p:cNvPr id="213" name="Picture 4" descr=""/>
          <p:cNvPicPr/>
          <p:nvPr/>
        </p:nvPicPr>
        <p:blipFill>
          <a:blip r:embed="rId4"/>
          <a:srcRect l="16114" t="17958" r="0" b="0"/>
          <a:stretch/>
        </p:blipFill>
        <p:spPr>
          <a:xfrm>
            <a:off x="5599080" y="1658880"/>
            <a:ext cx="2163240" cy="2339640"/>
          </a:xfrm>
          <a:prstGeom prst="rect">
            <a:avLst/>
          </a:prstGeom>
          <a:ln>
            <a:noFill/>
          </a:ln>
        </p:spPr>
      </p:pic>
      <p:pic>
        <p:nvPicPr>
          <p:cNvPr id="214" name="Picture 8" descr=""/>
          <p:cNvPicPr/>
          <p:nvPr/>
        </p:nvPicPr>
        <p:blipFill>
          <a:blip r:embed="rId5"/>
          <a:stretch/>
        </p:blipFill>
        <p:spPr>
          <a:xfrm>
            <a:off x="941400" y="3936960"/>
            <a:ext cx="1288800" cy="2339640"/>
          </a:xfrm>
          <a:prstGeom prst="rect">
            <a:avLst/>
          </a:prstGeom>
          <a:ln>
            <a:noFill/>
          </a:ln>
        </p:spPr>
      </p:pic>
      <p:pic>
        <p:nvPicPr>
          <p:cNvPr id="215" name="Picture 10" descr=""/>
          <p:cNvPicPr/>
          <p:nvPr/>
        </p:nvPicPr>
        <p:blipFill>
          <a:blip r:embed="rId6"/>
          <a:stretch/>
        </p:blipFill>
        <p:spPr>
          <a:xfrm rot="20905200">
            <a:off x="3301920" y="4385880"/>
            <a:ext cx="3203280" cy="1150560"/>
          </a:xfrm>
          <a:prstGeom prst="rect">
            <a:avLst/>
          </a:prstGeom>
          <a:ln>
            <a:noFill/>
          </a:ln>
        </p:spPr>
      </p:pic>
      <p:sp>
        <p:nvSpPr>
          <p:cNvPr id="216" name="CustomShape 6"/>
          <p:cNvSpPr/>
          <p:nvPr/>
        </p:nvSpPr>
        <p:spPr>
          <a:xfrm>
            <a:off x="744120" y="3135240"/>
            <a:ext cx="1700640" cy="395280"/>
          </a:xfrm>
          <a:prstGeom prst="rect">
            <a:avLst/>
          </a:prstGeom>
          <a:solidFill>
            <a:srgbClr val="e2f0d9"/>
          </a:solidFill>
          <a:ln>
            <a:noFill/>
          </a:ln>
        </p:spPr>
        <p:style>
          <a:lnRef idx="0"/>
          <a:fillRef idx="0"/>
          <a:effectRef idx="0"/>
          <a:fontRef idx="minor"/>
        </p:style>
        <p:txBody>
          <a:bodyPr wrap="none" lIns="90000" rIns="90000" tIns="45000" bIns="45000">
            <a:spAutoFit/>
          </a:bodyPr>
          <a:p>
            <a:pPr>
              <a:lnSpc>
                <a:spcPct val="100000"/>
              </a:lnSpc>
            </a:pPr>
            <a:r>
              <a:rPr b="0" lang="es-ES" sz="2000" spc="-1" strike="noStrike">
                <a:solidFill>
                  <a:srgbClr val="000000"/>
                </a:solidFill>
                <a:latin typeface="Century Gothic"/>
              </a:rPr>
              <a:t>Hipertensión</a:t>
            </a:r>
            <a:endParaRPr b="0" lang="ca-ES" sz="2000" spc="-1" strike="noStrike">
              <a:latin typeface="Arial"/>
            </a:endParaRPr>
          </a:p>
        </p:txBody>
      </p:sp>
      <p:sp>
        <p:nvSpPr>
          <p:cNvPr id="217" name="CustomShape 7"/>
          <p:cNvSpPr/>
          <p:nvPr/>
        </p:nvSpPr>
        <p:spPr>
          <a:xfrm>
            <a:off x="6912000" y="2000160"/>
            <a:ext cx="1836000" cy="395280"/>
          </a:xfrm>
          <a:prstGeom prst="rect">
            <a:avLst/>
          </a:prstGeom>
          <a:solidFill>
            <a:srgbClr val="e2f0d9"/>
          </a:solidFill>
          <a:ln>
            <a:noFill/>
          </a:ln>
        </p:spPr>
        <p:style>
          <a:lnRef idx="0"/>
          <a:fillRef idx="0"/>
          <a:effectRef idx="0"/>
          <a:fontRef idx="minor"/>
        </p:style>
        <p:txBody>
          <a:bodyPr wrap="none" lIns="90000" rIns="90000" tIns="45000" bIns="45000">
            <a:spAutoFit/>
          </a:bodyPr>
          <a:p>
            <a:pPr>
              <a:lnSpc>
                <a:spcPct val="100000"/>
              </a:lnSpc>
            </a:pPr>
            <a:r>
              <a:rPr b="0" lang="es-ES" sz="2000" spc="-1" strike="noStrike">
                <a:solidFill>
                  <a:srgbClr val="000000"/>
                </a:solidFill>
                <a:latin typeface="Century Gothic"/>
              </a:rPr>
              <a:t>Aterosclerosis</a:t>
            </a:r>
            <a:endParaRPr b="0" lang="ca-ES" sz="2000" spc="-1" strike="noStrike">
              <a:latin typeface="Arial"/>
            </a:endParaRPr>
          </a:p>
        </p:txBody>
      </p:sp>
      <p:sp>
        <p:nvSpPr>
          <p:cNvPr id="218" name="CustomShape 8"/>
          <p:cNvSpPr/>
          <p:nvPr/>
        </p:nvSpPr>
        <p:spPr>
          <a:xfrm>
            <a:off x="257040" y="6327720"/>
            <a:ext cx="2779560" cy="395280"/>
          </a:xfrm>
          <a:prstGeom prst="rect">
            <a:avLst/>
          </a:prstGeom>
          <a:solidFill>
            <a:srgbClr val="e2f0d9"/>
          </a:solidFill>
          <a:ln>
            <a:noFill/>
          </a:ln>
        </p:spPr>
        <p:style>
          <a:lnRef idx="0"/>
          <a:fillRef idx="0"/>
          <a:effectRef idx="0"/>
          <a:fontRef idx="minor"/>
        </p:style>
        <p:txBody>
          <a:bodyPr wrap="none" lIns="90000" rIns="90000" tIns="45000" bIns="45000">
            <a:spAutoFit/>
          </a:bodyPr>
          <a:p>
            <a:pPr>
              <a:lnSpc>
                <a:spcPct val="100000"/>
              </a:lnSpc>
            </a:pPr>
            <a:r>
              <a:rPr b="0" lang="es-ES" sz="2000" spc="-1" strike="noStrike">
                <a:solidFill>
                  <a:srgbClr val="000000"/>
                </a:solidFill>
                <a:latin typeface="Century Gothic"/>
              </a:rPr>
              <a:t>Obesidad y diabetes</a:t>
            </a:r>
            <a:endParaRPr b="0" lang="ca-ES" sz="2000" spc="-1" strike="noStrike">
              <a:latin typeface="Arial"/>
            </a:endParaRPr>
          </a:p>
        </p:txBody>
      </p:sp>
      <p:sp>
        <p:nvSpPr>
          <p:cNvPr id="219" name="CustomShape 9"/>
          <p:cNvSpPr/>
          <p:nvPr/>
        </p:nvSpPr>
        <p:spPr>
          <a:xfrm>
            <a:off x="7817400" y="3914640"/>
            <a:ext cx="1141200" cy="395280"/>
          </a:xfrm>
          <a:prstGeom prst="rect">
            <a:avLst/>
          </a:prstGeom>
          <a:solidFill>
            <a:srgbClr val="e2f0d9"/>
          </a:solidFill>
          <a:ln>
            <a:noFill/>
          </a:ln>
        </p:spPr>
        <p:style>
          <a:lnRef idx="0"/>
          <a:fillRef idx="0"/>
          <a:effectRef idx="0"/>
          <a:fontRef idx="minor"/>
        </p:style>
        <p:txBody>
          <a:bodyPr wrap="none" lIns="90000" rIns="90000" tIns="45000" bIns="45000">
            <a:spAutoFit/>
          </a:bodyPr>
          <a:p>
            <a:pPr>
              <a:lnSpc>
                <a:spcPct val="100000"/>
              </a:lnSpc>
            </a:pPr>
            <a:r>
              <a:rPr b="0" lang="es-ES" sz="2000" spc="-1" strike="noStrike">
                <a:solidFill>
                  <a:srgbClr val="000000"/>
                </a:solidFill>
                <a:latin typeface="Century Gothic"/>
              </a:rPr>
              <a:t>Tabaco</a:t>
            </a:r>
            <a:endParaRPr b="0" lang="ca-ES" sz="2000" spc="-1" strike="noStrike">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0" name="TextShape 1"/>
          <p:cNvSpPr txBox="1"/>
          <p:nvPr/>
        </p:nvSpPr>
        <p:spPr>
          <a:xfrm>
            <a:off x="457200" y="274680"/>
            <a:ext cx="8229240" cy="1142640"/>
          </a:xfrm>
          <a:prstGeom prst="rect">
            <a:avLst/>
          </a:prstGeom>
          <a:noFill/>
          <a:ln>
            <a:noFill/>
          </a:ln>
        </p:spPr>
        <p:txBody>
          <a:bodyPr anchor="ctr">
            <a:noAutofit/>
          </a:bodyPr>
          <a:p>
            <a:pPr algn="ctr">
              <a:lnSpc>
                <a:spcPct val="100000"/>
              </a:lnSpc>
            </a:pPr>
            <a:r>
              <a:rPr b="1" lang="es-ES" sz="3600" spc="-1" strike="noStrike">
                <a:solidFill>
                  <a:srgbClr val="000000"/>
                </a:solidFill>
                <a:latin typeface="Arial"/>
              </a:rPr>
              <a:t>3. ATEROEMBOLISMO</a:t>
            </a:r>
            <a:endParaRPr b="0" lang="es-ES" sz="3600" spc="-1" strike="noStrike">
              <a:solidFill>
                <a:srgbClr val="ffffff"/>
              </a:solidFill>
              <a:latin typeface="Calibri"/>
            </a:endParaRPr>
          </a:p>
        </p:txBody>
      </p:sp>
      <p:sp>
        <p:nvSpPr>
          <p:cNvPr id="221" name="TextShape 2"/>
          <p:cNvSpPr txBox="1"/>
          <p:nvPr/>
        </p:nvSpPr>
        <p:spPr>
          <a:xfrm>
            <a:off x="395280" y="1130400"/>
            <a:ext cx="8497440" cy="4674960"/>
          </a:xfrm>
          <a:prstGeom prst="rect">
            <a:avLst/>
          </a:prstGeom>
          <a:noFill/>
          <a:ln>
            <a:noFill/>
          </a:ln>
        </p:spPr>
        <p:txBody>
          <a:bodyPr>
            <a:noAutofit/>
          </a:bodyPr>
          <a:p>
            <a:pPr>
              <a:lnSpc>
                <a:spcPct val="100000"/>
              </a:lnSpc>
              <a:spcBef>
                <a:spcPts val="641"/>
              </a:spcBef>
              <a:tabLst>
                <a:tab algn="l" pos="0"/>
              </a:tabLst>
            </a:pPr>
            <a:r>
              <a:rPr b="1" lang="es-ES" sz="3200" spc="-1" strike="noStrike">
                <a:solidFill>
                  <a:srgbClr val="000000"/>
                </a:solidFill>
                <a:latin typeface="Calibri"/>
              </a:rPr>
              <a:t>CLÍNICA</a:t>
            </a:r>
            <a:endParaRPr b="0" lang="es-ES" sz="3200" spc="-1" strike="noStrike">
              <a:solidFill>
                <a:srgbClr val="ffffff"/>
              </a:solidFill>
              <a:latin typeface="Calibri"/>
            </a:endParaRPr>
          </a:p>
        </p:txBody>
      </p:sp>
      <p:sp>
        <p:nvSpPr>
          <p:cNvPr id="222" name="TextShape 3"/>
          <p:cNvSpPr txBox="1"/>
          <p:nvPr/>
        </p:nvSpPr>
        <p:spPr>
          <a:xfrm>
            <a:off x="6553080" y="6356520"/>
            <a:ext cx="2133360" cy="364680"/>
          </a:xfrm>
          <a:prstGeom prst="rect">
            <a:avLst/>
          </a:prstGeom>
          <a:noFill/>
          <a:ln>
            <a:noFill/>
          </a:ln>
        </p:spPr>
        <p:txBody>
          <a:bodyPr anchor="ctr">
            <a:noAutofit/>
          </a:bodyPr>
          <a:p>
            <a:pPr algn="r">
              <a:lnSpc>
                <a:spcPct val="100000"/>
              </a:lnSpc>
            </a:pPr>
            <a:fld id="{9A632E23-8D1B-4499-99E3-C761E4F96407}" type="slidenum">
              <a:rPr b="0" lang="es-ES" sz="1200" spc="-1" strike="noStrike">
                <a:solidFill>
                  <a:srgbClr val="000000"/>
                </a:solidFill>
                <a:latin typeface="Calibri"/>
              </a:rPr>
              <a:t>&lt;número&gt;</a:t>
            </a:fld>
            <a:endParaRPr b="0" lang="ca-ES" sz="1200" spc="-1" strike="noStrike">
              <a:latin typeface="Times New Roman"/>
            </a:endParaRPr>
          </a:p>
        </p:txBody>
      </p:sp>
      <p:pic>
        <p:nvPicPr>
          <p:cNvPr id="223" name="Imagen 1" descr=""/>
          <p:cNvPicPr/>
          <p:nvPr/>
        </p:nvPicPr>
        <p:blipFill>
          <a:blip r:embed="rId1"/>
          <a:stretch/>
        </p:blipFill>
        <p:spPr>
          <a:xfrm>
            <a:off x="457200" y="1768320"/>
            <a:ext cx="8459280" cy="5008320"/>
          </a:xfrm>
          <a:prstGeom prst="rect">
            <a:avLst/>
          </a:prstGeom>
          <a:ln>
            <a:noFill/>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4" name="TextShape 1"/>
          <p:cNvSpPr txBox="1"/>
          <p:nvPr/>
        </p:nvSpPr>
        <p:spPr>
          <a:xfrm>
            <a:off x="457200" y="274680"/>
            <a:ext cx="8229240" cy="1142640"/>
          </a:xfrm>
          <a:prstGeom prst="rect">
            <a:avLst/>
          </a:prstGeom>
          <a:noFill/>
          <a:ln>
            <a:noFill/>
          </a:ln>
        </p:spPr>
        <p:txBody>
          <a:bodyPr anchor="ctr">
            <a:noAutofit/>
          </a:bodyPr>
          <a:p>
            <a:pPr algn="ctr">
              <a:lnSpc>
                <a:spcPct val="100000"/>
              </a:lnSpc>
            </a:pPr>
            <a:r>
              <a:rPr b="1" lang="es-ES" sz="3600" spc="-1" strike="noStrike">
                <a:solidFill>
                  <a:srgbClr val="000000"/>
                </a:solidFill>
                <a:latin typeface="Arial"/>
              </a:rPr>
              <a:t>3. ATEROEMBOLISMO</a:t>
            </a:r>
            <a:endParaRPr b="0" lang="es-ES" sz="3600" spc="-1" strike="noStrike">
              <a:solidFill>
                <a:srgbClr val="ffffff"/>
              </a:solidFill>
              <a:latin typeface="Calibri"/>
            </a:endParaRPr>
          </a:p>
        </p:txBody>
      </p:sp>
      <p:sp>
        <p:nvSpPr>
          <p:cNvPr id="225" name="TextShape 2"/>
          <p:cNvSpPr txBox="1"/>
          <p:nvPr/>
        </p:nvSpPr>
        <p:spPr>
          <a:xfrm>
            <a:off x="395280" y="1130400"/>
            <a:ext cx="8497440" cy="4674960"/>
          </a:xfrm>
          <a:prstGeom prst="rect">
            <a:avLst/>
          </a:prstGeom>
          <a:noFill/>
          <a:ln>
            <a:noFill/>
          </a:ln>
        </p:spPr>
        <p:txBody>
          <a:bodyPr>
            <a:noAutofit/>
          </a:bodyPr>
          <a:p>
            <a:pPr>
              <a:lnSpc>
                <a:spcPct val="100000"/>
              </a:lnSpc>
              <a:spcBef>
                <a:spcPts val="641"/>
              </a:spcBef>
              <a:tabLst>
                <a:tab algn="l" pos="0"/>
              </a:tabLst>
            </a:pPr>
            <a:r>
              <a:rPr b="1" lang="es-ES" sz="3200" spc="-1" strike="noStrike">
                <a:solidFill>
                  <a:srgbClr val="000000"/>
                </a:solidFill>
                <a:latin typeface="Calibri"/>
              </a:rPr>
              <a:t>CLÍNICA RENAL</a:t>
            </a:r>
            <a:endParaRPr b="0" lang="es-ES" sz="3200" spc="-1" strike="noStrike">
              <a:solidFill>
                <a:srgbClr val="ffffff"/>
              </a:solidFill>
              <a:latin typeface="Calibri"/>
            </a:endParaRPr>
          </a:p>
        </p:txBody>
      </p:sp>
      <p:sp>
        <p:nvSpPr>
          <p:cNvPr id="226" name="TextShape 3"/>
          <p:cNvSpPr txBox="1"/>
          <p:nvPr/>
        </p:nvSpPr>
        <p:spPr>
          <a:xfrm>
            <a:off x="6553080" y="6356520"/>
            <a:ext cx="2133360" cy="364680"/>
          </a:xfrm>
          <a:prstGeom prst="rect">
            <a:avLst/>
          </a:prstGeom>
          <a:noFill/>
          <a:ln>
            <a:noFill/>
          </a:ln>
        </p:spPr>
        <p:txBody>
          <a:bodyPr anchor="ctr">
            <a:noAutofit/>
          </a:bodyPr>
          <a:p>
            <a:pPr algn="r">
              <a:lnSpc>
                <a:spcPct val="100000"/>
              </a:lnSpc>
            </a:pPr>
            <a:fld id="{07A1317F-3FCB-44FC-9D5F-E39505406E0E}" type="slidenum">
              <a:rPr b="0" lang="es-ES" sz="1200" spc="-1" strike="noStrike">
                <a:solidFill>
                  <a:srgbClr val="000000"/>
                </a:solidFill>
                <a:latin typeface="Calibri"/>
              </a:rPr>
              <a:t>&lt;número&gt;</a:t>
            </a:fld>
            <a:endParaRPr b="0" lang="ca-ES" sz="1200" spc="-1" strike="noStrike">
              <a:latin typeface="Times New Roman"/>
            </a:endParaRPr>
          </a:p>
        </p:txBody>
      </p:sp>
      <p:sp>
        <p:nvSpPr>
          <p:cNvPr id="227" name="CustomShape 4"/>
          <p:cNvSpPr/>
          <p:nvPr/>
        </p:nvSpPr>
        <p:spPr>
          <a:xfrm>
            <a:off x="250920" y="4094280"/>
            <a:ext cx="8689680" cy="1134720"/>
          </a:xfrm>
          <a:prstGeom prst="homePlate">
            <a:avLst>
              <a:gd name="adj" fmla="val 50000"/>
            </a:avLst>
          </a:prstGeom>
          <a:solidFill>
            <a:srgbClr val="ffc000">
              <a:alpha val="37000"/>
            </a:srgbClr>
          </a:solidFill>
          <a:ln w="12600">
            <a:solidFill>
              <a:srgbClr val="ffc000"/>
            </a:solidFill>
            <a:miter/>
          </a:ln>
        </p:spPr>
        <p:style>
          <a:lnRef idx="0"/>
          <a:fillRef idx="0"/>
          <a:effectRef idx="0"/>
          <a:fontRef idx="minor"/>
        </p:style>
      </p:sp>
      <p:sp>
        <p:nvSpPr>
          <p:cNvPr id="228" name="CustomShape 5"/>
          <p:cNvSpPr/>
          <p:nvPr/>
        </p:nvSpPr>
        <p:spPr>
          <a:xfrm>
            <a:off x="682560" y="2567160"/>
            <a:ext cx="317160" cy="1218960"/>
          </a:xfrm>
          <a:prstGeom prst="downArrow">
            <a:avLst>
              <a:gd name="adj1" fmla="val 50000"/>
              <a:gd name="adj2" fmla="val 50000"/>
            </a:avLst>
          </a:prstGeom>
          <a:solidFill>
            <a:srgbClr val="e2f0d9"/>
          </a:solidFill>
          <a:ln w="12600">
            <a:solidFill>
              <a:srgbClr val="e2f0d9"/>
            </a:solidFill>
            <a:miter/>
          </a:ln>
        </p:spPr>
        <p:style>
          <a:lnRef idx="0"/>
          <a:fillRef idx="0"/>
          <a:effectRef idx="0"/>
          <a:fontRef idx="minor"/>
        </p:style>
      </p:sp>
      <p:sp>
        <p:nvSpPr>
          <p:cNvPr id="229" name="CustomShape 6"/>
          <p:cNvSpPr/>
          <p:nvPr/>
        </p:nvSpPr>
        <p:spPr>
          <a:xfrm>
            <a:off x="44640" y="1844640"/>
            <a:ext cx="1540440" cy="36468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es-ES" sz="1800" spc="-1" strike="noStrike">
                <a:solidFill>
                  <a:srgbClr val="000000"/>
                </a:solidFill>
                <a:latin typeface="Century Gothic"/>
              </a:rPr>
              <a:t>Cateterismo</a:t>
            </a:r>
            <a:endParaRPr b="0" lang="ca-ES" sz="1800" spc="-1" strike="noStrike">
              <a:latin typeface="Arial"/>
            </a:endParaRPr>
          </a:p>
        </p:txBody>
      </p:sp>
      <p:sp>
        <p:nvSpPr>
          <p:cNvPr id="230" name="CustomShape 7"/>
          <p:cNvSpPr/>
          <p:nvPr/>
        </p:nvSpPr>
        <p:spPr>
          <a:xfrm>
            <a:off x="2484360" y="2567160"/>
            <a:ext cx="315720" cy="1218960"/>
          </a:xfrm>
          <a:prstGeom prst="downArrow">
            <a:avLst>
              <a:gd name="adj1" fmla="val 50000"/>
              <a:gd name="adj2" fmla="val 50000"/>
            </a:avLst>
          </a:prstGeom>
          <a:solidFill>
            <a:srgbClr val="e2f0d9"/>
          </a:solidFill>
          <a:ln w="12600">
            <a:solidFill>
              <a:srgbClr val="e2f0d9"/>
            </a:solidFill>
            <a:miter/>
          </a:ln>
        </p:spPr>
        <p:style>
          <a:lnRef idx="0"/>
          <a:fillRef idx="0"/>
          <a:effectRef idx="0"/>
          <a:fontRef idx="minor"/>
        </p:style>
      </p:sp>
      <p:sp>
        <p:nvSpPr>
          <p:cNvPr id="231" name="CustomShape 8"/>
          <p:cNvSpPr/>
          <p:nvPr/>
        </p:nvSpPr>
        <p:spPr>
          <a:xfrm>
            <a:off x="2343600" y="1844640"/>
            <a:ext cx="600120" cy="36468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es-ES" sz="1800" spc="-1" strike="noStrike">
                <a:solidFill>
                  <a:srgbClr val="000000"/>
                </a:solidFill>
                <a:latin typeface="Century Gothic"/>
              </a:rPr>
              <a:t>FRA</a:t>
            </a:r>
            <a:endParaRPr b="0" lang="ca-ES" sz="1800" spc="-1" strike="noStrike">
              <a:latin typeface="Arial"/>
            </a:endParaRPr>
          </a:p>
        </p:txBody>
      </p:sp>
      <p:sp>
        <p:nvSpPr>
          <p:cNvPr id="232" name="CustomShape 9"/>
          <p:cNvSpPr/>
          <p:nvPr/>
        </p:nvSpPr>
        <p:spPr>
          <a:xfrm>
            <a:off x="1066320" y="3411360"/>
            <a:ext cx="1290600" cy="33372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es-ES" sz="1600" spc="-1" strike="noStrike">
                <a:solidFill>
                  <a:srgbClr val="000000"/>
                </a:solidFill>
                <a:latin typeface="Century Gothic"/>
              </a:rPr>
              <a:t>24-48 horas</a:t>
            </a:r>
            <a:endParaRPr b="0" lang="ca-ES" sz="1600" spc="-1" strike="noStrike">
              <a:latin typeface="Arial"/>
            </a:endParaRPr>
          </a:p>
        </p:txBody>
      </p:sp>
      <p:sp>
        <p:nvSpPr>
          <p:cNvPr id="233" name="CustomShape 10"/>
          <p:cNvSpPr/>
          <p:nvPr/>
        </p:nvSpPr>
        <p:spPr>
          <a:xfrm>
            <a:off x="4773600" y="2562120"/>
            <a:ext cx="315720" cy="1218960"/>
          </a:xfrm>
          <a:prstGeom prst="downArrow">
            <a:avLst>
              <a:gd name="adj1" fmla="val 50000"/>
              <a:gd name="adj2" fmla="val 50000"/>
            </a:avLst>
          </a:prstGeom>
          <a:solidFill>
            <a:srgbClr val="e2f0d9"/>
          </a:solidFill>
          <a:ln w="12600">
            <a:solidFill>
              <a:srgbClr val="e2f0d9"/>
            </a:solidFill>
            <a:miter/>
          </a:ln>
        </p:spPr>
        <p:style>
          <a:lnRef idx="0"/>
          <a:fillRef idx="0"/>
          <a:effectRef idx="0"/>
          <a:fontRef idx="minor"/>
        </p:style>
      </p:sp>
      <p:sp>
        <p:nvSpPr>
          <p:cNvPr id="234" name="CustomShape 11"/>
          <p:cNvSpPr/>
          <p:nvPr/>
        </p:nvSpPr>
        <p:spPr>
          <a:xfrm>
            <a:off x="3191040" y="3400560"/>
            <a:ext cx="971280" cy="33372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s-ES" sz="1600" spc="-1" strike="noStrike">
                <a:solidFill>
                  <a:srgbClr val="000000"/>
                </a:solidFill>
                <a:latin typeface="Century Gothic"/>
              </a:rPr>
              <a:t>3-5 días</a:t>
            </a:r>
            <a:endParaRPr b="0" lang="ca-ES" sz="1600" spc="-1" strike="noStrike">
              <a:latin typeface="Arial"/>
            </a:endParaRPr>
          </a:p>
        </p:txBody>
      </p:sp>
      <p:sp>
        <p:nvSpPr>
          <p:cNvPr id="235" name="CustomShape 12"/>
          <p:cNvSpPr/>
          <p:nvPr/>
        </p:nvSpPr>
        <p:spPr>
          <a:xfrm>
            <a:off x="3688560" y="1774800"/>
            <a:ext cx="2493000" cy="63900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1" lang="es-ES" sz="1800" spc="-1" strike="noStrike">
                <a:solidFill>
                  <a:srgbClr val="000000"/>
                </a:solidFill>
                <a:latin typeface="Century Gothic"/>
              </a:rPr>
              <a:t>Recuperación</a:t>
            </a:r>
            <a:endParaRPr b="0" lang="ca-ES" sz="1800" spc="-1" strike="noStrike">
              <a:latin typeface="Arial"/>
            </a:endParaRPr>
          </a:p>
          <a:p>
            <a:pPr algn="ctr">
              <a:lnSpc>
                <a:spcPct val="100000"/>
              </a:lnSpc>
            </a:pPr>
            <a:r>
              <a:rPr b="1" lang="es-ES" sz="1800" spc="-1" strike="noStrike">
                <a:solidFill>
                  <a:srgbClr val="000000"/>
                </a:solidFill>
                <a:latin typeface="Century Gothic"/>
              </a:rPr>
              <a:t>Nefropatía contraste</a:t>
            </a:r>
            <a:endParaRPr b="0" lang="ca-ES" sz="1800" spc="-1" strike="noStrike">
              <a:latin typeface="Arial"/>
            </a:endParaRPr>
          </a:p>
        </p:txBody>
      </p:sp>
      <p:sp>
        <p:nvSpPr>
          <p:cNvPr id="236" name="CustomShape 13"/>
          <p:cNvSpPr/>
          <p:nvPr/>
        </p:nvSpPr>
        <p:spPr>
          <a:xfrm>
            <a:off x="5413320" y="3384720"/>
            <a:ext cx="1717200" cy="33372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es-ES" sz="1600" spc="-1" strike="noStrike">
                <a:solidFill>
                  <a:srgbClr val="000000"/>
                </a:solidFill>
                <a:latin typeface="Century Gothic"/>
              </a:rPr>
              <a:t>Días o semanas</a:t>
            </a:r>
            <a:endParaRPr b="0" lang="ca-ES" sz="1600" spc="-1" strike="noStrike">
              <a:latin typeface="Arial"/>
            </a:endParaRPr>
          </a:p>
        </p:txBody>
      </p:sp>
      <p:sp>
        <p:nvSpPr>
          <p:cNvPr id="237" name="CustomShape 14"/>
          <p:cNvSpPr/>
          <p:nvPr/>
        </p:nvSpPr>
        <p:spPr>
          <a:xfrm>
            <a:off x="7527960" y="2593800"/>
            <a:ext cx="317160" cy="1218960"/>
          </a:xfrm>
          <a:prstGeom prst="downArrow">
            <a:avLst>
              <a:gd name="adj1" fmla="val 50000"/>
              <a:gd name="adj2" fmla="val 50000"/>
            </a:avLst>
          </a:prstGeom>
          <a:solidFill>
            <a:srgbClr val="e2f0d9"/>
          </a:solidFill>
          <a:ln w="12600">
            <a:solidFill>
              <a:srgbClr val="e2f0d9"/>
            </a:solidFill>
            <a:miter/>
          </a:ln>
        </p:spPr>
        <p:style>
          <a:lnRef idx="0"/>
          <a:fillRef idx="0"/>
          <a:effectRef idx="0"/>
          <a:fontRef idx="minor"/>
        </p:style>
      </p:sp>
      <p:sp>
        <p:nvSpPr>
          <p:cNvPr id="238" name="CustomShape 15"/>
          <p:cNvSpPr/>
          <p:nvPr/>
        </p:nvSpPr>
        <p:spPr>
          <a:xfrm>
            <a:off x="6103080" y="1774800"/>
            <a:ext cx="3105720" cy="63900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es-ES" sz="1800" spc="-1" strike="noStrike">
                <a:solidFill>
                  <a:srgbClr val="000000"/>
                </a:solidFill>
                <a:latin typeface="Century Gothic"/>
              </a:rPr>
              <a:t>Recuperación incompleta</a:t>
            </a:r>
            <a:endParaRPr b="0" lang="ca-ES" sz="1800" spc="-1" strike="noStrike">
              <a:latin typeface="Arial"/>
            </a:endParaRPr>
          </a:p>
          <a:p>
            <a:pPr algn="ctr">
              <a:lnSpc>
                <a:spcPct val="100000"/>
              </a:lnSpc>
            </a:pPr>
            <a:r>
              <a:rPr b="1" lang="es-ES" sz="1800" spc="-1" strike="noStrike">
                <a:solidFill>
                  <a:srgbClr val="000000"/>
                </a:solidFill>
                <a:latin typeface="Century Gothic"/>
              </a:rPr>
              <a:t>Ateroembolismo</a:t>
            </a:r>
            <a:endParaRPr b="0" lang="ca-ES" sz="1800" spc="-1" strike="noStrike">
              <a:latin typeface="Arial"/>
            </a:endParaRPr>
          </a:p>
        </p:txBody>
      </p:sp>
      <p:sp>
        <p:nvSpPr>
          <p:cNvPr id="239" name="CustomShape 16"/>
          <p:cNvSpPr/>
          <p:nvPr/>
        </p:nvSpPr>
        <p:spPr>
          <a:xfrm>
            <a:off x="457200" y="5502240"/>
            <a:ext cx="7643520" cy="63900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s-ES" sz="1800" spc="-1" strike="noStrike">
                <a:solidFill>
                  <a:srgbClr val="000000"/>
                </a:solidFill>
                <a:latin typeface="Century Gothic"/>
              </a:rPr>
              <a:t>Sedimento de orina normal o con algún cilindro o célula aislada</a:t>
            </a:r>
            <a:endParaRPr b="0" lang="ca-ES" sz="1800" spc="-1" strike="noStrike">
              <a:latin typeface="Arial"/>
            </a:endParaRPr>
          </a:p>
          <a:p>
            <a:pPr algn="ctr">
              <a:lnSpc>
                <a:spcPct val="100000"/>
              </a:lnSpc>
            </a:pPr>
            <a:r>
              <a:rPr b="1" lang="es-ES" sz="1800" spc="-1" strike="noStrike">
                <a:solidFill>
                  <a:srgbClr val="000000"/>
                </a:solidFill>
                <a:latin typeface="Century Gothic"/>
              </a:rPr>
              <a:t>Eosinofiluria</a:t>
            </a:r>
            <a:endParaRPr b="0" lang="ca-ES" sz="1800" spc="-1" strike="noStrike">
              <a:latin typeface="Arial"/>
            </a:endParaRPr>
          </a:p>
        </p:txBody>
      </p:sp>
      <p:sp>
        <p:nvSpPr>
          <p:cNvPr id="240" name="CustomShape 17"/>
          <p:cNvSpPr/>
          <p:nvPr/>
        </p:nvSpPr>
        <p:spPr>
          <a:xfrm>
            <a:off x="1087560" y="3165480"/>
            <a:ext cx="1347480" cy="186840"/>
          </a:xfrm>
          <a:prstGeom prst="rightArrow">
            <a:avLst>
              <a:gd name="adj1" fmla="val 50000"/>
              <a:gd name="adj2" fmla="val 50000"/>
            </a:avLst>
          </a:prstGeom>
          <a:solidFill>
            <a:srgbClr val="4472c4"/>
          </a:solidFill>
          <a:ln w="12600">
            <a:solidFill>
              <a:srgbClr val="325490"/>
            </a:solidFill>
            <a:miter/>
          </a:ln>
        </p:spPr>
        <p:style>
          <a:lnRef idx="0"/>
          <a:fillRef idx="0"/>
          <a:effectRef idx="0"/>
          <a:fontRef idx="minor"/>
        </p:style>
      </p:sp>
      <p:sp>
        <p:nvSpPr>
          <p:cNvPr id="241" name="CustomShape 18"/>
          <p:cNvSpPr/>
          <p:nvPr/>
        </p:nvSpPr>
        <p:spPr>
          <a:xfrm>
            <a:off x="2868480" y="3165480"/>
            <a:ext cx="1825200" cy="178920"/>
          </a:xfrm>
          <a:prstGeom prst="rightArrow">
            <a:avLst>
              <a:gd name="adj1" fmla="val 50000"/>
              <a:gd name="adj2" fmla="val 50000"/>
            </a:avLst>
          </a:prstGeom>
          <a:solidFill>
            <a:srgbClr val="4472c4"/>
          </a:solidFill>
          <a:ln w="12600">
            <a:solidFill>
              <a:srgbClr val="325490"/>
            </a:solidFill>
            <a:miter/>
          </a:ln>
        </p:spPr>
        <p:style>
          <a:lnRef idx="0"/>
          <a:fillRef idx="0"/>
          <a:effectRef idx="0"/>
          <a:fontRef idx="minor"/>
        </p:style>
      </p:sp>
      <p:sp>
        <p:nvSpPr>
          <p:cNvPr id="242" name="CustomShape 19"/>
          <p:cNvSpPr/>
          <p:nvPr/>
        </p:nvSpPr>
        <p:spPr>
          <a:xfrm>
            <a:off x="5211720" y="3165480"/>
            <a:ext cx="2160360" cy="186840"/>
          </a:xfrm>
          <a:prstGeom prst="rightArrow">
            <a:avLst>
              <a:gd name="adj1" fmla="val 50000"/>
              <a:gd name="adj2" fmla="val 50000"/>
            </a:avLst>
          </a:prstGeom>
          <a:solidFill>
            <a:srgbClr val="4472c4"/>
          </a:solidFill>
          <a:ln w="12600">
            <a:solidFill>
              <a:srgbClr val="325490"/>
            </a:solidFill>
            <a:miter/>
          </a:ln>
        </p:spPr>
        <p:style>
          <a:lnRef idx="0"/>
          <a:fillRef idx="0"/>
          <a:effectRef idx="0"/>
          <a:fontRef idx="minor"/>
        </p:style>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3" name="TextShape 1"/>
          <p:cNvSpPr txBox="1"/>
          <p:nvPr/>
        </p:nvSpPr>
        <p:spPr>
          <a:xfrm>
            <a:off x="457200" y="274680"/>
            <a:ext cx="8229240" cy="1142640"/>
          </a:xfrm>
          <a:prstGeom prst="rect">
            <a:avLst/>
          </a:prstGeom>
          <a:noFill/>
          <a:ln>
            <a:noFill/>
          </a:ln>
        </p:spPr>
        <p:txBody>
          <a:bodyPr anchor="ctr">
            <a:noAutofit/>
          </a:bodyPr>
          <a:p>
            <a:pPr algn="ctr">
              <a:lnSpc>
                <a:spcPct val="100000"/>
              </a:lnSpc>
            </a:pPr>
            <a:r>
              <a:rPr b="1" lang="es-ES" sz="3600" spc="-1" strike="noStrike">
                <a:solidFill>
                  <a:srgbClr val="000000"/>
                </a:solidFill>
                <a:latin typeface="Arial"/>
              </a:rPr>
              <a:t>3. ATEROEMBOLISMO</a:t>
            </a:r>
            <a:endParaRPr b="0" lang="es-ES" sz="3600" spc="-1" strike="noStrike">
              <a:solidFill>
                <a:srgbClr val="ffffff"/>
              </a:solidFill>
              <a:latin typeface="Calibri"/>
            </a:endParaRPr>
          </a:p>
        </p:txBody>
      </p:sp>
      <p:sp>
        <p:nvSpPr>
          <p:cNvPr id="244" name="TextShape 2"/>
          <p:cNvSpPr txBox="1"/>
          <p:nvPr/>
        </p:nvSpPr>
        <p:spPr>
          <a:xfrm>
            <a:off x="395280" y="1130400"/>
            <a:ext cx="8497440" cy="4674960"/>
          </a:xfrm>
          <a:prstGeom prst="rect">
            <a:avLst/>
          </a:prstGeom>
          <a:noFill/>
          <a:ln>
            <a:noFill/>
          </a:ln>
        </p:spPr>
        <p:txBody>
          <a:bodyPr>
            <a:noAutofit/>
          </a:bodyPr>
          <a:p>
            <a:pPr>
              <a:lnSpc>
                <a:spcPct val="100000"/>
              </a:lnSpc>
              <a:spcBef>
                <a:spcPts val="641"/>
              </a:spcBef>
              <a:tabLst>
                <a:tab algn="l" pos="0"/>
              </a:tabLst>
            </a:pPr>
            <a:r>
              <a:rPr b="1" lang="es-ES" sz="3200" spc="-1" strike="noStrike">
                <a:solidFill>
                  <a:srgbClr val="000000"/>
                </a:solidFill>
                <a:latin typeface="Calibri"/>
              </a:rPr>
              <a:t>DIAGNÓSTICO</a:t>
            </a:r>
            <a:endParaRPr b="0" lang="es-ES" sz="3200" spc="-1" strike="noStrike">
              <a:solidFill>
                <a:srgbClr val="ffffff"/>
              </a:solidFill>
              <a:latin typeface="Calibri"/>
            </a:endParaRPr>
          </a:p>
        </p:txBody>
      </p:sp>
      <p:sp>
        <p:nvSpPr>
          <p:cNvPr id="245" name="TextShape 3"/>
          <p:cNvSpPr txBox="1"/>
          <p:nvPr/>
        </p:nvSpPr>
        <p:spPr>
          <a:xfrm>
            <a:off x="6553080" y="6356520"/>
            <a:ext cx="2133360" cy="364680"/>
          </a:xfrm>
          <a:prstGeom prst="rect">
            <a:avLst/>
          </a:prstGeom>
          <a:noFill/>
          <a:ln>
            <a:noFill/>
          </a:ln>
        </p:spPr>
        <p:txBody>
          <a:bodyPr anchor="ctr">
            <a:noAutofit/>
          </a:bodyPr>
          <a:p>
            <a:pPr algn="r">
              <a:lnSpc>
                <a:spcPct val="100000"/>
              </a:lnSpc>
            </a:pPr>
            <a:fld id="{5AB9AA91-4324-45A3-BC9E-C00392C8410A}" type="slidenum">
              <a:rPr b="0" lang="es-ES" sz="1200" spc="-1" strike="noStrike">
                <a:solidFill>
                  <a:srgbClr val="000000"/>
                </a:solidFill>
                <a:latin typeface="Calibri"/>
              </a:rPr>
              <a:t>&lt;número&gt;</a:t>
            </a:fld>
            <a:endParaRPr b="0" lang="ca-ES" sz="1200" spc="-1" strike="noStrike">
              <a:latin typeface="Times New Roman"/>
            </a:endParaRPr>
          </a:p>
        </p:txBody>
      </p:sp>
      <p:sp>
        <p:nvSpPr>
          <p:cNvPr id="246" name="CustomShape 4"/>
          <p:cNvSpPr/>
          <p:nvPr/>
        </p:nvSpPr>
        <p:spPr>
          <a:xfrm>
            <a:off x="457200" y="1757520"/>
            <a:ext cx="8291160" cy="2834640"/>
          </a:xfrm>
          <a:prstGeom prst="rect">
            <a:avLst/>
          </a:prstGeom>
          <a:solidFill>
            <a:srgbClr val="e2f0d9"/>
          </a:solidFill>
          <a:ln>
            <a:noFill/>
          </a:ln>
        </p:spPr>
        <p:style>
          <a:lnRef idx="0"/>
          <a:fillRef idx="0"/>
          <a:effectRef idx="0"/>
          <a:fontRef idx="minor"/>
        </p:style>
        <p:txBody>
          <a:bodyPr lIns="90000" rIns="90000" tIns="45000" bIns="45000">
            <a:spAutoFit/>
          </a:bodyPr>
          <a:p>
            <a:pPr>
              <a:lnSpc>
                <a:spcPct val="100000"/>
              </a:lnSpc>
            </a:pPr>
            <a:r>
              <a:rPr b="0" lang="es-ES" sz="2000" spc="-1" strike="noStrike">
                <a:solidFill>
                  <a:srgbClr val="000000"/>
                </a:solidFill>
                <a:latin typeface="Century Gothic"/>
              </a:rPr>
              <a:t>Alto índice de sospecha: </a:t>
            </a:r>
            <a:endParaRPr b="0" lang="ca-ES" sz="2000" spc="-1" strike="noStrike">
              <a:latin typeface="Arial"/>
            </a:endParaRPr>
          </a:p>
          <a:p>
            <a:pPr lvl="1" marL="743040" indent="-285480">
              <a:lnSpc>
                <a:spcPct val="100000"/>
              </a:lnSpc>
              <a:buClr>
                <a:srgbClr val="000000"/>
              </a:buClr>
              <a:buFont typeface="Arial"/>
              <a:buChar char="•"/>
            </a:pPr>
            <a:r>
              <a:rPr b="0" lang="es-ES" sz="2000" spc="-1" strike="noStrike">
                <a:solidFill>
                  <a:srgbClr val="000000"/>
                </a:solidFill>
                <a:latin typeface="Century Gothic"/>
              </a:rPr>
              <a:t>Paciente con enfermedad aterosclerótica</a:t>
            </a:r>
            <a:endParaRPr b="0" lang="ca-ES" sz="2000" spc="-1" strike="noStrike">
              <a:latin typeface="Arial"/>
            </a:endParaRPr>
          </a:p>
          <a:p>
            <a:pPr lvl="1" marL="743040" indent="-285480">
              <a:lnSpc>
                <a:spcPct val="100000"/>
              </a:lnSpc>
              <a:buClr>
                <a:srgbClr val="000000"/>
              </a:buClr>
              <a:buFont typeface="Arial"/>
              <a:buChar char="•"/>
            </a:pPr>
            <a:r>
              <a:rPr b="0" lang="es-ES" sz="2000" spc="-1" strike="noStrike">
                <a:solidFill>
                  <a:srgbClr val="000000"/>
                </a:solidFill>
                <a:latin typeface="Century Gothic"/>
              </a:rPr>
              <a:t>fracaso renal agudo, dolor abdominal, diarrea, signos cutáneos o placas de Hollenhorst</a:t>
            </a:r>
            <a:endParaRPr b="0" lang="ca-ES" sz="2000" spc="-1" strike="noStrike">
              <a:latin typeface="Arial"/>
            </a:endParaRPr>
          </a:p>
          <a:p>
            <a:pPr lvl="1" marL="743040" indent="-285480">
              <a:lnSpc>
                <a:spcPct val="100000"/>
              </a:lnSpc>
              <a:buClr>
                <a:srgbClr val="000000"/>
              </a:buClr>
              <a:buFont typeface="Arial"/>
              <a:buChar char="•"/>
            </a:pPr>
            <a:r>
              <a:rPr b="0" lang="es-ES" sz="2000" spc="-1" strike="noStrike">
                <a:solidFill>
                  <a:srgbClr val="000000"/>
                </a:solidFill>
                <a:latin typeface="Century Gothic"/>
              </a:rPr>
              <a:t>Reciente arteriografía, cateterización cardíaca, cirugía vascular o trauma abdominal</a:t>
            </a:r>
            <a:endParaRPr b="0" lang="ca-ES" sz="2000" spc="-1" strike="noStrike">
              <a:latin typeface="Arial"/>
            </a:endParaRPr>
          </a:p>
          <a:p>
            <a:pPr lvl="1" marL="743040" indent="-285480">
              <a:lnSpc>
                <a:spcPct val="100000"/>
              </a:lnSpc>
              <a:buClr>
                <a:srgbClr val="000000"/>
              </a:buClr>
              <a:buFont typeface="Arial"/>
              <a:buChar char="•"/>
            </a:pPr>
            <a:r>
              <a:rPr b="1" lang="es-ES" sz="2000" spc="-1" strike="noStrike">
                <a:solidFill>
                  <a:srgbClr val="000000"/>
                </a:solidFill>
                <a:latin typeface="Century Gothic"/>
              </a:rPr>
              <a:t>Hipocomplementemia</a:t>
            </a:r>
            <a:r>
              <a:rPr b="0" lang="es-ES" sz="2000" spc="-1" strike="noStrike">
                <a:solidFill>
                  <a:srgbClr val="000000"/>
                </a:solidFill>
                <a:latin typeface="Century Gothic"/>
              </a:rPr>
              <a:t> y eosinofilia</a:t>
            </a:r>
            <a:endParaRPr b="0" lang="ca-ES" sz="2000" spc="-1" strike="noStrike">
              <a:latin typeface="Arial"/>
            </a:endParaRPr>
          </a:p>
          <a:p>
            <a:pPr>
              <a:lnSpc>
                <a:spcPct val="100000"/>
              </a:lnSpc>
            </a:pPr>
            <a:endParaRPr b="0" lang="ca-ES" sz="2000" spc="-1" strike="noStrike">
              <a:latin typeface="Arial"/>
            </a:endParaRPr>
          </a:p>
          <a:p>
            <a:pPr>
              <a:lnSpc>
                <a:spcPct val="100000"/>
              </a:lnSpc>
            </a:pPr>
            <a:r>
              <a:rPr b="1" lang="es-ES" sz="2000" spc="-1" strike="noStrike">
                <a:solidFill>
                  <a:srgbClr val="000000"/>
                </a:solidFill>
                <a:latin typeface="Century Gothic"/>
              </a:rPr>
              <a:t>Biopsia</a:t>
            </a:r>
            <a:r>
              <a:rPr b="0" lang="es-ES" sz="2000" spc="-1" strike="noStrike">
                <a:solidFill>
                  <a:srgbClr val="000000"/>
                </a:solidFill>
                <a:latin typeface="Century Gothic"/>
              </a:rPr>
              <a:t>: piel, músculo o </a:t>
            </a:r>
            <a:r>
              <a:rPr b="1" lang="es-ES" sz="2000" spc="-1" strike="noStrike">
                <a:solidFill>
                  <a:srgbClr val="000000"/>
                </a:solidFill>
                <a:latin typeface="Century Gothic"/>
              </a:rPr>
              <a:t>riñón</a:t>
            </a:r>
            <a:endParaRPr b="0" lang="ca-ES" sz="2000" spc="-1" strike="noStrike">
              <a:latin typeface="Arial"/>
            </a:endParaRPr>
          </a:p>
        </p:txBody>
      </p:sp>
      <p:pic>
        <p:nvPicPr>
          <p:cNvPr id="247" name="Imagen 10" descr=""/>
          <p:cNvPicPr/>
          <p:nvPr/>
        </p:nvPicPr>
        <p:blipFill>
          <a:blip r:embed="rId1"/>
          <a:srcRect l="24398" t="24039" r="20353" b="10672"/>
          <a:stretch/>
        </p:blipFill>
        <p:spPr>
          <a:xfrm>
            <a:off x="5724360" y="3433680"/>
            <a:ext cx="3161880" cy="2803320"/>
          </a:xfrm>
          <a:prstGeom prst="rect">
            <a:avLst/>
          </a:prstGeom>
          <a:ln>
            <a:noFill/>
          </a:ln>
        </p:spPr>
      </p:pic>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8" name="TextShape 1"/>
          <p:cNvSpPr txBox="1"/>
          <p:nvPr/>
        </p:nvSpPr>
        <p:spPr>
          <a:xfrm>
            <a:off x="457200" y="274680"/>
            <a:ext cx="8229240" cy="1142640"/>
          </a:xfrm>
          <a:prstGeom prst="rect">
            <a:avLst/>
          </a:prstGeom>
          <a:noFill/>
          <a:ln>
            <a:noFill/>
          </a:ln>
        </p:spPr>
        <p:txBody>
          <a:bodyPr anchor="ctr">
            <a:noAutofit/>
          </a:bodyPr>
          <a:p>
            <a:pPr algn="ctr">
              <a:lnSpc>
                <a:spcPct val="100000"/>
              </a:lnSpc>
            </a:pPr>
            <a:r>
              <a:rPr b="1" lang="es-ES" sz="3600" spc="-1" strike="noStrike">
                <a:solidFill>
                  <a:srgbClr val="000000"/>
                </a:solidFill>
                <a:latin typeface="Arial"/>
              </a:rPr>
              <a:t>3. ATEROEMBOLISMO</a:t>
            </a:r>
            <a:endParaRPr b="0" lang="es-ES" sz="3600" spc="-1" strike="noStrike">
              <a:solidFill>
                <a:srgbClr val="ffffff"/>
              </a:solidFill>
              <a:latin typeface="Calibri"/>
            </a:endParaRPr>
          </a:p>
        </p:txBody>
      </p:sp>
      <p:sp>
        <p:nvSpPr>
          <p:cNvPr id="249" name="TextShape 2"/>
          <p:cNvSpPr txBox="1"/>
          <p:nvPr/>
        </p:nvSpPr>
        <p:spPr>
          <a:xfrm>
            <a:off x="395280" y="1130400"/>
            <a:ext cx="8497440" cy="4674960"/>
          </a:xfrm>
          <a:prstGeom prst="rect">
            <a:avLst/>
          </a:prstGeom>
          <a:noFill/>
          <a:ln>
            <a:noFill/>
          </a:ln>
        </p:spPr>
        <p:txBody>
          <a:bodyPr>
            <a:noAutofit/>
          </a:bodyPr>
          <a:p>
            <a:pPr>
              <a:lnSpc>
                <a:spcPct val="100000"/>
              </a:lnSpc>
              <a:spcBef>
                <a:spcPts val="641"/>
              </a:spcBef>
              <a:tabLst>
                <a:tab algn="l" pos="0"/>
              </a:tabLst>
            </a:pPr>
            <a:r>
              <a:rPr b="1" lang="es-ES" sz="3200" spc="-1" strike="noStrike">
                <a:solidFill>
                  <a:srgbClr val="000000"/>
                </a:solidFill>
                <a:latin typeface="Calibri"/>
              </a:rPr>
              <a:t>DIAGNÓSTICO DIFERENCIAL</a:t>
            </a:r>
            <a:endParaRPr b="0" lang="es-ES" sz="3200" spc="-1" strike="noStrike">
              <a:solidFill>
                <a:srgbClr val="ffffff"/>
              </a:solidFill>
              <a:latin typeface="Calibri"/>
            </a:endParaRPr>
          </a:p>
        </p:txBody>
      </p:sp>
      <p:sp>
        <p:nvSpPr>
          <p:cNvPr id="250" name="TextShape 3"/>
          <p:cNvSpPr txBox="1"/>
          <p:nvPr/>
        </p:nvSpPr>
        <p:spPr>
          <a:xfrm>
            <a:off x="6553080" y="6356520"/>
            <a:ext cx="2133360" cy="364680"/>
          </a:xfrm>
          <a:prstGeom prst="rect">
            <a:avLst/>
          </a:prstGeom>
          <a:noFill/>
          <a:ln>
            <a:noFill/>
          </a:ln>
        </p:spPr>
        <p:txBody>
          <a:bodyPr anchor="ctr">
            <a:noAutofit/>
          </a:bodyPr>
          <a:p>
            <a:pPr algn="r">
              <a:lnSpc>
                <a:spcPct val="100000"/>
              </a:lnSpc>
            </a:pPr>
            <a:fld id="{3D1FD845-66C7-4F87-BD7B-40997AD824CC}" type="slidenum">
              <a:rPr b="0" lang="es-ES" sz="1200" spc="-1" strike="noStrike">
                <a:solidFill>
                  <a:srgbClr val="000000"/>
                </a:solidFill>
                <a:latin typeface="Calibri"/>
              </a:rPr>
              <a:t>&lt;número&gt;</a:t>
            </a:fld>
            <a:endParaRPr b="0" lang="ca-ES" sz="1200" spc="-1" strike="noStrike">
              <a:latin typeface="Times New Roman"/>
            </a:endParaRPr>
          </a:p>
        </p:txBody>
      </p:sp>
      <p:pic>
        <p:nvPicPr>
          <p:cNvPr id="251" name="Imagen 1" descr=""/>
          <p:cNvPicPr/>
          <p:nvPr/>
        </p:nvPicPr>
        <p:blipFill>
          <a:blip r:embed="rId1"/>
          <a:stretch/>
        </p:blipFill>
        <p:spPr>
          <a:xfrm>
            <a:off x="900000" y="1508040"/>
            <a:ext cx="7075080" cy="4847760"/>
          </a:xfrm>
          <a:prstGeom prst="rect">
            <a:avLst/>
          </a:prstGeom>
          <a:ln>
            <a:noFill/>
          </a:ln>
        </p:spPr>
      </p:pic>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2" name="TextShape 1"/>
          <p:cNvSpPr txBox="1"/>
          <p:nvPr/>
        </p:nvSpPr>
        <p:spPr>
          <a:xfrm>
            <a:off x="457200" y="274680"/>
            <a:ext cx="8229240" cy="1142640"/>
          </a:xfrm>
          <a:prstGeom prst="rect">
            <a:avLst/>
          </a:prstGeom>
          <a:noFill/>
          <a:ln>
            <a:noFill/>
          </a:ln>
        </p:spPr>
        <p:txBody>
          <a:bodyPr anchor="ctr">
            <a:noAutofit/>
          </a:bodyPr>
          <a:p>
            <a:pPr algn="ctr">
              <a:lnSpc>
                <a:spcPct val="100000"/>
              </a:lnSpc>
            </a:pPr>
            <a:r>
              <a:rPr b="1" lang="es-ES" sz="3600" spc="-1" strike="noStrike">
                <a:solidFill>
                  <a:srgbClr val="000000"/>
                </a:solidFill>
                <a:latin typeface="Arial"/>
              </a:rPr>
              <a:t>3. ATEROEMBOLISMO</a:t>
            </a:r>
            <a:endParaRPr b="0" lang="es-ES" sz="3600" spc="-1" strike="noStrike">
              <a:solidFill>
                <a:srgbClr val="ffffff"/>
              </a:solidFill>
              <a:latin typeface="Calibri"/>
            </a:endParaRPr>
          </a:p>
        </p:txBody>
      </p:sp>
      <p:sp>
        <p:nvSpPr>
          <p:cNvPr id="253" name="TextShape 2"/>
          <p:cNvSpPr txBox="1"/>
          <p:nvPr/>
        </p:nvSpPr>
        <p:spPr>
          <a:xfrm>
            <a:off x="395280" y="1130400"/>
            <a:ext cx="8497440" cy="4674960"/>
          </a:xfrm>
          <a:prstGeom prst="rect">
            <a:avLst/>
          </a:prstGeom>
          <a:noFill/>
          <a:ln>
            <a:noFill/>
          </a:ln>
        </p:spPr>
        <p:txBody>
          <a:bodyPr>
            <a:noAutofit/>
          </a:bodyPr>
          <a:p>
            <a:pPr>
              <a:lnSpc>
                <a:spcPct val="100000"/>
              </a:lnSpc>
              <a:spcBef>
                <a:spcPts val="641"/>
              </a:spcBef>
              <a:tabLst>
                <a:tab algn="l" pos="0"/>
              </a:tabLst>
            </a:pPr>
            <a:r>
              <a:rPr b="1" lang="es-ES" sz="3200" spc="-1" strike="noStrike">
                <a:solidFill>
                  <a:srgbClr val="000000"/>
                </a:solidFill>
                <a:latin typeface="Calibri"/>
              </a:rPr>
              <a:t>TRATAMIENTO y PRONÓSTICO</a:t>
            </a:r>
            <a:endParaRPr b="0" lang="es-ES" sz="3200" spc="-1" strike="noStrike">
              <a:solidFill>
                <a:srgbClr val="ffffff"/>
              </a:solidFill>
              <a:latin typeface="Calibri"/>
            </a:endParaRPr>
          </a:p>
        </p:txBody>
      </p:sp>
      <p:sp>
        <p:nvSpPr>
          <p:cNvPr id="254" name="TextShape 3"/>
          <p:cNvSpPr txBox="1"/>
          <p:nvPr/>
        </p:nvSpPr>
        <p:spPr>
          <a:xfrm>
            <a:off x="6553080" y="6356520"/>
            <a:ext cx="2133360" cy="364680"/>
          </a:xfrm>
          <a:prstGeom prst="rect">
            <a:avLst/>
          </a:prstGeom>
          <a:noFill/>
          <a:ln>
            <a:noFill/>
          </a:ln>
        </p:spPr>
        <p:txBody>
          <a:bodyPr anchor="ctr">
            <a:noAutofit/>
          </a:bodyPr>
          <a:p>
            <a:pPr algn="r">
              <a:lnSpc>
                <a:spcPct val="100000"/>
              </a:lnSpc>
            </a:pPr>
            <a:fld id="{8C78CBE7-4112-4E48-A07C-549A0E3174B5}" type="slidenum">
              <a:rPr b="0" lang="es-ES" sz="1200" spc="-1" strike="noStrike">
                <a:solidFill>
                  <a:srgbClr val="000000"/>
                </a:solidFill>
                <a:latin typeface="Calibri"/>
              </a:rPr>
              <a:t>&lt;número&gt;</a:t>
            </a:fld>
            <a:endParaRPr b="0" lang="ca-ES" sz="1200" spc="-1" strike="noStrike">
              <a:latin typeface="Times New Roman"/>
            </a:endParaRPr>
          </a:p>
        </p:txBody>
      </p:sp>
      <p:sp>
        <p:nvSpPr>
          <p:cNvPr id="255" name="CustomShape 4"/>
          <p:cNvSpPr/>
          <p:nvPr/>
        </p:nvSpPr>
        <p:spPr>
          <a:xfrm>
            <a:off x="468360" y="1968480"/>
            <a:ext cx="8280000" cy="4054320"/>
          </a:xfrm>
          <a:prstGeom prst="rect">
            <a:avLst/>
          </a:prstGeom>
          <a:solidFill>
            <a:srgbClr val="e2f0d9"/>
          </a:solidFill>
          <a:ln>
            <a:noFill/>
          </a:ln>
        </p:spPr>
        <p:style>
          <a:lnRef idx="0"/>
          <a:fillRef idx="0"/>
          <a:effectRef idx="0"/>
          <a:fontRef idx="minor"/>
        </p:style>
        <p:txBody>
          <a:bodyPr lIns="90000" rIns="90000" tIns="45000" bIns="45000">
            <a:spAutoFit/>
          </a:bodyPr>
          <a:p>
            <a:pPr>
              <a:lnSpc>
                <a:spcPct val="100000"/>
              </a:lnSpc>
            </a:pPr>
            <a:endParaRPr b="0" lang="ca-ES" sz="1800" spc="-1" strike="noStrike">
              <a:latin typeface="Arial"/>
            </a:endParaRPr>
          </a:p>
          <a:p>
            <a:pPr>
              <a:lnSpc>
                <a:spcPct val="100000"/>
              </a:lnSpc>
            </a:pPr>
            <a:r>
              <a:rPr b="1" lang="es-ES" sz="2000" spc="-1" strike="noStrike">
                <a:solidFill>
                  <a:srgbClr val="000000"/>
                </a:solidFill>
                <a:latin typeface="Century Gothic"/>
              </a:rPr>
              <a:t>Control de factores de riesgo: </a:t>
            </a:r>
            <a:endParaRPr b="0" lang="ca-ES" sz="2000" spc="-1" strike="noStrike">
              <a:latin typeface="Arial"/>
            </a:endParaRPr>
          </a:p>
          <a:p>
            <a:pPr lvl="1" marL="800280" indent="-342720">
              <a:lnSpc>
                <a:spcPct val="100000"/>
              </a:lnSpc>
              <a:buClr>
                <a:srgbClr val="000000"/>
              </a:buClr>
              <a:buFont typeface="Arial"/>
              <a:buChar char="•"/>
            </a:pPr>
            <a:r>
              <a:rPr b="0" lang="es-ES" sz="2000" spc="-1" strike="noStrike">
                <a:solidFill>
                  <a:srgbClr val="000000"/>
                </a:solidFill>
                <a:latin typeface="Century Gothic"/>
              </a:rPr>
              <a:t>Prevención secundaria: aspirina, estatinas, control de hipertensión, dejar de fumar y control glucémico</a:t>
            </a:r>
            <a:endParaRPr b="0" lang="ca-ES" sz="2000" spc="-1" strike="noStrike">
              <a:latin typeface="Arial"/>
            </a:endParaRPr>
          </a:p>
          <a:p>
            <a:pPr lvl="1" marL="800280" indent="-342720">
              <a:lnSpc>
                <a:spcPct val="100000"/>
              </a:lnSpc>
              <a:buClr>
                <a:srgbClr val="000000"/>
              </a:buClr>
              <a:buFont typeface="Arial"/>
              <a:buChar char="•"/>
            </a:pPr>
            <a:r>
              <a:rPr b="0" lang="es-ES" sz="2000" spc="-1" strike="noStrike">
                <a:solidFill>
                  <a:srgbClr val="000000"/>
                </a:solidFill>
                <a:latin typeface="Century Gothic"/>
              </a:rPr>
              <a:t>Manejo del órgano isquémico</a:t>
            </a:r>
            <a:endParaRPr b="0" lang="ca-ES" sz="2000" spc="-1" strike="noStrike">
              <a:latin typeface="Arial"/>
            </a:endParaRPr>
          </a:p>
          <a:p>
            <a:pPr lvl="1" marL="800280" indent="-342720">
              <a:lnSpc>
                <a:spcPct val="100000"/>
              </a:lnSpc>
              <a:buClr>
                <a:srgbClr val="000000"/>
              </a:buClr>
              <a:buFont typeface="Arial"/>
              <a:buChar char="•"/>
            </a:pPr>
            <a:r>
              <a:rPr b="0" lang="es-ES" sz="2000" spc="-1" strike="noStrike">
                <a:solidFill>
                  <a:srgbClr val="000000"/>
                </a:solidFill>
                <a:latin typeface="Century Gothic"/>
              </a:rPr>
              <a:t>Prevenir embolizaciones recurrentes: evitar nueva instrumentación vascular o usar otro acceso</a:t>
            </a:r>
            <a:endParaRPr b="0" lang="ca-ES" sz="2000" spc="-1" strike="noStrike">
              <a:latin typeface="Arial"/>
            </a:endParaRPr>
          </a:p>
          <a:p>
            <a:pPr lvl="1" marL="800280" indent="-342720">
              <a:lnSpc>
                <a:spcPct val="100000"/>
              </a:lnSpc>
              <a:buClr>
                <a:srgbClr val="000000"/>
              </a:buClr>
              <a:buFont typeface="Arial"/>
              <a:buChar char="•"/>
            </a:pPr>
            <a:r>
              <a:rPr b="0" lang="es-ES" sz="2000" spc="-1" strike="noStrike">
                <a:solidFill>
                  <a:srgbClr val="000000"/>
                </a:solidFill>
                <a:latin typeface="Century Gothic"/>
              </a:rPr>
              <a:t>Terapia hipolipemiante: las estatinas estabilizan las placas de colesterol</a:t>
            </a:r>
            <a:endParaRPr b="0" lang="ca-ES" sz="2000" spc="-1" strike="noStrike">
              <a:latin typeface="Arial"/>
            </a:endParaRPr>
          </a:p>
          <a:p>
            <a:pPr>
              <a:lnSpc>
                <a:spcPct val="100000"/>
              </a:lnSpc>
            </a:pPr>
            <a:endParaRPr b="0" lang="ca-ES" sz="2000" spc="-1" strike="noStrike">
              <a:latin typeface="Arial"/>
            </a:endParaRPr>
          </a:p>
          <a:p>
            <a:pPr>
              <a:lnSpc>
                <a:spcPct val="100000"/>
              </a:lnSpc>
            </a:pPr>
            <a:r>
              <a:rPr b="1" lang="es-ES" sz="2000" spc="-1" strike="noStrike">
                <a:solidFill>
                  <a:srgbClr val="000000"/>
                </a:solidFill>
                <a:latin typeface="Century Gothic"/>
              </a:rPr>
              <a:t>Pronóstico:</a:t>
            </a:r>
            <a:r>
              <a:rPr b="0" lang="es-ES" sz="2000" spc="-1" strike="noStrike">
                <a:solidFill>
                  <a:srgbClr val="000000"/>
                </a:solidFill>
                <a:latin typeface="Century Gothic"/>
              </a:rPr>
              <a:t> malo, con poca recuperación también debido a la aterosclerosis subyacente</a:t>
            </a:r>
            <a:endParaRPr b="0" lang="ca-ES" sz="2000" spc="-1" strike="noStrike">
              <a:latin typeface="Arial"/>
            </a:endParaRPr>
          </a:p>
          <a:p>
            <a:pPr>
              <a:lnSpc>
                <a:spcPct val="100000"/>
              </a:lnSpc>
            </a:pPr>
            <a:endParaRPr b="0" lang="ca-ES" sz="2000" spc="-1" strike="noStrike">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6" name="TextShape 1"/>
          <p:cNvSpPr txBox="1"/>
          <p:nvPr/>
        </p:nvSpPr>
        <p:spPr>
          <a:xfrm>
            <a:off x="457200" y="274680"/>
            <a:ext cx="8229240" cy="1142640"/>
          </a:xfrm>
          <a:prstGeom prst="rect">
            <a:avLst/>
          </a:prstGeom>
          <a:noFill/>
          <a:ln>
            <a:noFill/>
          </a:ln>
        </p:spPr>
        <p:txBody>
          <a:bodyPr anchor="ctr">
            <a:noAutofit/>
          </a:bodyPr>
          <a:p>
            <a:pPr algn="ctr">
              <a:lnSpc>
                <a:spcPct val="100000"/>
              </a:lnSpc>
            </a:pPr>
            <a:r>
              <a:rPr b="1" lang="es-ES" sz="3600" spc="-1" strike="noStrike">
                <a:solidFill>
                  <a:srgbClr val="000000"/>
                </a:solidFill>
                <a:latin typeface="Arial"/>
              </a:rPr>
              <a:t>BIBLIOGRAFÍA</a:t>
            </a:r>
            <a:endParaRPr b="0" lang="es-ES" sz="3600" spc="-1" strike="noStrike">
              <a:solidFill>
                <a:srgbClr val="ffffff"/>
              </a:solidFill>
              <a:latin typeface="Calibri"/>
            </a:endParaRPr>
          </a:p>
        </p:txBody>
      </p:sp>
      <p:sp>
        <p:nvSpPr>
          <p:cNvPr id="257" name="TextShape 2"/>
          <p:cNvSpPr txBox="1"/>
          <p:nvPr/>
        </p:nvSpPr>
        <p:spPr>
          <a:xfrm>
            <a:off x="108000" y="1417680"/>
            <a:ext cx="8748360" cy="4387320"/>
          </a:xfrm>
          <a:prstGeom prst="rect">
            <a:avLst/>
          </a:prstGeom>
          <a:noFill/>
          <a:ln>
            <a:noFill/>
          </a:ln>
        </p:spPr>
        <p:txBody>
          <a:bodyPr>
            <a:noAutofit/>
          </a:bodyPr>
          <a:p>
            <a:pPr marL="343080" indent="-342720">
              <a:lnSpc>
                <a:spcPct val="100000"/>
              </a:lnSpc>
              <a:spcBef>
                <a:spcPts val="400"/>
              </a:spcBef>
              <a:buClr>
                <a:srgbClr val="231f20"/>
              </a:buClr>
              <a:buFont typeface="Arial"/>
              <a:buChar char="•"/>
            </a:pPr>
            <a:r>
              <a:rPr b="0" lang="es-ES" sz="2000" spc="-1" strike="noStrike">
                <a:solidFill>
                  <a:srgbClr val="231f20"/>
                </a:solidFill>
                <a:latin typeface="JansonTextLTStd-Bold"/>
              </a:rPr>
              <a:t>Adamczak M, et al. </a:t>
            </a:r>
            <a:r>
              <a:rPr b="1" lang="en-US" sz="2000" spc="-1" strike="noStrike">
                <a:solidFill>
                  <a:srgbClr val="231f20"/>
                </a:solidFill>
                <a:latin typeface="JansonTextLTStd-Bold"/>
              </a:rPr>
              <a:t>Ischemic nephropathy - pathogenesis and treatment. </a:t>
            </a:r>
            <a:r>
              <a:rPr b="0" lang="pt-BR" sz="2000" spc="-1" strike="noStrike">
                <a:solidFill>
                  <a:srgbClr val="231f20"/>
                </a:solidFill>
                <a:latin typeface="JansonTextLTStd-Bold"/>
              </a:rPr>
              <a:t>Nefrologia. 2012 Jul 17;32(4):432-8.</a:t>
            </a:r>
            <a:endParaRPr b="0" lang="es-ES" sz="2000" spc="-1" strike="noStrike">
              <a:solidFill>
                <a:srgbClr val="ffffff"/>
              </a:solidFill>
              <a:latin typeface="Calibri"/>
            </a:endParaRPr>
          </a:p>
          <a:p>
            <a:pPr marL="343080" indent="-342720">
              <a:lnSpc>
                <a:spcPct val="100000"/>
              </a:lnSpc>
              <a:spcBef>
                <a:spcPts val="400"/>
              </a:spcBef>
              <a:buClr>
                <a:srgbClr val="231f20"/>
              </a:buClr>
              <a:buFont typeface="Arial"/>
              <a:buChar char="•"/>
            </a:pPr>
            <a:r>
              <a:rPr b="0" lang="es-ES" sz="2000" spc="-1" strike="noStrike">
                <a:solidFill>
                  <a:srgbClr val="231f20"/>
                </a:solidFill>
                <a:latin typeface="JansonTextLTStd-Bold"/>
              </a:rPr>
              <a:t>Bokhari MR,</a:t>
            </a:r>
            <a:r>
              <a:rPr b="0" lang="pt-BR" sz="2000" spc="-1" strike="noStrike">
                <a:solidFill>
                  <a:srgbClr val="231f20"/>
                </a:solidFill>
                <a:latin typeface="JansonTextLTStd-Bold"/>
              </a:rPr>
              <a:t> et al. </a:t>
            </a:r>
            <a:r>
              <a:rPr b="1" lang="pt-BR" sz="2000" spc="-1" strike="noStrike">
                <a:solidFill>
                  <a:srgbClr val="231f20"/>
                </a:solidFill>
                <a:latin typeface="JansonTextLTStd-Bold"/>
              </a:rPr>
              <a:t>Renal artery stenosis. </a:t>
            </a:r>
            <a:r>
              <a:rPr b="0" lang="pt-BR" sz="2000" spc="-1" strike="noStrike">
                <a:solidFill>
                  <a:srgbClr val="231f20"/>
                </a:solidFill>
                <a:latin typeface="JansonTextLTStd-Bold"/>
              </a:rPr>
              <a:t>2021 Mar 30. In: StatPearls [Internet].</a:t>
            </a:r>
            <a:endParaRPr b="0" lang="es-ES" sz="2000" spc="-1" strike="noStrike">
              <a:solidFill>
                <a:srgbClr val="ffffff"/>
              </a:solidFill>
              <a:latin typeface="Calibri"/>
            </a:endParaRPr>
          </a:p>
          <a:p>
            <a:pPr marL="343080" indent="-342720">
              <a:lnSpc>
                <a:spcPct val="100000"/>
              </a:lnSpc>
              <a:spcBef>
                <a:spcPts val="400"/>
              </a:spcBef>
              <a:buClr>
                <a:srgbClr val="231f20"/>
              </a:buClr>
              <a:buFont typeface="Arial"/>
              <a:buChar char="•"/>
            </a:pPr>
            <a:r>
              <a:rPr b="0" lang="es-ES" sz="2000" spc="-1" strike="noStrike">
                <a:solidFill>
                  <a:srgbClr val="231f20"/>
                </a:solidFill>
                <a:latin typeface="JansonTextLTStd-Bold"/>
              </a:rPr>
              <a:t>Fogo A, et al. </a:t>
            </a:r>
            <a:r>
              <a:rPr b="1" lang="es-ES" sz="2000" spc="-1" strike="noStrike">
                <a:solidFill>
                  <a:srgbClr val="231f20"/>
                </a:solidFill>
                <a:latin typeface="JansonTextLTStd-Bold"/>
              </a:rPr>
              <a:t>Accuracy of the diagnosis of hypertensive nephrosclerosis in African Americans: a report from the African American Study of  Kidney Disease (AASK) Trial. </a:t>
            </a:r>
            <a:r>
              <a:rPr b="0" lang="es-ES" sz="2000" spc="-1" strike="noStrike">
                <a:solidFill>
                  <a:srgbClr val="231f20"/>
                </a:solidFill>
                <a:latin typeface="JansonTextLTStd-Bold"/>
              </a:rPr>
              <a:t>AASK Pilot Study Investigators. Kidney Int. 1997;51:244.</a:t>
            </a:r>
            <a:endParaRPr b="0" lang="es-ES" sz="2000" spc="-1" strike="noStrike">
              <a:solidFill>
                <a:srgbClr val="ffffff"/>
              </a:solidFill>
              <a:latin typeface="Calibri"/>
            </a:endParaRPr>
          </a:p>
          <a:p>
            <a:pPr marL="343080" indent="-342720">
              <a:lnSpc>
                <a:spcPct val="100000"/>
              </a:lnSpc>
              <a:spcBef>
                <a:spcPts val="400"/>
              </a:spcBef>
              <a:buClr>
                <a:srgbClr val="231f20"/>
              </a:buClr>
              <a:buFont typeface="Arial"/>
              <a:buChar char="•"/>
            </a:pPr>
            <a:r>
              <a:rPr b="0" lang="es-ES" sz="2000" spc="-1" strike="noStrike">
                <a:solidFill>
                  <a:srgbClr val="231f20"/>
                </a:solidFill>
                <a:latin typeface="JansonTextLTStd-Bold"/>
              </a:rPr>
              <a:t>Meyrier A. </a:t>
            </a:r>
            <a:r>
              <a:rPr b="1" lang="es-ES" sz="2000" spc="-1" strike="noStrike">
                <a:solidFill>
                  <a:srgbClr val="231f20"/>
                </a:solidFill>
                <a:latin typeface="JansonTextLTStd-Bold"/>
              </a:rPr>
              <a:t>Nephrosclerosis: update on a centenarian.</a:t>
            </a:r>
            <a:r>
              <a:rPr b="0" lang="es-ES" sz="2000" spc="-1" strike="noStrike">
                <a:solidFill>
                  <a:srgbClr val="231f20"/>
                </a:solidFill>
                <a:latin typeface="JansonTextLTStd-Bold"/>
              </a:rPr>
              <a:t> Nephrol Dial Transplant. 2015;30:1833-41.</a:t>
            </a:r>
            <a:endParaRPr b="0" lang="es-ES" sz="2000" spc="-1" strike="noStrike">
              <a:solidFill>
                <a:srgbClr val="ffffff"/>
              </a:solidFill>
              <a:latin typeface="Calibri"/>
            </a:endParaRPr>
          </a:p>
          <a:p>
            <a:pPr marL="343080" indent="-342720">
              <a:lnSpc>
                <a:spcPct val="100000"/>
              </a:lnSpc>
              <a:spcBef>
                <a:spcPts val="400"/>
              </a:spcBef>
              <a:buClr>
                <a:srgbClr val="231f20"/>
              </a:buClr>
              <a:buFont typeface="Arial"/>
              <a:buChar char="•"/>
            </a:pPr>
            <a:r>
              <a:rPr b="0" lang="es-ES" sz="2000" spc="-1" strike="noStrike">
                <a:solidFill>
                  <a:srgbClr val="231f20"/>
                </a:solidFill>
                <a:latin typeface="JansonTextLTStd-Bold"/>
              </a:rPr>
              <a:t>Quiroga B, et al. </a:t>
            </a:r>
            <a:r>
              <a:rPr b="1" lang="es-ES" sz="2000" spc="-1" strike="noStrike">
                <a:solidFill>
                  <a:srgbClr val="231f20"/>
                </a:solidFill>
                <a:latin typeface="JansonTextLTStd-Bold"/>
              </a:rPr>
              <a:t>Nefroangioesclerosis. </a:t>
            </a:r>
            <a:r>
              <a:rPr b="0" lang="es-ES" sz="2000" spc="-1" strike="noStrike">
                <a:solidFill>
                  <a:srgbClr val="231f20"/>
                </a:solidFill>
                <a:latin typeface="JansonTextLTStd-Bold"/>
              </a:rPr>
              <a:t>Medicine. 2019;12(81):4765-71.</a:t>
            </a:r>
            <a:endParaRPr b="0" lang="es-ES" sz="2000" spc="-1" strike="noStrike">
              <a:solidFill>
                <a:srgbClr val="ffffff"/>
              </a:solidFill>
              <a:latin typeface="Calibri"/>
            </a:endParaRPr>
          </a:p>
          <a:p>
            <a:pPr marL="343080" indent="-342720">
              <a:lnSpc>
                <a:spcPct val="100000"/>
              </a:lnSpc>
              <a:spcBef>
                <a:spcPts val="400"/>
              </a:spcBef>
              <a:buClr>
                <a:srgbClr val="231f20"/>
              </a:buClr>
              <a:buFont typeface="Arial"/>
              <a:buChar char="•"/>
            </a:pPr>
            <a:r>
              <a:rPr b="0" lang="es-ES" sz="2000" spc="-1" strike="noStrike">
                <a:solidFill>
                  <a:srgbClr val="231f20"/>
                </a:solidFill>
                <a:latin typeface="JansonTextLTStd-Bold"/>
              </a:rPr>
              <a:t>Seccia TM, et al. </a:t>
            </a:r>
            <a:r>
              <a:rPr b="1" lang="es-ES" sz="2000" spc="-1" strike="noStrike">
                <a:solidFill>
                  <a:srgbClr val="231f20"/>
                </a:solidFill>
                <a:latin typeface="JansonTextLTStd-Bold"/>
              </a:rPr>
              <a:t>Hypertensive nephropathy. </a:t>
            </a:r>
            <a:r>
              <a:rPr b="1" lang="es-ES" sz="2000" spc="-1" strike="noStrike">
                <a:solidFill>
                  <a:srgbClr val="ffffff"/>
                </a:solidFill>
                <a:latin typeface="JansonTextLTStd-Bold"/>
              </a:rPr>
              <a:t> </a:t>
            </a:r>
            <a:r>
              <a:rPr b="1" lang="es-ES" sz="2000" spc="-1" strike="noStrike">
                <a:solidFill>
                  <a:srgbClr val="231f20"/>
                </a:solidFill>
                <a:latin typeface="JansonTextLTStd-Bold"/>
              </a:rPr>
              <a:t>Moving from classic to emerging pathogenetic mechanisms. </a:t>
            </a:r>
            <a:r>
              <a:rPr b="0" lang="es-ES" sz="2000" spc="-1" strike="noStrike">
                <a:solidFill>
                  <a:srgbClr val="231f20"/>
                </a:solidFill>
                <a:latin typeface="JansonTextLTStd-Bold"/>
              </a:rPr>
              <a:t>J Hypertens. 2017;35:205-12.</a:t>
            </a:r>
            <a:endParaRPr b="0" lang="es-ES" sz="2000" spc="-1" strike="noStrike">
              <a:solidFill>
                <a:srgbClr val="ffffff"/>
              </a:solidFill>
              <a:latin typeface="Calibri"/>
            </a:endParaRPr>
          </a:p>
          <a:p>
            <a:pPr marL="343080" indent="-342720">
              <a:lnSpc>
                <a:spcPct val="100000"/>
              </a:lnSpc>
              <a:spcBef>
                <a:spcPts val="400"/>
              </a:spcBef>
              <a:buClr>
                <a:srgbClr val="231f20"/>
              </a:buClr>
              <a:buFont typeface="Arial"/>
              <a:buChar char="•"/>
            </a:pPr>
            <a:r>
              <a:rPr b="0" lang="es-ES" sz="2000" spc="-1" strike="noStrike">
                <a:solidFill>
                  <a:srgbClr val="231f20"/>
                </a:solidFill>
                <a:latin typeface="JansonTextLTStd-Bold"/>
              </a:rPr>
              <a:t>Vaidya PN, </a:t>
            </a:r>
            <a:r>
              <a:rPr b="0" lang="pt-BR" sz="2000" spc="-1" strike="noStrike">
                <a:solidFill>
                  <a:srgbClr val="231f20"/>
                </a:solidFill>
                <a:latin typeface="JansonTextLTStd-Bold"/>
              </a:rPr>
              <a:t>et al. </a:t>
            </a:r>
            <a:r>
              <a:rPr b="1" lang="pt-BR" sz="2000" spc="-1" strike="noStrike">
                <a:solidFill>
                  <a:srgbClr val="231f20"/>
                </a:solidFill>
                <a:latin typeface="JansonTextLTStd-Bold"/>
              </a:rPr>
              <a:t>Atheroembolic kidney disease. </a:t>
            </a:r>
            <a:r>
              <a:rPr b="0" lang="pt-BR" sz="2000" spc="-1" strike="noStrike">
                <a:solidFill>
                  <a:srgbClr val="231f20"/>
                </a:solidFill>
                <a:latin typeface="JansonTextLTStd-Bold"/>
              </a:rPr>
              <a:t>2021 Apr 7. In: StatPearls [Internet].</a:t>
            </a:r>
            <a:endParaRPr b="0" lang="es-ES" sz="2000" spc="-1" strike="noStrike">
              <a:solidFill>
                <a:srgbClr val="ffffff"/>
              </a:solidFill>
              <a:latin typeface="Calibri"/>
            </a:endParaRPr>
          </a:p>
        </p:txBody>
      </p:sp>
      <p:sp>
        <p:nvSpPr>
          <p:cNvPr id="258" name="TextShape 3"/>
          <p:cNvSpPr txBox="1"/>
          <p:nvPr/>
        </p:nvSpPr>
        <p:spPr>
          <a:xfrm>
            <a:off x="6553080" y="6356520"/>
            <a:ext cx="2133360" cy="364680"/>
          </a:xfrm>
          <a:prstGeom prst="rect">
            <a:avLst/>
          </a:prstGeom>
          <a:noFill/>
          <a:ln>
            <a:noFill/>
          </a:ln>
        </p:spPr>
        <p:txBody>
          <a:bodyPr anchor="ctr">
            <a:noAutofit/>
          </a:bodyPr>
          <a:p>
            <a:pPr algn="r">
              <a:lnSpc>
                <a:spcPct val="100000"/>
              </a:lnSpc>
            </a:pPr>
            <a:fld id="{0BCA3864-894B-41E1-9CD5-C12BFEA0F86B}" type="slidenum">
              <a:rPr b="0" lang="es-ES" sz="1200" spc="-1" strike="noStrike">
                <a:solidFill>
                  <a:srgbClr val="000000"/>
                </a:solidFill>
                <a:latin typeface="Calibri"/>
              </a:rPr>
              <a:t>&lt;número&gt;</a:t>
            </a:fld>
            <a:endParaRPr b="0" lang="ca-ES" sz="1200" spc="-1" strike="noStrike">
              <a:latin typeface="Times New Roman"/>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TextShape 1"/>
          <p:cNvSpPr txBox="1"/>
          <p:nvPr/>
        </p:nvSpPr>
        <p:spPr>
          <a:xfrm>
            <a:off x="457200" y="274680"/>
            <a:ext cx="8229240" cy="1142640"/>
          </a:xfrm>
          <a:prstGeom prst="rect">
            <a:avLst/>
          </a:prstGeom>
          <a:noFill/>
          <a:ln>
            <a:noFill/>
          </a:ln>
        </p:spPr>
        <p:txBody>
          <a:bodyPr anchor="ctr">
            <a:noAutofit/>
          </a:bodyPr>
          <a:p>
            <a:pPr algn="ctr">
              <a:lnSpc>
                <a:spcPct val="100000"/>
              </a:lnSpc>
            </a:pPr>
            <a:r>
              <a:rPr b="1" lang="es-ES" sz="3600" spc="-1" strike="noStrike">
                <a:solidFill>
                  <a:srgbClr val="000000"/>
                </a:solidFill>
                <a:latin typeface="Arial"/>
              </a:rPr>
              <a:t>1. NEFROANGIOESCLEROSIS</a:t>
            </a:r>
            <a:endParaRPr b="0" lang="es-ES" sz="3600" spc="-1" strike="noStrike">
              <a:solidFill>
                <a:srgbClr val="ffffff"/>
              </a:solidFill>
              <a:latin typeface="Calibri"/>
            </a:endParaRPr>
          </a:p>
        </p:txBody>
      </p:sp>
      <p:sp>
        <p:nvSpPr>
          <p:cNvPr id="100" name="TextShape 2"/>
          <p:cNvSpPr txBox="1"/>
          <p:nvPr/>
        </p:nvSpPr>
        <p:spPr>
          <a:xfrm>
            <a:off x="395280" y="1268280"/>
            <a:ext cx="8229240" cy="4525560"/>
          </a:xfrm>
          <a:prstGeom prst="rect">
            <a:avLst/>
          </a:prstGeom>
          <a:noFill/>
          <a:ln>
            <a:noFill/>
          </a:ln>
        </p:spPr>
        <p:txBody>
          <a:bodyPr>
            <a:noAutofit/>
          </a:bodyPr>
          <a:p>
            <a:pPr>
              <a:lnSpc>
                <a:spcPct val="100000"/>
              </a:lnSpc>
              <a:spcBef>
                <a:spcPts val="641"/>
              </a:spcBef>
              <a:tabLst>
                <a:tab algn="l" pos="0"/>
              </a:tabLst>
            </a:pPr>
            <a:r>
              <a:rPr b="1" lang="es-ES" sz="3200" spc="-1" strike="noStrike">
                <a:solidFill>
                  <a:srgbClr val="000000"/>
                </a:solidFill>
                <a:latin typeface="Calibri"/>
              </a:rPr>
              <a:t>CONCEPTO</a:t>
            </a:r>
            <a:endParaRPr b="0" lang="es-ES" sz="3200" spc="-1" strike="noStrike">
              <a:solidFill>
                <a:srgbClr val="ffffff"/>
              </a:solidFill>
              <a:latin typeface="Calibri"/>
            </a:endParaRPr>
          </a:p>
          <a:p>
            <a:pPr algn="ctr">
              <a:lnSpc>
                <a:spcPct val="100000"/>
              </a:lnSpc>
              <a:spcBef>
                <a:spcPts val="641"/>
              </a:spcBef>
              <a:tabLst>
                <a:tab algn="l" pos="0"/>
              </a:tabLst>
            </a:pPr>
            <a:r>
              <a:rPr b="0" lang="es-ES" sz="3200" spc="-1" strike="noStrike">
                <a:solidFill>
                  <a:srgbClr val="000000"/>
                </a:solidFill>
                <a:latin typeface="Calibri"/>
              </a:rPr>
              <a:t>“</a:t>
            </a:r>
            <a:r>
              <a:rPr b="0" lang="es-ES" sz="3200" spc="-1" strike="noStrike">
                <a:solidFill>
                  <a:srgbClr val="000000"/>
                </a:solidFill>
                <a:latin typeface="Calibri"/>
              </a:rPr>
              <a:t>La </a:t>
            </a:r>
            <a:r>
              <a:rPr b="1" lang="es-ES" sz="3200" spc="-1" strike="noStrike">
                <a:solidFill>
                  <a:srgbClr val="000000"/>
                </a:solidFill>
                <a:latin typeface="Calibri"/>
              </a:rPr>
              <a:t>nefroangioesclerosis </a:t>
            </a:r>
            <a:r>
              <a:rPr b="0" lang="es-ES" sz="3200" spc="-1" strike="noStrike">
                <a:solidFill>
                  <a:srgbClr val="000000"/>
                </a:solidFill>
                <a:latin typeface="Calibri"/>
              </a:rPr>
              <a:t>o </a:t>
            </a:r>
            <a:r>
              <a:rPr b="1" lang="es-ES" sz="3200" spc="-1" strike="noStrike">
                <a:solidFill>
                  <a:srgbClr val="000000"/>
                </a:solidFill>
                <a:latin typeface="Calibri"/>
              </a:rPr>
              <a:t>enfermedad hipertensiva renal </a:t>
            </a:r>
            <a:r>
              <a:rPr b="0" lang="es-ES" sz="3200" spc="-1" strike="noStrike">
                <a:solidFill>
                  <a:srgbClr val="000000"/>
                </a:solidFill>
                <a:latin typeface="Calibri"/>
              </a:rPr>
              <a:t>es la insuficiencia renal producida por la hipertensión arterial mantenida en el tiempo”.</a:t>
            </a:r>
            <a:endParaRPr b="0" lang="es-ES" sz="3200" spc="-1" strike="noStrike">
              <a:solidFill>
                <a:srgbClr val="ffffff"/>
              </a:solidFill>
              <a:latin typeface="Calibri"/>
            </a:endParaRPr>
          </a:p>
        </p:txBody>
      </p:sp>
      <p:sp>
        <p:nvSpPr>
          <p:cNvPr id="101" name="TextShape 3"/>
          <p:cNvSpPr txBox="1"/>
          <p:nvPr/>
        </p:nvSpPr>
        <p:spPr>
          <a:xfrm>
            <a:off x="6553080" y="6356520"/>
            <a:ext cx="2133360" cy="364680"/>
          </a:xfrm>
          <a:prstGeom prst="rect">
            <a:avLst/>
          </a:prstGeom>
          <a:noFill/>
          <a:ln>
            <a:noFill/>
          </a:ln>
        </p:spPr>
        <p:txBody>
          <a:bodyPr anchor="ctr">
            <a:noAutofit/>
          </a:bodyPr>
          <a:p>
            <a:pPr algn="r">
              <a:lnSpc>
                <a:spcPct val="100000"/>
              </a:lnSpc>
            </a:pPr>
            <a:fld id="{13BD351E-44BA-41F6-AF6C-A4D3AA5DDA60}" type="slidenum">
              <a:rPr b="0" lang="es-ES" sz="1200" spc="-1" strike="noStrike">
                <a:solidFill>
                  <a:srgbClr val="000000"/>
                </a:solidFill>
                <a:latin typeface="Calibri"/>
              </a:rPr>
              <a:t>&lt;número&gt;</a:t>
            </a:fld>
            <a:endParaRPr b="0" lang="ca-ES" sz="1200" spc="-1" strike="noStrike">
              <a:latin typeface="Times New Roman"/>
            </a:endParaRPr>
          </a:p>
        </p:txBody>
      </p:sp>
      <p:pic>
        <p:nvPicPr>
          <p:cNvPr id="102" name="Picture 2" descr="Hypertension - Free medical icons"/>
          <p:cNvPicPr/>
          <p:nvPr/>
        </p:nvPicPr>
        <p:blipFill>
          <a:blip r:embed="rId1"/>
          <a:stretch/>
        </p:blipFill>
        <p:spPr>
          <a:xfrm>
            <a:off x="298440" y="3857760"/>
            <a:ext cx="2725200" cy="2725200"/>
          </a:xfrm>
          <a:prstGeom prst="rect">
            <a:avLst/>
          </a:prstGeom>
          <a:ln>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TextShape 1"/>
          <p:cNvSpPr txBox="1"/>
          <p:nvPr/>
        </p:nvSpPr>
        <p:spPr>
          <a:xfrm>
            <a:off x="457200" y="274680"/>
            <a:ext cx="8229240" cy="1142640"/>
          </a:xfrm>
          <a:prstGeom prst="rect">
            <a:avLst/>
          </a:prstGeom>
          <a:noFill/>
          <a:ln>
            <a:noFill/>
          </a:ln>
        </p:spPr>
        <p:txBody>
          <a:bodyPr anchor="ctr">
            <a:noAutofit/>
          </a:bodyPr>
          <a:p>
            <a:pPr algn="ctr">
              <a:lnSpc>
                <a:spcPct val="100000"/>
              </a:lnSpc>
            </a:pPr>
            <a:r>
              <a:rPr b="1" lang="es-ES" sz="3600" spc="-1" strike="noStrike">
                <a:solidFill>
                  <a:srgbClr val="000000"/>
                </a:solidFill>
                <a:latin typeface="Arial"/>
              </a:rPr>
              <a:t>1. NEFROANGIOESCLEROSIS</a:t>
            </a:r>
            <a:endParaRPr b="0" lang="es-ES" sz="3600" spc="-1" strike="noStrike">
              <a:solidFill>
                <a:srgbClr val="ffffff"/>
              </a:solidFill>
              <a:latin typeface="Calibri"/>
            </a:endParaRPr>
          </a:p>
        </p:txBody>
      </p:sp>
      <p:sp>
        <p:nvSpPr>
          <p:cNvPr id="104" name="TextShape 2"/>
          <p:cNvSpPr txBox="1"/>
          <p:nvPr/>
        </p:nvSpPr>
        <p:spPr>
          <a:xfrm>
            <a:off x="395280" y="1268280"/>
            <a:ext cx="8229240" cy="4525560"/>
          </a:xfrm>
          <a:prstGeom prst="rect">
            <a:avLst/>
          </a:prstGeom>
          <a:noFill/>
          <a:ln>
            <a:noFill/>
          </a:ln>
        </p:spPr>
        <p:txBody>
          <a:bodyPr>
            <a:noAutofit/>
          </a:bodyPr>
          <a:p>
            <a:pPr>
              <a:lnSpc>
                <a:spcPct val="100000"/>
              </a:lnSpc>
              <a:spcBef>
                <a:spcPts val="641"/>
              </a:spcBef>
              <a:tabLst>
                <a:tab algn="l" pos="0"/>
              </a:tabLst>
            </a:pPr>
            <a:r>
              <a:rPr b="1" lang="es-ES" sz="3200" spc="-1" strike="noStrike">
                <a:solidFill>
                  <a:srgbClr val="000000"/>
                </a:solidFill>
                <a:latin typeface="Calibri"/>
              </a:rPr>
              <a:t>EPIDEMIOLOGÍA</a:t>
            </a:r>
            <a:endParaRPr b="0" lang="es-ES" sz="3200" spc="-1" strike="noStrike">
              <a:solidFill>
                <a:srgbClr val="ffffff"/>
              </a:solidFill>
              <a:latin typeface="Calibri"/>
            </a:endParaRPr>
          </a:p>
        </p:txBody>
      </p:sp>
      <p:sp>
        <p:nvSpPr>
          <p:cNvPr id="105" name="TextShape 3"/>
          <p:cNvSpPr txBox="1"/>
          <p:nvPr/>
        </p:nvSpPr>
        <p:spPr>
          <a:xfrm>
            <a:off x="6553080" y="6356520"/>
            <a:ext cx="2133360" cy="364680"/>
          </a:xfrm>
          <a:prstGeom prst="rect">
            <a:avLst/>
          </a:prstGeom>
          <a:noFill/>
          <a:ln>
            <a:noFill/>
          </a:ln>
        </p:spPr>
        <p:txBody>
          <a:bodyPr anchor="ctr">
            <a:noAutofit/>
          </a:bodyPr>
          <a:p>
            <a:pPr algn="r">
              <a:lnSpc>
                <a:spcPct val="100000"/>
              </a:lnSpc>
            </a:pPr>
            <a:fld id="{E6D2E196-5750-4E41-BA9B-F497300A327B}" type="slidenum">
              <a:rPr b="0" lang="es-ES" sz="1200" spc="-1" strike="noStrike">
                <a:solidFill>
                  <a:srgbClr val="000000"/>
                </a:solidFill>
                <a:latin typeface="Calibri"/>
              </a:rPr>
              <a:t>&lt;número&gt;</a:t>
            </a:fld>
            <a:endParaRPr b="0" lang="ca-ES" sz="1200" spc="-1" strike="noStrike">
              <a:latin typeface="Times New Roman"/>
            </a:endParaRPr>
          </a:p>
        </p:txBody>
      </p:sp>
      <p:sp>
        <p:nvSpPr>
          <p:cNvPr id="106" name="CustomShape 4"/>
          <p:cNvSpPr/>
          <p:nvPr/>
        </p:nvSpPr>
        <p:spPr>
          <a:xfrm>
            <a:off x="61920" y="6443640"/>
            <a:ext cx="9464400" cy="48528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1800" spc="-1" strike="noStrike">
                <a:solidFill>
                  <a:srgbClr val="ffffff"/>
                </a:solidFill>
                <a:latin typeface="Calibri"/>
              </a:rPr>
              <a:t>Saran R, et al. Am J Kidney Dis. 2019;73 (Suppl 1):S1.</a:t>
            </a:r>
            <a:endParaRPr b="0" lang="ca-ES" sz="1800" spc="-1" strike="noStrike">
              <a:latin typeface="Arial"/>
            </a:endParaRPr>
          </a:p>
        </p:txBody>
      </p:sp>
      <p:grpSp>
        <p:nvGrpSpPr>
          <p:cNvPr id="107" name="Group 5"/>
          <p:cNvGrpSpPr/>
          <p:nvPr/>
        </p:nvGrpSpPr>
        <p:grpSpPr>
          <a:xfrm>
            <a:off x="684360" y="2004840"/>
            <a:ext cx="8208720" cy="5113440"/>
            <a:chOff x="684360" y="2004840"/>
            <a:chExt cx="8208720" cy="5113440"/>
          </a:xfrm>
        </p:grpSpPr>
        <p:graphicFrame>
          <p:nvGraphicFramePr>
            <p:cNvPr id="108" name="1 Gráfico"/>
            <p:cNvGraphicFramePr/>
            <p:nvPr/>
          </p:nvGraphicFramePr>
          <p:xfrm>
            <a:off x="684360" y="2149200"/>
            <a:ext cx="8208720" cy="4969080"/>
          </p:xfrm>
          <a:graphic>
            <a:graphicData uri="http://schemas.openxmlformats.org/drawingml/2006/chart">
              <c:chart xmlns:c="http://schemas.openxmlformats.org/drawingml/2006/chart" xmlns:r="http://schemas.openxmlformats.org/officeDocument/2006/relationships" r:id="rId1"/>
            </a:graphicData>
          </a:graphic>
        </p:graphicFrame>
        <p:sp>
          <p:nvSpPr>
            <p:cNvPr id="109" name="CustomShape 6"/>
            <p:cNvSpPr/>
            <p:nvPr/>
          </p:nvSpPr>
          <p:spPr>
            <a:xfrm>
              <a:off x="4513320" y="3805200"/>
              <a:ext cx="1203840" cy="57780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es-ES" sz="3200" spc="-1" strike="noStrike">
                  <a:solidFill>
                    <a:srgbClr val="000000"/>
                  </a:solidFill>
                  <a:latin typeface="Calibri"/>
                </a:rPr>
                <a:t>46.7%</a:t>
              </a:r>
              <a:endParaRPr b="0" lang="ca-ES" sz="3200" spc="-1" strike="noStrike">
                <a:latin typeface="Arial"/>
              </a:endParaRPr>
            </a:p>
          </p:txBody>
        </p:sp>
        <p:sp>
          <p:nvSpPr>
            <p:cNvPr id="110" name="CustomShape 7"/>
            <p:cNvSpPr/>
            <p:nvPr/>
          </p:nvSpPr>
          <p:spPr>
            <a:xfrm>
              <a:off x="2275920" y="4444920"/>
              <a:ext cx="1203840" cy="57780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es-ES" sz="3200" spc="-1" strike="noStrike">
                  <a:solidFill>
                    <a:srgbClr val="000000"/>
                  </a:solidFill>
                  <a:latin typeface="Calibri"/>
                </a:rPr>
                <a:t>28.0%</a:t>
              </a:r>
              <a:endParaRPr b="0" lang="ca-ES" sz="3200" spc="-1" strike="noStrike">
                <a:latin typeface="Arial"/>
              </a:endParaRPr>
            </a:p>
          </p:txBody>
        </p:sp>
        <p:sp>
          <p:nvSpPr>
            <p:cNvPr id="111" name="CustomShape 8"/>
            <p:cNvSpPr/>
            <p:nvPr/>
          </p:nvSpPr>
          <p:spPr>
            <a:xfrm>
              <a:off x="1120320" y="3581280"/>
              <a:ext cx="997920" cy="57780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es-ES" sz="3200" spc="-1" strike="noStrike">
                  <a:solidFill>
                    <a:srgbClr val="000000"/>
                  </a:solidFill>
                  <a:latin typeface="Calibri"/>
                </a:rPr>
                <a:t>7.3%</a:t>
              </a:r>
              <a:endParaRPr b="0" lang="ca-ES" sz="3200" spc="-1" strike="noStrike">
                <a:latin typeface="Arial"/>
              </a:endParaRPr>
            </a:p>
          </p:txBody>
        </p:sp>
        <p:sp>
          <p:nvSpPr>
            <p:cNvPr id="112" name="CustomShape 9"/>
            <p:cNvSpPr/>
            <p:nvPr/>
          </p:nvSpPr>
          <p:spPr>
            <a:xfrm>
              <a:off x="2491920" y="3013200"/>
              <a:ext cx="1203840" cy="57780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es-ES" sz="3200" spc="-1" strike="noStrike">
                  <a:solidFill>
                    <a:srgbClr val="000000"/>
                  </a:solidFill>
                  <a:latin typeface="Calibri"/>
                </a:rPr>
                <a:t>15.2%</a:t>
              </a:r>
              <a:endParaRPr b="0" lang="ca-ES" sz="3200" spc="-1" strike="noStrike">
                <a:latin typeface="Arial"/>
              </a:endParaRPr>
            </a:p>
          </p:txBody>
        </p:sp>
        <p:sp>
          <p:nvSpPr>
            <p:cNvPr id="113" name="CustomShape 10"/>
            <p:cNvSpPr/>
            <p:nvPr/>
          </p:nvSpPr>
          <p:spPr>
            <a:xfrm>
              <a:off x="690120" y="2860560"/>
              <a:ext cx="997920" cy="57780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es-ES" sz="3200" spc="-1" strike="noStrike">
                  <a:solidFill>
                    <a:srgbClr val="000000"/>
                  </a:solidFill>
                  <a:latin typeface="Calibri"/>
                </a:rPr>
                <a:t>2.8%</a:t>
              </a:r>
              <a:endParaRPr b="0" lang="ca-ES" sz="3200" spc="-1" strike="noStrike">
                <a:latin typeface="Arial"/>
              </a:endParaRPr>
            </a:p>
          </p:txBody>
        </p:sp>
        <p:sp>
          <p:nvSpPr>
            <p:cNvPr id="114" name="CustomShape 11"/>
            <p:cNvSpPr/>
            <p:nvPr/>
          </p:nvSpPr>
          <p:spPr>
            <a:xfrm>
              <a:off x="1648800" y="2004840"/>
              <a:ext cx="6150600" cy="57780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1" lang="es-ES" sz="3200" spc="-1" strike="noStrike">
                  <a:solidFill>
                    <a:srgbClr val="000000"/>
                  </a:solidFill>
                  <a:latin typeface="Calibri"/>
                </a:rPr>
                <a:t>Causas de inicio de diálisis, E.E.U.U.</a:t>
              </a:r>
              <a:endParaRPr b="0" lang="ca-ES" sz="3200" spc="-1" strike="noStrike">
                <a:latin typeface="Arial"/>
              </a:endParaRPr>
            </a:p>
          </p:txBody>
        </p:sp>
      </p:grpSp>
      <p:sp>
        <p:nvSpPr>
          <p:cNvPr id="115" name="CustomShape 12"/>
          <p:cNvSpPr/>
          <p:nvPr/>
        </p:nvSpPr>
        <p:spPr>
          <a:xfrm>
            <a:off x="-7920" y="6554880"/>
            <a:ext cx="9465840" cy="48384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1200" spc="-1" strike="noStrike">
                <a:solidFill>
                  <a:srgbClr val="000000"/>
                </a:solidFill>
                <a:latin typeface="Calibri"/>
              </a:rPr>
              <a:t>Saran R, et al. Am J Kidney Dis. 2019;73 (Suppl 1):S1.</a:t>
            </a:r>
            <a:endParaRPr b="0" lang="ca-ES" sz="12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TextShape 1"/>
          <p:cNvSpPr txBox="1"/>
          <p:nvPr/>
        </p:nvSpPr>
        <p:spPr>
          <a:xfrm>
            <a:off x="457200" y="274680"/>
            <a:ext cx="8229240" cy="1142640"/>
          </a:xfrm>
          <a:prstGeom prst="rect">
            <a:avLst/>
          </a:prstGeom>
          <a:noFill/>
          <a:ln>
            <a:noFill/>
          </a:ln>
        </p:spPr>
        <p:txBody>
          <a:bodyPr anchor="ctr">
            <a:noAutofit/>
          </a:bodyPr>
          <a:p>
            <a:pPr algn="ctr">
              <a:lnSpc>
                <a:spcPct val="100000"/>
              </a:lnSpc>
            </a:pPr>
            <a:r>
              <a:rPr b="1" lang="es-ES" sz="3600" spc="-1" strike="noStrike">
                <a:solidFill>
                  <a:srgbClr val="000000"/>
                </a:solidFill>
                <a:latin typeface="Arial"/>
              </a:rPr>
              <a:t>1. NEFROANGIOESCLEROSIS</a:t>
            </a:r>
            <a:endParaRPr b="0" lang="es-ES" sz="3600" spc="-1" strike="noStrike">
              <a:solidFill>
                <a:srgbClr val="ffffff"/>
              </a:solidFill>
              <a:latin typeface="Calibri"/>
            </a:endParaRPr>
          </a:p>
        </p:txBody>
      </p:sp>
      <p:sp>
        <p:nvSpPr>
          <p:cNvPr id="117" name="TextShape 2"/>
          <p:cNvSpPr txBox="1"/>
          <p:nvPr/>
        </p:nvSpPr>
        <p:spPr>
          <a:xfrm>
            <a:off x="395280" y="1268280"/>
            <a:ext cx="8229240" cy="4525560"/>
          </a:xfrm>
          <a:prstGeom prst="rect">
            <a:avLst/>
          </a:prstGeom>
          <a:noFill/>
          <a:ln>
            <a:noFill/>
          </a:ln>
        </p:spPr>
        <p:txBody>
          <a:bodyPr>
            <a:noAutofit/>
          </a:bodyPr>
          <a:p>
            <a:pPr>
              <a:lnSpc>
                <a:spcPct val="100000"/>
              </a:lnSpc>
              <a:spcBef>
                <a:spcPts val="641"/>
              </a:spcBef>
              <a:tabLst>
                <a:tab algn="l" pos="0"/>
              </a:tabLst>
            </a:pPr>
            <a:r>
              <a:rPr b="1" lang="es-ES" sz="3200" spc="-1" strike="noStrike">
                <a:solidFill>
                  <a:srgbClr val="000000"/>
                </a:solidFill>
                <a:latin typeface="Calibri"/>
              </a:rPr>
              <a:t>FISIOPATOGENIA</a:t>
            </a:r>
            <a:endParaRPr b="0" lang="es-ES" sz="3200" spc="-1" strike="noStrike">
              <a:solidFill>
                <a:srgbClr val="ffffff"/>
              </a:solidFill>
              <a:latin typeface="Calibri"/>
            </a:endParaRPr>
          </a:p>
        </p:txBody>
      </p:sp>
      <p:sp>
        <p:nvSpPr>
          <p:cNvPr id="118" name="TextShape 3"/>
          <p:cNvSpPr txBox="1"/>
          <p:nvPr/>
        </p:nvSpPr>
        <p:spPr>
          <a:xfrm>
            <a:off x="6553080" y="6356520"/>
            <a:ext cx="2133360" cy="364680"/>
          </a:xfrm>
          <a:prstGeom prst="rect">
            <a:avLst/>
          </a:prstGeom>
          <a:noFill/>
          <a:ln>
            <a:noFill/>
          </a:ln>
        </p:spPr>
        <p:txBody>
          <a:bodyPr anchor="ctr">
            <a:noAutofit/>
          </a:bodyPr>
          <a:p>
            <a:pPr algn="r">
              <a:lnSpc>
                <a:spcPct val="100000"/>
              </a:lnSpc>
            </a:pPr>
            <a:fld id="{D2334838-94F8-412F-B932-AD4837064EC1}" type="slidenum">
              <a:rPr b="0" lang="es-ES" sz="1200" spc="-1" strike="noStrike">
                <a:solidFill>
                  <a:srgbClr val="000000"/>
                </a:solidFill>
                <a:latin typeface="Calibri"/>
              </a:rPr>
              <a:t>&lt;número&gt;</a:t>
            </a:fld>
            <a:endParaRPr b="0" lang="ca-ES" sz="1200" spc="-1" strike="noStrike">
              <a:latin typeface="Times New Roman"/>
            </a:endParaRPr>
          </a:p>
        </p:txBody>
      </p:sp>
      <p:pic>
        <p:nvPicPr>
          <p:cNvPr id="119" name="Imagen 2" descr="Diagrama&#10;&#10;Descripción generada automáticamente"/>
          <p:cNvPicPr/>
          <p:nvPr/>
        </p:nvPicPr>
        <p:blipFill>
          <a:blip r:embed="rId1"/>
          <a:stretch/>
        </p:blipFill>
        <p:spPr>
          <a:xfrm>
            <a:off x="344520" y="2073240"/>
            <a:ext cx="8459280" cy="4001760"/>
          </a:xfrm>
          <a:prstGeom prst="rect">
            <a:avLst/>
          </a:prstGeom>
          <a:ln>
            <a:noFill/>
          </a:ln>
        </p:spPr>
      </p:pic>
      <p:sp>
        <p:nvSpPr>
          <p:cNvPr id="120" name="CustomShape 4"/>
          <p:cNvSpPr/>
          <p:nvPr/>
        </p:nvSpPr>
        <p:spPr>
          <a:xfrm>
            <a:off x="-7920" y="6554880"/>
            <a:ext cx="9465840" cy="48384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1200" spc="-1" strike="noStrike">
                <a:solidFill>
                  <a:srgbClr val="000000"/>
                </a:solidFill>
                <a:latin typeface="Calibri"/>
              </a:rPr>
              <a:t>Quiroga B, et al. Medicine. 2019;12(81):4765.</a:t>
            </a:r>
            <a:endParaRPr b="0" lang="ca-ES" sz="12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 name="TextShape 1"/>
          <p:cNvSpPr txBox="1"/>
          <p:nvPr/>
        </p:nvSpPr>
        <p:spPr>
          <a:xfrm>
            <a:off x="457200" y="274680"/>
            <a:ext cx="8229240" cy="1142640"/>
          </a:xfrm>
          <a:prstGeom prst="rect">
            <a:avLst/>
          </a:prstGeom>
          <a:noFill/>
          <a:ln>
            <a:noFill/>
          </a:ln>
        </p:spPr>
        <p:txBody>
          <a:bodyPr anchor="ctr">
            <a:noAutofit/>
          </a:bodyPr>
          <a:p>
            <a:pPr algn="ctr">
              <a:lnSpc>
                <a:spcPct val="100000"/>
              </a:lnSpc>
            </a:pPr>
            <a:r>
              <a:rPr b="1" lang="es-ES" sz="3600" spc="-1" strike="noStrike">
                <a:solidFill>
                  <a:srgbClr val="000000"/>
                </a:solidFill>
                <a:latin typeface="Arial"/>
              </a:rPr>
              <a:t>1. NEFROANGIOESCLEROSIS</a:t>
            </a:r>
            <a:endParaRPr b="0" lang="es-ES" sz="3600" spc="-1" strike="noStrike">
              <a:solidFill>
                <a:srgbClr val="ffffff"/>
              </a:solidFill>
              <a:latin typeface="Calibri"/>
            </a:endParaRPr>
          </a:p>
        </p:txBody>
      </p:sp>
      <p:sp>
        <p:nvSpPr>
          <p:cNvPr id="122" name="TextShape 2"/>
          <p:cNvSpPr txBox="1"/>
          <p:nvPr/>
        </p:nvSpPr>
        <p:spPr>
          <a:xfrm>
            <a:off x="395280" y="1268280"/>
            <a:ext cx="8229240" cy="4525560"/>
          </a:xfrm>
          <a:prstGeom prst="rect">
            <a:avLst/>
          </a:prstGeom>
          <a:noFill/>
          <a:ln>
            <a:noFill/>
          </a:ln>
        </p:spPr>
        <p:txBody>
          <a:bodyPr>
            <a:noAutofit/>
          </a:bodyPr>
          <a:p>
            <a:pPr>
              <a:lnSpc>
                <a:spcPct val="100000"/>
              </a:lnSpc>
              <a:spcBef>
                <a:spcPts val="641"/>
              </a:spcBef>
              <a:tabLst>
                <a:tab algn="l" pos="0"/>
              </a:tabLst>
            </a:pPr>
            <a:r>
              <a:rPr b="1" lang="es-ES" sz="3200" spc="-1" strike="noStrike">
                <a:solidFill>
                  <a:srgbClr val="000000"/>
                </a:solidFill>
                <a:latin typeface="Calibri"/>
              </a:rPr>
              <a:t>CLÍNICA</a:t>
            </a:r>
            <a:endParaRPr b="0" lang="es-ES" sz="3200" spc="-1" strike="noStrike">
              <a:solidFill>
                <a:srgbClr val="ffffff"/>
              </a:solidFill>
              <a:latin typeface="Calibri"/>
            </a:endParaRPr>
          </a:p>
          <a:p>
            <a:pPr>
              <a:lnSpc>
                <a:spcPct val="100000"/>
              </a:lnSpc>
              <a:spcBef>
                <a:spcPts val="641"/>
              </a:spcBef>
              <a:tabLst>
                <a:tab algn="l" pos="0"/>
              </a:tabLst>
            </a:pPr>
            <a:endParaRPr b="0" lang="es-ES" sz="3200" spc="-1" strike="noStrike">
              <a:solidFill>
                <a:srgbClr val="ffffff"/>
              </a:solidFill>
              <a:latin typeface="Calibri"/>
            </a:endParaRPr>
          </a:p>
          <a:p>
            <a:pPr marL="343080" indent="-342720">
              <a:lnSpc>
                <a:spcPct val="100000"/>
              </a:lnSpc>
              <a:spcBef>
                <a:spcPts val="641"/>
              </a:spcBef>
              <a:buClr>
                <a:srgbClr val="000000"/>
              </a:buClr>
              <a:buFont typeface="Wingdings" charset="2"/>
              <a:buChar char=""/>
              <a:tabLst>
                <a:tab algn="l" pos="0"/>
              </a:tabLst>
            </a:pPr>
            <a:r>
              <a:rPr b="0" lang="es-ES" sz="3200" spc="-1" strike="noStrike">
                <a:solidFill>
                  <a:srgbClr val="000000"/>
                </a:solidFill>
                <a:latin typeface="Calibri"/>
              </a:rPr>
              <a:t>HTA de larga evolución con control irregular.</a:t>
            </a:r>
            <a:endParaRPr b="0" lang="es-ES" sz="3200" spc="-1" strike="noStrike">
              <a:solidFill>
                <a:srgbClr val="ffffff"/>
              </a:solidFill>
              <a:latin typeface="Calibri"/>
            </a:endParaRPr>
          </a:p>
          <a:p>
            <a:pPr marL="343080" indent="-342720">
              <a:lnSpc>
                <a:spcPct val="100000"/>
              </a:lnSpc>
              <a:spcBef>
                <a:spcPts val="641"/>
              </a:spcBef>
              <a:buClr>
                <a:srgbClr val="000000"/>
              </a:buClr>
              <a:buFont typeface="Wingdings" charset="2"/>
              <a:buChar char=""/>
              <a:tabLst>
                <a:tab algn="l" pos="0"/>
              </a:tabLst>
            </a:pPr>
            <a:r>
              <a:rPr b="0" lang="es-ES" sz="3200" spc="-1" strike="noStrike">
                <a:solidFill>
                  <a:srgbClr val="000000"/>
                </a:solidFill>
                <a:latin typeface="Calibri"/>
              </a:rPr>
              <a:t>Estigmas de daño vascular a otros niveles.</a:t>
            </a:r>
            <a:endParaRPr b="0" lang="es-ES" sz="3200" spc="-1" strike="noStrike">
              <a:solidFill>
                <a:srgbClr val="ffffff"/>
              </a:solidFill>
              <a:latin typeface="Calibri"/>
            </a:endParaRPr>
          </a:p>
          <a:p>
            <a:pPr>
              <a:lnSpc>
                <a:spcPct val="100000"/>
              </a:lnSpc>
              <a:spcBef>
                <a:spcPts val="641"/>
              </a:spcBef>
              <a:tabLst>
                <a:tab algn="l" pos="0"/>
              </a:tabLst>
            </a:pPr>
            <a:endParaRPr b="0" lang="es-ES" sz="3200" spc="-1" strike="noStrike">
              <a:solidFill>
                <a:srgbClr val="ffffff"/>
              </a:solidFill>
              <a:latin typeface="Calibri"/>
            </a:endParaRPr>
          </a:p>
          <a:p>
            <a:pPr marL="343080" indent="-342720">
              <a:lnSpc>
                <a:spcPct val="100000"/>
              </a:lnSpc>
              <a:spcBef>
                <a:spcPts val="641"/>
              </a:spcBef>
              <a:buClr>
                <a:srgbClr val="000000"/>
              </a:buClr>
              <a:buFont typeface="Arial"/>
              <a:buChar char="•"/>
              <a:tabLst>
                <a:tab algn="l" pos="0"/>
              </a:tabLst>
            </a:pPr>
            <a:r>
              <a:rPr b="0" lang="es-ES" sz="3200" spc="-1" strike="noStrike">
                <a:solidFill>
                  <a:srgbClr val="000000"/>
                </a:solidFill>
                <a:latin typeface="Calibri"/>
              </a:rPr>
              <a:t>ERC lentamente progresiva.</a:t>
            </a:r>
            <a:endParaRPr b="0" lang="es-ES" sz="3200" spc="-1" strike="noStrike">
              <a:solidFill>
                <a:srgbClr val="ffffff"/>
              </a:solidFill>
              <a:latin typeface="Calibri"/>
            </a:endParaRPr>
          </a:p>
          <a:p>
            <a:pPr marL="343080" indent="-342720">
              <a:lnSpc>
                <a:spcPct val="100000"/>
              </a:lnSpc>
              <a:spcBef>
                <a:spcPts val="641"/>
              </a:spcBef>
              <a:buClr>
                <a:srgbClr val="000000"/>
              </a:buClr>
              <a:buFont typeface="Arial"/>
              <a:buChar char="•"/>
              <a:tabLst>
                <a:tab algn="l" pos="0"/>
              </a:tabLst>
            </a:pPr>
            <a:r>
              <a:rPr b="0" lang="es-ES" sz="3200" spc="-1" strike="noStrike">
                <a:solidFill>
                  <a:srgbClr val="000000"/>
                </a:solidFill>
                <a:latin typeface="Calibri"/>
              </a:rPr>
              <a:t>Proteinuria negativa o leve (&lt;1 g/día).</a:t>
            </a:r>
            <a:endParaRPr b="0" lang="es-ES" sz="3200" spc="-1" strike="noStrike">
              <a:solidFill>
                <a:srgbClr val="ffffff"/>
              </a:solidFill>
              <a:latin typeface="Calibri"/>
            </a:endParaRPr>
          </a:p>
          <a:p>
            <a:pPr marL="343080" indent="-342720">
              <a:lnSpc>
                <a:spcPct val="100000"/>
              </a:lnSpc>
              <a:spcBef>
                <a:spcPts val="641"/>
              </a:spcBef>
              <a:buClr>
                <a:srgbClr val="000000"/>
              </a:buClr>
              <a:buFont typeface="Arial"/>
              <a:buChar char="•"/>
              <a:tabLst>
                <a:tab algn="l" pos="0"/>
              </a:tabLst>
            </a:pPr>
            <a:r>
              <a:rPr b="0" lang="es-ES" sz="3200" spc="-1" strike="noStrike">
                <a:solidFill>
                  <a:srgbClr val="000000"/>
                </a:solidFill>
                <a:latin typeface="Calibri"/>
              </a:rPr>
              <a:t>Sin datos de daño glomerular primario.</a:t>
            </a:r>
            <a:endParaRPr b="0" lang="es-ES" sz="3200" spc="-1" strike="noStrike">
              <a:solidFill>
                <a:srgbClr val="ffffff"/>
              </a:solidFill>
              <a:latin typeface="Calibri"/>
            </a:endParaRPr>
          </a:p>
        </p:txBody>
      </p:sp>
      <p:sp>
        <p:nvSpPr>
          <p:cNvPr id="123" name="TextShape 3"/>
          <p:cNvSpPr txBox="1"/>
          <p:nvPr/>
        </p:nvSpPr>
        <p:spPr>
          <a:xfrm>
            <a:off x="6553080" y="6356520"/>
            <a:ext cx="2133360" cy="364680"/>
          </a:xfrm>
          <a:prstGeom prst="rect">
            <a:avLst/>
          </a:prstGeom>
          <a:noFill/>
          <a:ln>
            <a:noFill/>
          </a:ln>
        </p:spPr>
        <p:txBody>
          <a:bodyPr anchor="ctr">
            <a:noAutofit/>
          </a:bodyPr>
          <a:p>
            <a:pPr algn="r">
              <a:lnSpc>
                <a:spcPct val="100000"/>
              </a:lnSpc>
            </a:pPr>
            <a:fld id="{D6211F91-9136-48F2-B589-89085F2BA490}" type="slidenum">
              <a:rPr b="0" lang="es-ES" sz="1200" spc="-1" strike="noStrike">
                <a:solidFill>
                  <a:srgbClr val="000000"/>
                </a:solidFill>
                <a:latin typeface="Calibri"/>
              </a:rPr>
              <a:t>&lt;número&gt;</a:t>
            </a:fld>
            <a:endParaRPr b="0" lang="ca-ES" sz="1200" spc="-1" strike="noStrike">
              <a:latin typeface="Times New Roman"/>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Shape 1"/>
          <p:cNvSpPr txBox="1"/>
          <p:nvPr/>
        </p:nvSpPr>
        <p:spPr>
          <a:xfrm>
            <a:off x="457200" y="274680"/>
            <a:ext cx="8229240" cy="1142640"/>
          </a:xfrm>
          <a:prstGeom prst="rect">
            <a:avLst/>
          </a:prstGeom>
          <a:noFill/>
          <a:ln>
            <a:noFill/>
          </a:ln>
        </p:spPr>
        <p:txBody>
          <a:bodyPr anchor="ctr">
            <a:noAutofit/>
          </a:bodyPr>
          <a:p>
            <a:pPr algn="ctr">
              <a:lnSpc>
                <a:spcPct val="100000"/>
              </a:lnSpc>
            </a:pPr>
            <a:r>
              <a:rPr b="1" lang="es-ES" sz="3600" spc="-1" strike="noStrike">
                <a:solidFill>
                  <a:srgbClr val="000000"/>
                </a:solidFill>
                <a:latin typeface="Arial"/>
              </a:rPr>
              <a:t>1. NEFROANGIOESCLEROSIS</a:t>
            </a:r>
            <a:endParaRPr b="0" lang="es-ES" sz="3600" spc="-1" strike="noStrike">
              <a:solidFill>
                <a:srgbClr val="ffffff"/>
              </a:solidFill>
              <a:latin typeface="Calibri"/>
            </a:endParaRPr>
          </a:p>
        </p:txBody>
      </p:sp>
      <p:sp>
        <p:nvSpPr>
          <p:cNvPr id="125" name="TextShape 2"/>
          <p:cNvSpPr txBox="1"/>
          <p:nvPr/>
        </p:nvSpPr>
        <p:spPr>
          <a:xfrm>
            <a:off x="395280" y="1268280"/>
            <a:ext cx="8229240" cy="4525560"/>
          </a:xfrm>
          <a:prstGeom prst="rect">
            <a:avLst/>
          </a:prstGeom>
          <a:noFill/>
          <a:ln>
            <a:noFill/>
          </a:ln>
        </p:spPr>
        <p:txBody>
          <a:bodyPr>
            <a:noAutofit/>
          </a:bodyPr>
          <a:p>
            <a:pPr>
              <a:lnSpc>
                <a:spcPct val="100000"/>
              </a:lnSpc>
              <a:spcBef>
                <a:spcPts val="641"/>
              </a:spcBef>
              <a:tabLst>
                <a:tab algn="l" pos="0"/>
              </a:tabLst>
            </a:pPr>
            <a:r>
              <a:rPr b="1" lang="es-ES" sz="3200" spc="-1" strike="noStrike">
                <a:solidFill>
                  <a:srgbClr val="000000"/>
                </a:solidFill>
                <a:latin typeface="Calibri"/>
              </a:rPr>
              <a:t>DIAGNÓSTICO</a:t>
            </a:r>
            <a:endParaRPr b="0" lang="es-ES" sz="3200" spc="-1" strike="noStrike">
              <a:solidFill>
                <a:srgbClr val="ffffff"/>
              </a:solidFill>
              <a:latin typeface="Calibri"/>
            </a:endParaRPr>
          </a:p>
          <a:p>
            <a:pPr marL="514440" indent="-514080">
              <a:lnSpc>
                <a:spcPct val="100000"/>
              </a:lnSpc>
              <a:spcBef>
                <a:spcPts val="641"/>
              </a:spcBef>
              <a:buClr>
                <a:srgbClr val="000000"/>
              </a:buClr>
              <a:buFont typeface="Calibri"/>
              <a:buAutoNum type="arabicPeriod"/>
              <a:tabLst>
                <a:tab algn="l" pos="0"/>
              </a:tabLst>
            </a:pPr>
            <a:r>
              <a:rPr b="0" lang="es-ES" sz="3200" spc="-1" strike="noStrike">
                <a:solidFill>
                  <a:srgbClr val="000000"/>
                </a:solidFill>
                <a:latin typeface="Calibri"/>
              </a:rPr>
              <a:t>Clínica (diagnóstico de exclusión).</a:t>
            </a:r>
            <a:endParaRPr b="0" lang="es-ES" sz="3200" spc="-1" strike="noStrike">
              <a:solidFill>
                <a:srgbClr val="ffffff"/>
              </a:solidFill>
              <a:latin typeface="Calibri"/>
            </a:endParaRPr>
          </a:p>
          <a:p>
            <a:pPr marL="514440" indent="-514080">
              <a:lnSpc>
                <a:spcPct val="100000"/>
              </a:lnSpc>
              <a:spcBef>
                <a:spcPts val="641"/>
              </a:spcBef>
              <a:buClr>
                <a:srgbClr val="000000"/>
              </a:buClr>
              <a:buFont typeface="Calibri"/>
              <a:buAutoNum type="arabicPeriod"/>
              <a:tabLst>
                <a:tab algn="l" pos="0"/>
              </a:tabLst>
            </a:pPr>
            <a:r>
              <a:rPr b="0" lang="es-ES" sz="3200" spc="-1" strike="noStrike">
                <a:solidFill>
                  <a:srgbClr val="000000"/>
                </a:solidFill>
                <a:latin typeface="Calibri"/>
              </a:rPr>
              <a:t>Factores de riesgo.</a:t>
            </a:r>
            <a:endParaRPr b="0" lang="es-ES" sz="3200" spc="-1" strike="noStrike">
              <a:solidFill>
                <a:srgbClr val="ffffff"/>
              </a:solidFill>
              <a:latin typeface="Calibri"/>
            </a:endParaRPr>
          </a:p>
          <a:p>
            <a:pPr marL="514440" indent="-514080">
              <a:lnSpc>
                <a:spcPct val="100000"/>
              </a:lnSpc>
              <a:spcBef>
                <a:spcPts val="641"/>
              </a:spcBef>
              <a:buClr>
                <a:srgbClr val="000000"/>
              </a:buClr>
              <a:buFont typeface="Calibri"/>
              <a:buAutoNum type="arabicPeriod"/>
              <a:tabLst>
                <a:tab algn="l" pos="0"/>
              </a:tabLst>
            </a:pPr>
            <a:r>
              <a:rPr b="0" lang="es-ES" sz="3200" spc="-1" strike="noStrike">
                <a:solidFill>
                  <a:srgbClr val="000000"/>
                </a:solidFill>
                <a:latin typeface="Calibri"/>
              </a:rPr>
              <a:t>Ecografía: atrofia renal bilateral.</a:t>
            </a:r>
            <a:endParaRPr b="0" lang="es-ES" sz="3200" spc="-1" strike="noStrike">
              <a:solidFill>
                <a:srgbClr val="ffffff"/>
              </a:solidFill>
              <a:latin typeface="Calibri"/>
            </a:endParaRPr>
          </a:p>
          <a:p>
            <a:pPr marL="514440" indent="-514080">
              <a:lnSpc>
                <a:spcPct val="100000"/>
              </a:lnSpc>
              <a:spcBef>
                <a:spcPts val="641"/>
              </a:spcBef>
              <a:buClr>
                <a:srgbClr val="000000"/>
              </a:buClr>
              <a:buFont typeface="Calibri"/>
              <a:buAutoNum type="arabicPeriod"/>
              <a:tabLst>
                <a:tab algn="l" pos="0"/>
              </a:tabLst>
            </a:pPr>
            <a:r>
              <a:rPr b="0" lang="es-ES" sz="3200" spc="-1" strike="noStrike">
                <a:solidFill>
                  <a:srgbClr val="000000"/>
                </a:solidFill>
                <a:latin typeface="Calibri"/>
              </a:rPr>
              <a:t>Biopsia (raramente).</a:t>
            </a:r>
            <a:endParaRPr b="0" lang="es-ES" sz="3200" spc="-1" strike="noStrike">
              <a:solidFill>
                <a:srgbClr val="ffffff"/>
              </a:solidFill>
              <a:latin typeface="Calibri"/>
            </a:endParaRPr>
          </a:p>
        </p:txBody>
      </p:sp>
      <p:sp>
        <p:nvSpPr>
          <p:cNvPr id="126" name="TextShape 3"/>
          <p:cNvSpPr txBox="1"/>
          <p:nvPr/>
        </p:nvSpPr>
        <p:spPr>
          <a:xfrm>
            <a:off x="6553080" y="6356520"/>
            <a:ext cx="2133360" cy="364680"/>
          </a:xfrm>
          <a:prstGeom prst="rect">
            <a:avLst/>
          </a:prstGeom>
          <a:noFill/>
          <a:ln>
            <a:noFill/>
          </a:ln>
        </p:spPr>
        <p:txBody>
          <a:bodyPr anchor="ctr">
            <a:noAutofit/>
          </a:bodyPr>
          <a:p>
            <a:pPr algn="r">
              <a:lnSpc>
                <a:spcPct val="100000"/>
              </a:lnSpc>
            </a:pPr>
            <a:fld id="{C46A9C42-B27E-430F-8D2F-798014487157}" type="slidenum">
              <a:rPr b="0" lang="es-ES" sz="1200" spc="-1" strike="noStrike">
                <a:solidFill>
                  <a:srgbClr val="000000"/>
                </a:solidFill>
                <a:latin typeface="Calibri"/>
              </a:rPr>
              <a:t>&lt;número&gt;</a:t>
            </a:fld>
            <a:endParaRPr b="0" lang="ca-ES" sz="1200" spc="-1" strike="noStrike">
              <a:latin typeface="Times New Roman"/>
            </a:endParaRPr>
          </a:p>
        </p:txBody>
      </p:sp>
      <p:pic>
        <p:nvPicPr>
          <p:cNvPr id="127" name="Imagen 1" descr=""/>
          <p:cNvPicPr/>
          <p:nvPr/>
        </p:nvPicPr>
        <p:blipFill>
          <a:blip r:embed="rId1"/>
          <a:stretch/>
        </p:blipFill>
        <p:spPr>
          <a:xfrm>
            <a:off x="5508720" y="3703680"/>
            <a:ext cx="2450880" cy="2652480"/>
          </a:xfrm>
          <a:prstGeom prst="rect">
            <a:avLst/>
          </a:prstGeom>
          <a:ln>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TextShape 1"/>
          <p:cNvSpPr txBox="1"/>
          <p:nvPr/>
        </p:nvSpPr>
        <p:spPr>
          <a:xfrm>
            <a:off x="457200" y="274680"/>
            <a:ext cx="8229240" cy="1142640"/>
          </a:xfrm>
          <a:prstGeom prst="rect">
            <a:avLst/>
          </a:prstGeom>
          <a:noFill/>
          <a:ln>
            <a:noFill/>
          </a:ln>
        </p:spPr>
        <p:txBody>
          <a:bodyPr anchor="ctr">
            <a:noAutofit/>
          </a:bodyPr>
          <a:p>
            <a:pPr algn="ctr">
              <a:lnSpc>
                <a:spcPct val="100000"/>
              </a:lnSpc>
            </a:pPr>
            <a:r>
              <a:rPr b="1" lang="es-ES" sz="3600" spc="-1" strike="noStrike">
                <a:solidFill>
                  <a:srgbClr val="000000"/>
                </a:solidFill>
                <a:latin typeface="Arial"/>
              </a:rPr>
              <a:t>1. NEFROANGIOESCLEROSIS</a:t>
            </a:r>
            <a:endParaRPr b="0" lang="es-ES" sz="3600" spc="-1" strike="noStrike">
              <a:solidFill>
                <a:srgbClr val="ffffff"/>
              </a:solidFill>
              <a:latin typeface="Calibri"/>
            </a:endParaRPr>
          </a:p>
        </p:txBody>
      </p:sp>
      <p:sp>
        <p:nvSpPr>
          <p:cNvPr id="129" name="TextShape 2"/>
          <p:cNvSpPr txBox="1"/>
          <p:nvPr/>
        </p:nvSpPr>
        <p:spPr>
          <a:xfrm>
            <a:off x="6553080" y="6356520"/>
            <a:ext cx="2133360" cy="364680"/>
          </a:xfrm>
          <a:prstGeom prst="rect">
            <a:avLst/>
          </a:prstGeom>
          <a:noFill/>
          <a:ln>
            <a:noFill/>
          </a:ln>
        </p:spPr>
        <p:txBody>
          <a:bodyPr anchor="ctr">
            <a:noAutofit/>
          </a:bodyPr>
          <a:p>
            <a:pPr algn="r">
              <a:lnSpc>
                <a:spcPct val="100000"/>
              </a:lnSpc>
            </a:pPr>
            <a:fld id="{4591066E-C644-4AAF-A765-604309D9CB6A}" type="slidenum">
              <a:rPr b="0" lang="es-ES" sz="1200" spc="-1" strike="noStrike">
                <a:solidFill>
                  <a:srgbClr val="000000"/>
                </a:solidFill>
                <a:latin typeface="Calibri"/>
              </a:rPr>
              <a:t>&lt;número&gt;</a:t>
            </a:fld>
            <a:endParaRPr b="0" lang="ca-ES" sz="1200" spc="-1" strike="noStrike">
              <a:latin typeface="Times New Roman"/>
            </a:endParaRPr>
          </a:p>
        </p:txBody>
      </p:sp>
      <p:graphicFrame>
        <p:nvGraphicFramePr>
          <p:cNvPr id="130" name="Table 3"/>
          <p:cNvGraphicFramePr/>
          <p:nvPr/>
        </p:nvGraphicFramePr>
        <p:xfrm>
          <a:off x="449280" y="1628640"/>
          <a:ext cx="8299080" cy="3901680"/>
        </p:xfrm>
        <a:graphic>
          <a:graphicData uri="http://schemas.openxmlformats.org/drawingml/2006/table">
            <a:tbl>
              <a:tblPr/>
              <a:tblGrid>
                <a:gridCol w="8299440"/>
              </a:tblGrid>
              <a:tr h="457200">
                <a:tc>
                  <a:txBody>
                    <a:bodyPr lIns="91080" rIns="91080">
                      <a:noAutofit/>
                    </a:bodyPr>
                    <a:p>
                      <a:pPr>
                        <a:lnSpc>
                          <a:spcPct val="100000"/>
                        </a:lnSpc>
                      </a:pPr>
                      <a:r>
                        <a:rPr b="1" lang="es-ES" sz="2400" spc="-1" strike="noStrike">
                          <a:solidFill>
                            <a:srgbClr val="000000"/>
                          </a:solidFill>
                          <a:latin typeface="Calibri"/>
                        </a:rPr>
                        <a:t>Criterios de sospecha diagnóstica de NAE</a:t>
                      </a:r>
                      <a:endParaRPr b="0" lang="ca-ES" sz="2400" spc="-1" strike="noStrike">
                        <a:latin typeface="Arial"/>
                      </a:endParaRPr>
                    </a:p>
                  </a:txBody>
                  <a:tcPr marL="91080" marR="91080">
                    <a:lnL w="12240">
                      <a:solidFill>
                        <a:srgbClr val="ffffff"/>
                      </a:solidFill>
                    </a:lnL>
                    <a:lnR w="12240">
                      <a:solidFill>
                        <a:srgbClr val="ffffff"/>
                      </a:solidFill>
                    </a:lnR>
                    <a:lnT w="12240">
                      <a:solidFill>
                        <a:srgbClr val="ffffff"/>
                      </a:solidFill>
                    </a:lnT>
                    <a:lnB w="38160">
                      <a:solidFill>
                        <a:srgbClr val="ffffff"/>
                      </a:solidFill>
                    </a:lnB>
                    <a:solidFill>
                      <a:srgbClr val="b9cde5"/>
                    </a:solidFill>
                  </a:tcPr>
                </a:tc>
              </a:tr>
              <a:tr h="3444480">
                <a:tc>
                  <a:txBody>
                    <a:bodyPr lIns="91080" rIns="91080">
                      <a:noAutofit/>
                    </a:bodyPr>
                    <a:p>
                      <a:pPr>
                        <a:lnSpc>
                          <a:spcPct val="100000"/>
                        </a:lnSpc>
                      </a:pPr>
                      <a:r>
                        <a:rPr b="0" lang="es-ES" sz="2000" spc="-1" strike="noStrike">
                          <a:solidFill>
                            <a:srgbClr val="000000"/>
                          </a:solidFill>
                          <a:latin typeface="Calibri"/>
                        </a:rPr>
                        <a:t>Raza afroamericana </a:t>
                      </a:r>
                      <a:endParaRPr b="0" lang="ca-ES" sz="2000" spc="-1" strike="noStrike">
                        <a:latin typeface="Arial"/>
                      </a:endParaRPr>
                    </a:p>
                    <a:p>
                      <a:pPr>
                        <a:lnSpc>
                          <a:spcPct val="100000"/>
                        </a:lnSpc>
                      </a:pPr>
                      <a:r>
                        <a:rPr b="0" lang="es-ES" sz="2000" spc="-1" strike="noStrike">
                          <a:solidFill>
                            <a:srgbClr val="000000"/>
                          </a:solidFill>
                          <a:latin typeface="Calibri"/>
                        </a:rPr>
                        <a:t>Sexo varón </a:t>
                      </a:r>
                      <a:endParaRPr b="0" lang="ca-ES" sz="2000" spc="-1" strike="noStrike">
                        <a:latin typeface="Arial"/>
                      </a:endParaRPr>
                    </a:p>
                    <a:p>
                      <a:pPr>
                        <a:lnSpc>
                          <a:spcPct val="100000"/>
                        </a:lnSpc>
                      </a:pPr>
                      <a:r>
                        <a:rPr b="0" lang="es-ES" sz="2000" spc="-1" strike="noStrike">
                          <a:solidFill>
                            <a:srgbClr val="000000"/>
                          </a:solidFill>
                          <a:latin typeface="Calibri"/>
                        </a:rPr>
                        <a:t>Edad superior a los 60 años </a:t>
                      </a:r>
                      <a:endParaRPr b="0" lang="ca-ES" sz="2000" spc="-1" strike="noStrike">
                        <a:latin typeface="Arial"/>
                      </a:endParaRPr>
                    </a:p>
                    <a:p>
                      <a:pPr>
                        <a:lnSpc>
                          <a:spcPct val="100000"/>
                        </a:lnSpc>
                      </a:pPr>
                      <a:r>
                        <a:rPr b="0" lang="es-ES" sz="2000" spc="-1" strike="noStrike">
                          <a:solidFill>
                            <a:srgbClr val="000000"/>
                          </a:solidFill>
                          <a:latin typeface="Calibri"/>
                        </a:rPr>
                        <a:t>Antecedentes familiares de hipertensión arterial y/o nefroangioesclerosis </a:t>
                      </a:r>
                      <a:endParaRPr b="0" lang="ca-ES" sz="2000" spc="-1" strike="noStrike">
                        <a:latin typeface="Arial"/>
                      </a:endParaRPr>
                    </a:p>
                    <a:p>
                      <a:pPr>
                        <a:lnSpc>
                          <a:spcPct val="100000"/>
                        </a:lnSpc>
                      </a:pPr>
                      <a:r>
                        <a:rPr b="0" lang="es-ES" sz="2000" spc="-1" strike="noStrike">
                          <a:solidFill>
                            <a:srgbClr val="000000"/>
                          </a:solidFill>
                          <a:latin typeface="Calibri"/>
                        </a:rPr>
                        <a:t>Desarrollo previo de hipertensión arterial </a:t>
                      </a:r>
                      <a:endParaRPr b="0" lang="ca-ES" sz="2000" spc="-1" strike="noStrike">
                        <a:latin typeface="Arial"/>
                      </a:endParaRPr>
                    </a:p>
                    <a:p>
                      <a:pPr>
                        <a:lnSpc>
                          <a:spcPct val="100000"/>
                        </a:lnSpc>
                      </a:pPr>
                      <a:r>
                        <a:rPr b="0" lang="es-ES" sz="2000" spc="-1" strike="noStrike">
                          <a:solidFill>
                            <a:srgbClr val="000000"/>
                          </a:solidFill>
                          <a:latin typeface="Calibri"/>
                        </a:rPr>
                        <a:t>Presencia de daño vascular </a:t>
                      </a:r>
                      <a:endParaRPr b="0" lang="ca-ES" sz="2000" spc="-1" strike="noStrike">
                        <a:latin typeface="Arial"/>
                      </a:endParaRPr>
                    </a:p>
                    <a:p>
                      <a:pPr>
                        <a:lnSpc>
                          <a:spcPct val="100000"/>
                        </a:lnSpc>
                      </a:pPr>
                      <a:r>
                        <a:rPr b="0" lang="es-ES" sz="2000" spc="-1" strike="noStrike">
                          <a:solidFill>
                            <a:srgbClr val="000000"/>
                          </a:solidFill>
                          <a:latin typeface="Calibri"/>
                        </a:rPr>
                        <a:t>Presencia de hipertrofia de ventrículo izquierdo </a:t>
                      </a:r>
                      <a:endParaRPr b="0" lang="ca-ES" sz="2000" spc="-1" strike="noStrike">
                        <a:latin typeface="Arial"/>
                      </a:endParaRPr>
                    </a:p>
                    <a:p>
                      <a:pPr>
                        <a:lnSpc>
                          <a:spcPct val="100000"/>
                        </a:lnSpc>
                      </a:pPr>
                      <a:r>
                        <a:rPr b="0" lang="es-ES" sz="2000" spc="-1" strike="noStrike">
                          <a:solidFill>
                            <a:srgbClr val="000000"/>
                          </a:solidFill>
                          <a:latin typeface="Calibri"/>
                        </a:rPr>
                        <a:t>Presencia de retinopatía hipertensiva </a:t>
                      </a:r>
                      <a:endParaRPr b="0" lang="ca-ES" sz="2000" spc="-1" strike="noStrike">
                        <a:latin typeface="Arial"/>
                      </a:endParaRPr>
                    </a:p>
                    <a:p>
                      <a:pPr>
                        <a:lnSpc>
                          <a:spcPct val="100000"/>
                        </a:lnSpc>
                      </a:pPr>
                      <a:r>
                        <a:rPr b="0" lang="es-ES" sz="2000" spc="-1" strike="noStrike">
                          <a:solidFill>
                            <a:srgbClr val="000000"/>
                          </a:solidFill>
                          <a:latin typeface="Calibri"/>
                        </a:rPr>
                        <a:t>Deterioro leve de función renal con mínima proteinuria </a:t>
                      </a:r>
                      <a:endParaRPr b="0" lang="ca-ES" sz="2000" spc="-1" strike="noStrike">
                        <a:latin typeface="Arial"/>
                      </a:endParaRPr>
                    </a:p>
                    <a:p>
                      <a:pPr>
                        <a:lnSpc>
                          <a:spcPct val="100000"/>
                        </a:lnSpc>
                      </a:pPr>
                      <a:r>
                        <a:rPr b="0" lang="es-ES" sz="2000" spc="-1" strike="noStrike">
                          <a:solidFill>
                            <a:srgbClr val="000000"/>
                          </a:solidFill>
                          <a:latin typeface="Calibri"/>
                        </a:rPr>
                        <a:t>Ecografía con riñones levemente disminuidos de tamaño de manera simétrica </a:t>
                      </a:r>
                      <a:endParaRPr b="0" lang="ca-ES" sz="2000" spc="-1" strike="noStrike">
                        <a:latin typeface="Arial"/>
                      </a:endParaRPr>
                    </a:p>
                    <a:p>
                      <a:pPr>
                        <a:lnSpc>
                          <a:spcPct val="100000"/>
                        </a:lnSpc>
                      </a:pPr>
                      <a:r>
                        <a:rPr b="0" lang="es-ES" sz="2000" spc="-1" strike="noStrike">
                          <a:solidFill>
                            <a:srgbClr val="000000"/>
                          </a:solidFill>
                          <a:latin typeface="Calibri"/>
                        </a:rPr>
                        <a:t>Ausencia de datos de sospecha de otra etiología (diabetes, autoinmunidad)</a:t>
                      </a:r>
                      <a:endParaRPr b="0" lang="ca-ES" sz="2000" spc="-1" strike="noStrike">
                        <a:latin typeface="Arial"/>
                      </a:endParaRPr>
                    </a:p>
                  </a:txBody>
                  <a:tcPr marL="91080" marR="91080">
                    <a:lnL w="12240">
                      <a:solidFill>
                        <a:srgbClr val="ffffff"/>
                      </a:solidFill>
                    </a:lnL>
                    <a:lnR w="12240">
                      <a:solidFill>
                        <a:srgbClr val="ffffff"/>
                      </a:solidFill>
                    </a:lnR>
                    <a:lnT w="12240">
                      <a:solidFill>
                        <a:srgbClr val="ffffff"/>
                      </a:solidFill>
                    </a:lnT>
                    <a:lnB w="12240">
                      <a:solidFill>
                        <a:srgbClr val="ffffff"/>
                      </a:solidFill>
                    </a:lnB>
                    <a:solidFill>
                      <a:srgbClr val="b9cde5"/>
                    </a:solidFill>
                  </a:tcPr>
                </a:tc>
              </a:tr>
            </a:tbl>
          </a:graphicData>
        </a:graphic>
      </p:graphicFrame>
      <p:sp>
        <p:nvSpPr>
          <p:cNvPr id="131" name="CustomShape 4"/>
          <p:cNvSpPr/>
          <p:nvPr/>
        </p:nvSpPr>
        <p:spPr>
          <a:xfrm>
            <a:off x="-7920" y="6554880"/>
            <a:ext cx="9465840" cy="48384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1200" spc="-1" strike="noStrike">
                <a:solidFill>
                  <a:srgbClr val="000000"/>
                </a:solidFill>
                <a:latin typeface="Calibri"/>
              </a:rPr>
              <a:t>Quiroga B, et al. Medicine. 2019;12(81):4765.</a:t>
            </a:r>
            <a:endParaRPr b="0" lang="ca-ES" sz="12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TextShape 1"/>
          <p:cNvSpPr txBox="1"/>
          <p:nvPr/>
        </p:nvSpPr>
        <p:spPr>
          <a:xfrm>
            <a:off x="457200" y="274680"/>
            <a:ext cx="8229240" cy="1142640"/>
          </a:xfrm>
          <a:prstGeom prst="rect">
            <a:avLst/>
          </a:prstGeom>
          <a:noFill/>
          <a:ln>
            <a:noFill/>
          </a:ln>
        </p:spPr>
        <p:txBody>
          <a:bodyPr anchor="ctr">
            <a:noAutofit/>
          </a:bodyPr>
          <a:p>
            <a:pPr algn="ctr">
              <a:lnSpc>
                <a:spcPct val="100000"/>
              </a:lnSpc>
            </a:pPr>
            <a:r>
              <a:rPr b="1" lang="es-ES" sz="3600" spc="-1" strike="noStrike">
                <a:solidFill>
                  <a:srgbClr val="000000"/>
                </a:solidFill>
                <a:latin typeface="Arial"/>
              </a:rPr>
              <a:t>1. NEFROANGIOESCLEROSIS</a:t>
            </a:r>
            <a:endParaRPr b="0" lang="es-ES" sz="3600" spc="-1" strike="noStrike">
              <a:solidFill>
                <a:srgbClr val="ffffff"/>
              </a:solidFill>
              <a:latin typeface="Calibri"/>
            </a:endParaRPr>
          </a:p>
        </p:txBody>
      </p:sp>
      <p:sp>
        <p:nvSpPr>
          <p:cNvPr id="133" name="TextShape 2"/>
          <p:cNvSpPr txBox="1"/>
          <p:nvPr/>
        </p:nvSpPr>
        <p:spPr>
          <a:xfrm>
            <a:off x="395280" y="1268280"/>
            <a:ext cx="8229240" cy="4525560"/>
          </a:xfrm>
          <a:prstGeom prst="rect">
            <a:avLst/>
          </a:prstGeom>
          <a:noFill/>
          <a:ln>
            <a:noFill/>
          </a:ln>
        </p:spPr>
        <p:txBody>
          <a:bodyPr>
            <a:noAutofit/>
          </a:bodyPr>
          <a:p>
            <a:pPr>
              <a:lnSpc>
                <a:spcPct val="100000"/>
              </a:lnSpc>
              <a:spcBef>
                <a:spcPts val="641"/>
              </a:spcBef>
              <a:tabLst>
                <a:tab algn="l" pos="0"/>
              </a:tabLst>
            </a:pPr>
            <a:r>
              <a:rPr b="1" lang="es-ES" sz="3200" spc="-1" strike="noStrike">
                <a:solidFill>
                  <a:srgbClr val="000000"/>
                </a:solidFill>
                <a:latin typeface="Calibri"/>
              </a:rPr>
              <a:t>ANATOMÍA PATOLÓGICA</a:t>
            </a:r>
            <a:endParaRPr b="0" lang="es-ES" sz="3200" spc="-1" strike="noStrike">
              <a:solidFill>
                <a:srgbClr val="ffffff"/>
              </a:solidFill>
              <a:latin typeface="Calibri"/>
            </a:endParaRPr>
          </a:p>
        </p:txBody>
      </p:sp>
      <p:sp>
        <p:nvSpPr>
          <p:cNvPr id="134" name="TextShape 3"/>
          <p:cNvSpPr txBox="1"/>
          <p:nvPr/>
        </p:nvSpPr>
        <p:spPr>
          <a:xfrm>
            <a:off x="6553080" y="6356520"/>
            <a:ext cx="2133360" cy="364680"/>
          </a:xfrm>
          <a:prstGeom prst="rect">
            <a:avLst/>
          </a:prstGeom>
          <a:noFill/>
          <a:ln>
            <a:noFill/>
          </a:ln>
        </p:spPr>
        <p:txBody>
          <a:bodyPr anchor="ctr">
            <a:noAutofit/>
          </a:bodyPr>
          <a:p>
            <a:pPr algn="r">
              <a:lnSpc>
                <a:spcPct val="100000"/>
              </a:lnSpc>
            </a:pPr>
            <a:fld id="{696CE5E1-610C-476C-9A4B-D5F92A0ACDA7}" type="slidenum">
              <a:rPr b="0" lang="es-ES" sz="1200" spc="-1" strike="noStrike">
                <a:solidFill>
                  <a:srgbClr val="000000"/>
                </a:solidFill>
                <a:latin typeface="Calibri"/>
              </a:rPr>
              <a:t>&lt;número&gt;</a:t>
            </a:fld>
            <a:endParaRPr b="0" lang="ca-ES" sz="1200" spc="-1" strike="noStrike">
              <a:latin typeface="Times New Roman"/>
            </a:endParaRPr>
          </a:p>
        </p:txBody>
      </p:sp>
      <p:pic>
        <p:nvPicPr>
          <p:cNvPr id="135" name="Imagen 2" descr="Patrón de fondo&#10;&#10;Descripción generada automáticamente"/>
          <p:cNvPicPr/>
          <p:nvPr/>
        </p:nvPicPr>
        <p:blipFill>
          <a:blip r:embed="rId1"/>
          <a:stretch/>
        </p:blipFill>
        <p:spPr>
          <a:xfrm>
            <a:off x="1654200" y="1779480"/>
            <a:ext cx="5835240" cy="4601880"/>
          </a:xfrm>
          <a:prstGeom prst="rect">
            <a:avLst/>
          </a:prstGeom>
          <a:ln>
            <a:noFill/>
          </a:ln>
        </p:spPr>
      </p:pic>
      <p:sp>
        <p:nvSpPr>
          <p:cNvPr id="136" name="CustomShape 4"/>
          <p:cNvSpPr/>
          <p:nvPr/>
        </p:nvSpPr>
        <p:spPr>
          <a:xfrm>
            <a:off x="4594320" y="5824440"/>
            <a:ext cx="720360" cy="360000"/>
          </a:xfrm>
          <a:prstGeom prst="rightArrow">
            <a:avLst>
              <a:gd name="adj1" fmla="val 50000"/>
              <a:gd name="adj2" fmla="val 50000"/>
            </a:avLst>
          </a:prstGeom>
          <a:ln>
            <a:round/>
          </a:ln>
        </p:spPr>
        <p:style>
          <a:lnRef idx="2">
            <a:schemeClr val="dk1">
              <a:shade val="50000"/>
            </a:schemeClr>
          </a:lnRef>
          <a:fillRef idx="1">
            <a:schemeClr val="dk1"/>
          </a:fillRef>
          <a:effectRef idx="0">
            <a:schemeClr val="dk1"/>
          </a:effectRef>
          <a:fontRef idx="minor"/>
        </p:style>
      </p:sp>
      <p:sp>
        <p:nvSpPr>
          <p:cNvPr id="137" name="CustomShape 5"/>
          <p:cNvSpPr/>
          <p:nvPr/>
        </p:nvSpPr>
        <p:spPr>
          <a:xfrm rot="5400000">
            <a:off x="5816880" y="3054240"/>
            <a:ext cx="718920" cy="360000"/>
          </a:xfrm>
          <a:prstGeom prst="rightArrow">
            <a:avLst>
              <a:gd name="adj1" fmla="val 50000"/>
              <a:gd name="adj2" fmla="val 50000"/>
            </a:avLst>
          </a:prstGeom>
          <a:solidFill>
            <a:srgbClr val="00b050"/>
          </a:solidFill>
          <a:ln>
            <a:solidFill>
              <a:srgbClr val="00b050"/>
            </a:solidFill>
            <a:round/>
          </a:ln>
        </p:spPr>
        <p:style>
          <a:lnRef idx="2">
            <a:schemeClr val="dk1">
              <a:shade val="50000"/>
            </a:schemeClr>
          </a:lnRef>
          <a:fillRef idx="1">
            <a:schemeClr val="dk1"/>
          </a:fillRef>
          <a:effectRef idx="0">
            <a:schemeClr val="dk1"/>
          </a:effectRef>
          <a:fontRef idx="minor"/>
        </p:style>
      </p:sp>
      <p:sp>
        <p:nvSpPr>
          <p:cNvPr id="138" name="CustomShape 6"/>
          <p:cNvSpPr/>
          <p:nvPr/>
        </p:nvSpPr>
        <p:spPr>
          <a:xfrm>
            <a:off x="3092040" y="2819520"/>
            <a:ext cx="484200" cy="82152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s-ES" sz="4800" spc="-1" strike="noStrike">
                <a:solidFill>
                  <a:srgbClr val="000000"/>
                </a:solidFill>
                <a:latin typeface="Calibri"/>
              </a:rPr>
              <a:t>*</a:t>
            </a:r>
            <a:endParaRPr b="0" lang="ca-ES" sz="4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39930</TotalTime>
  <Application>LibreOffice/6.4.5.2$Windows_X86_64 LibreOffice_project/a726b36747cf2001e06b58ad5db1aa3a9a1872d6</Application>
  <Words>4601</Words>
  <Paragraphs>335</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2011-10-02T14:24:10Z</dcterms:created>
  <dc:creator>DOC</dc:creator>
  <dc:description/>
  <dc:language>ca-ES</dc:language>
  <cp:lastModifiedBy/>
  <dcterms:modified xsi:type="dcterms:W3CDTF">2022-05-08T22:51:26Z</dcterms:modified>
  <cp:revision>160</cp:revision>
  <dc:subject/>
  <dc:title>FRACASO RENAL AGUDO</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28</vt:i4>
  </property>
  <property fmtid="{D5CDD505-2E9C-101B-9397-08002B2CF9AE}" pid="8" name="PresentationFormat">
    <vt:lpwstr>Presentación en pantalla (4:3)</vt:lpwstr>
  </property>
  <property fmtid="{D5CDD505-2E9C-101B-9397-08002B2CF9AE}" pid="9" name="ScaleCrop">
    <vt:bool>0</vt:bool>
  </property>
  <property fmtid="{D5CDD505-2E9C-101B-9397-08002B2CF9AE}" pid="10" name="ShareDoc">
    <vt:bool>0</vt:bool>
  </property>
  <property fmtid="{D5CDD505-2E9C-101B-9397-08002B2CF9AE}" pid="11" name="Slides">
    <vt:i4>29</vt:i4>
  </property>
</Properties>
</file>