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9" r:id="rId2"/>
    <p:sldId id="261" r:id="rId3"/>
    <p:sldId id="265" r:id="rId4"/>
    <p:sldId id="268" r:id="rId5"/>
    <p:sldId id="257" r:id="rId6"/>
    <p:sldId id="258" r:id="rId7"/>
    <p:sldId id="259" r:id="rId8"/>
    <p:sldId id="260" r:id="rId9"/>
    <p:sldId id="262" r:id="rId10"/>
    <p:sldId id="277" r:id="rId11"/>
    <p:sldId id="278" r:id="rId12"/>
    <p:sldId id="380" r:id="rId13"/>
    <p:sldId id="381" r:id="rId14"/>
    <p:sldId id="279" r:id="rId15"/>
    <p:sldId id="256" r:id="rId16"/>
    <p:sldId id="263" r:id="rId17"/>
    <p:sldId id="267" r:id="rId18"/>
    <p:sldId id="264" r:id="rId19"/>
    <p:sldId id="282" r:id="rId20"/>
    <p:sldId id="280" r:id="rId21"/>
    <p:sldId id="271" r:id="rId22"/>
    <p:sldId id="270" r:id="rId23"/>
    <p:sldId id="272" r:id="rId24"/>
  </p:sldIdLst>
  <p:sldSz cx="10160000" cy="5715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486" y="114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lorenzo sellares" userId="cca9b460c6724927" providerId="LiveId" clId="{7D8269FB-B1A6-450A-BE9F-7AE23E549D5D}"/>
    <pc:docChg chg="undo custSel modSld">
      <pc:chgData name="victor lorenzo sellares" userId="cca9b460c6724927" providerId="LiveId" clId="{7D8269FB-B1A6-450A-BE9F-7AE23E549D5D}" dt="2022-02-25T08:28:27.386" v="50" actId="1037"/>
      <pc:docMkLst>
        <pc:docMk/>
      </pc:docMkLst>
      <pc:sldChg chg="modSp mod">
        <pc:chgData name="victor lorenzo sellares" userId="cca9b460c6724927" providerId="LiveId" clId="{7D8269FB-B1A6-450A-BE9F-7AE23E549D5D}" dt="2022-02-25T08:27:03.757" v="22" actId="403"/>
        <pc:sldMkLst>
          <pc:docMk/>
          <pc:sldMk cId="0" sldId="259"/>
        </pc:sldMkLst>
        <pc:spChg chg="mod">
          <ac:chgData name="victor lorenzo sellares" userId="cca9b460c6724927" providerId="LiveId" clId="{7D8269FB-B1A6-450A-BE9F-7AE23E549D5D}" dt="2022-02-25T08:26:56.765" v="20" actId="1035"/>
          <ac:spMkLst>
            <pc:docMk/>
            <pc:sldMk cId="0" sldId="259"/>
            <ac:spMk id="5" creationId="{00000000-0000-0000-0000-000000000000}"/>
          </ac:spMkLst>
        </pc:spChg>
        <pc:spChg chg="mod">
          <ac:chgData name="victor lorenzo sellares" userId="cca9b460c6724927" providerId="LiveId" clId="{7D8269FB-B1A6-450A-BE9F-7AE23E549D5D}" dt="2022-02-25T08:26:36.570" v="15" actId="1035"/>
          <ac:spMkLst>
            <pc:docMk/>
            <pc:sldMk cId="0" sldId="259"/>
            <ac:spMk id="8" creationId="{00000000-0000-0000-0000-000000000000}"/>
          </ac:spMkLst>
        </pc:spChg>
        <pc:spChg chg="mod">
          <ac:chgData name="victor lorenzo sellares" userId="cca9b460c6724927" providerId="LiveId" clId="{7D8269FB-B1A6-450A-BE9F-7AE23E549D5D}" dt="2022-02-25T08:27:03.757" v="22" actId="403"/>
          <ac:spMkLst>
            <pc:docMk/>
            <pc:sldMk cId="0" sldId="259"/>
            <ac:spMk id="11" creationId="{00000000-0000-0000-0000-000000000000}"/>
          </ac:spMkLst>
        </pc:spChg>
        <pc:spChg chg="mod">
          <ac:chgData name="victor lorenzo sellares" userId="cca9b460c6724927" providerId="LiveId" clId="{7D8269FB-B1A6-450A-BE9F-7AE23E549D5D}" dt="2022-02-25T08:26:36.570" v="15" actId="1035"/>
          <ac:spMkLst>
            <pc:docMk/>
            <pc:sldMk cId="0" sldId="259"/>
            <ac:spMk id="14" creationId="{00000000-0000-0000-0000-000000000000}"/>
          </ac:spMkLst>
        </pc:spChg>
        <pc:picChg chg="mod">
          <ac:chgData name="victor lorenzo sellares" userId="cca9b460c6724927" providerId="LiveId" clId="{7D8269FB-B1A6-450A-BE9F-7AE23E549D5D}" dt="2022-02-25T08:26:56.765" v="20" actId="1035"/>
          <ac:picMkLst>
            <pc:docMk/>
            <pc:sldMk cId="0" sldId="259"/>
            <ac:picMk id="2" creationId="{00000000-0000-0000-0000-000000000000}"/>
          </ac:picMkLst>
        </pc:picChg>
        <pc:cxnChg chg="mod">
          <ac:chgData name="victor lorenzo sellares" userId="cca9b460c6724927" providerId="LiveId" clId="{7D8269FB-B1A6-450A-BE9F-7AE23E549D5D}" dt="2022-02-25T08:26:56.765" v="20" actId="1035"/>
          <ac:cxnSpMkLst>
            <pc:docMk/>
            <pc:sldMk cId="0" sldId="259"/>
            <ac:cxnSpMk id="6" creationId="{00000000-0000-0000-0000-000000000000}"/>
          </ac:cxnSpMkLst>
        </pc:cxnChg>
        <pc:cxnChg chg="mod">
          <ac:chgData name="victor lorenzo sellares" userId="cca9b460c6724927" providerId="LiveId" clId="{7D8269FB-B1A6-450A-BE9F-7AE23E549D5D}" dt="2022-02-25T08:26:36.570" v="15" actId="1035"/>
          <ac:cxnSpMkLst>
            <pc:docMk/>
            <pc:sldMk cId="0" sldId="259"/>
            <ac:cxnSpMk id="10" creationId="{00000000-0000-0000-0000-000000000000}"/>
          </ac:cxnSpMkLst>
        </pc:cxnChg>
        <pc:cxnChg chg="mod">
          <ac:chgData name="victor lorenzo sellares" userId="cca9b460c6724927" providerId="LiveId" clId="{7D8269FB-B1A6-450A-BE9F-7AE23E549D5D}" dt="2022-02-25T08:27:03.757" v="22" actId="403"/>
          <ac:cxnSpMkLst>
            <pc:docMk/>
            <pc:sldMk cId="0" sldId="259"/>
            <ac:cxnSpMk id="13" creationId="{00000000-0000-0000-0000-000000000000}"/>
          </ac:cxnSpMkLst>
        </pc:cxnChg>
      </pc:sldChg>
      <pc:sldChg chg="modSp mod">
        <pc:chgData name="victor lorenzo sellares" userId="cca9b460c6724927" providerId="LiveId" clId="{7D8269FB-B1A6-450A-BE9F-7AE23E549D5D}" dt="2022-02-25T08:27:32.356" v="28" actId="1035"/>
        <pc:sldMkLst>
          <pc:docMk/>
          <pc:sldMk cId="0" sldId="260"/>
        </pc:sldMkLst>
        <pc:spChg chg="mod">
          <ac:chgData name="victor lorenzo sellares" userId="cca9b460c6724927" providerId="LiveId" clId="{7D8269FB-B1A6-450A-BE9F-7AE23E549D5D}" dt="2022-02-25T08:27:22.988" v="27" actId="14100"/>
          <ac:spMkLst>
            <pc:docMk/>
            <pc:sldMk cId="0" sldId="260"/>
            <ac:spMk id="9" creationId="{00000000-0000-0000-0000-000000000000}"/>
          </ac:spMkLst>
        </pc:spChg>
        <pc:picChg chg="mod">
          <ac:chgData name="victor lorenzo sellares" userId="cca9b460c6724927" providerId="LiveId" clId="{7D8269FB-B1A6-450A-BE9F-7AE23E549D5D}" dt="2022-02-25T08:27:32.356" v="28" actId="1035"/>
          <ac:picMkLst>
            <pc:docMk/>
            <pc:sldMk cId="0" sldId="260"/>
            <ac:picMk id="3" creationId="{00000000-0000-0000-0000-000000000000}"/>
          </ac:picMkLst>
        </pc:picChg>
        <pc:cxnChg chg="mod">
          <ac:chgData name="victor lorenzo sellares" userId="cca9b460c6724927" providerId="LiveId" clId="{7D8269FB-B1A6-450A-BE9F-7AE23E549D5D}" dt="2022-02-25T08:27:22.988" v="27" actId="14100"/>
          <ac:cxnSpMkLst>
            <pc:docMk/>
            <pc:sldMk cId="0" sldId="260"/>
            <ac:cxnSpMk id="11" creationId="{00000000-0000-0000-0000-000000000000}"/>
          </ac:cxnSpMkLst>
        </pc:cxnChg>
      </pc:sldChg>
      <pc:sldChg chg="modSp mod">
        <pc:chgData name="victor lorenzo sellares" userId="cca9b460c6724927" providerId="LiveId" clId="{7D8269FB-B1A6-450A-BE9F-7AE23E549D5D}" dt="2022-02-25T08:28:02.009" v="36" actId="403"/>
        <pc:sldMkLst>
          <pc:docMk/>
          <pc:sldMk cId="0" sldId="262"/>
        </pc:sldMkLst>
        <pc:spChg chg="mod">
          <ac:chgData name="victor lorenzo sellares" userId="cca9b460c6724927" providerId="LiveId" clId="{7D8269FB-B1A6-450A-BE9F-7AE23E549D5D}" dt="2022-02-25T08:28:02.009" v="36" actId="403"/>
          <ac:spMkLst>
            <pc:docMk/>
            <pc:sldMk cId="0" sldId="262"/>
            <ac:spMk id="4" creationId="{00000000-0000-0000-0000-000000000000}"/>
          </ac:spMkLst>
        </pc:spChg>
        <pc:spChg chg="mod">
          <ac:chgData name="victor lorenzo sellares" userId="cca9b460c6724927" providerId="LiveId" clId="{7D8269FB-B1A6-450A-BE9F-7AE23E549D5D}" dt="2022-02-25T08:27:56.333" v="33" actId="1035"/>
          <ac:spMkLst>
            <pc:docMk/>
            <pc:sldMk cId="0" sldId="262"/>
            <ac:spMk id="5" creationId="{00000000-0000-0000-0000-000000000000}"/>
          </ac:spMkLst>
        </pc:spChg>
        <pc:picChg chg="mod">
          <ac:chgData name="victor lorenzo sellares" userId="cca9b460c6724927" providerId="LiveId" clId="{7D8269FB-B1A6-450A-BE9F-7AE23E549D5D}" dt="2022-02-25T08:27:56.333" v="33" actId="1035"/>
          <ac:picMkLst>
            <pc:docMk/>
            <pc:sldMk cId="0" sldId="262"/>
            <ac:picMk id="2" creationId="{00000000-0000-0000-0000-000000000000}"/>
          </ac:picMkLst>
        </pc:picChg>
        <pc:cxnChg chg="mod">
          <ac:chgData name="victor lorenzo sellares" userId="cca9b460c6724927" providerId="LiveId" clId="{7D8269FB-B1A6-450A-BE9F-7AE23E549D5D}" dt="2022-02-25T08:28:02.009" v="36" actId="403"/>
          <ac:cxnSpMkLst>
            <pc:docMk/>
            <pc:sldMk cId="0" sldId="262"/>
            <ac:cxnSpMk id="7" creationId="{00000000-0000-0000-0000-000000000000}"/>
          </ac:cxnSpMkLst>
        </pc:cxnChg>
      </pc:sldChg>
      <pc:sldChg chg="modSp mod">
        <pc:chgData name="victor lorenzo sellares" userId="cca9b460c6724927" providerId="LiveId" clId="{7D8269FB-B1A6-450A-BE9F-7AE23E549D5D}" dt="2022-02-25T08:26:03.039" v="7" actId="113"/>
        <pc:sldMkLst>
          <pc:docMk/>
          <pc:sldMk cId="0" sldId="265"/>
        </pc:sldMkLst>
        <pc:spChg chg="mod">
          <ac:chgData name="victor lorenzo sellares" userId="cca9b460c6724927" providerId="LiveId" clId="{7D8269FB-B1A6-450A-BE9F-7AE23E549D5D}" dt="2022-02-25T08:26:03.039" v="7" actId="113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victor lorenzo sellares" userId="cca9b460c6724927" providerId="LiveId" clId="{7D8269FB-B1A6-450A-BE9F-7AE23E549D5D}" dt="2022-02-25T08:26:18.687" v="10" actId="113"/>
        <pc:sldMkLst>
          <pc:docMk/>
          <pc:sldMk cId="0" sldId="268"/>
        </pc:sldMkLst>
        <pc:spChg chg="mod">
          <ac:chgData name="victor lorenzo sellares" userId="cca9b460c6724927" providerId="LiveId" clId="{7D8269FB-B1A6-450A-BE9F-7AE23E549D5D}" dt="2022-02-25T08:26:18.687" v="10" actId="113"/>
          <ac:spMkLst>
            <pc:docMk/>
            <pc:sldMk cId="0" sldId="268"/>
            <ac:spMk id="4" creationId="{00000000-0000-0000-0000-000000000000}"/>
          </ac:spMkLst>
        </pc:spChg>
      </pc:sldChg>
      <pc:sldChg chg="modSp mod">
        <pc:chgData name="victor lorenzo sellares" userId="cca9b460c6724927" providerId="LiveId" clId="{7D8269FB-B1A6-450A-BE9F-7AE23E549D5D}" dt="2022-02-25T08:28:12.930" v="38" actId="1076"/>
        <pc:sldMkLst>
          <pc:docMk/>
          <pc:sldMk cId="0" sldId="277"/>
        </pc:sldMkLst>
        <pc:spChg chg="mod">
          <ac:chgData name="victor lorenzo sellares" userId="cca9b460c6724927" providerId="LiveId" clId="{7D8269FB-B1A6-450A-BE9F-7AE23E549D5D}" dt="2022-02-25T08:28:10.329" v="37" actId="1076"/>
          <ac:spMkLst>
            <pc:docMk/>
            <pc:sldMk cId="0" sldId="277"/>
            <ac:spMk id="18" creationId="{00000000-0000-0000-0000-000000000000}"/>
          </ac:spMkLst>
        </pc:spChg>
        <pc:grpChg chg="mod">
          <ac:chgData name="victor lorenzo sellares" userId="cca9b460c6724927" providerId="LiveId" clId="{7D8269FB-B1A6-450A-BE9F-7AE23E549D5D}" dt="2022-02-25T08:28:12.930" v="38" actId="1076"/>
          <ac:grpSpMkLst>
            <pc:docMk/>
            <pc:sldMk cId="0" sldId="277"/>
            <ac:grpSpMk id="27" creationId="{00000000-0000-0000-0000-000000000000}"/>
          </ac:grpSpMkLst>
        </pc:grpChg>
      </pc:sldChg>
      <pc:sldChg chg="modSp mod">
        <pc:chgData name="victor lorenzo sellares" userId="cca9b460c6724927" providerId="LiveId" clId="{7D8269FB-B1A6-450A-BE9F-7AE23E549D5D}" dt="2022-02-25T08:28:27.386" v="50" actId="1037"/>
        <pc:sldMkLst>
          <pc:docMk/>
          <pc:sldMk cId="0" sldId="278"/>
        </pc:sldMkLst>
        <pc:spChg chg="mod">
          <ac:chgData name="victor lorenzo sellares" userId="cca9b460c6724927" providerId="LiveId" clId="{7D8269FB-B1A6-450A-BE9F-7AE23E549D5D}" dt="2022-02-25T08:28:22.370" v="47" actId="1035"/>
          <ac:spMkLst>
            <pc:docMk/>
            <pc:sldMk cId="0" sldId="278"/>
            <ac:spMk id="12" creationId="{00000000-0000-0000-0000-000000000000}"/>
          </ac:spMkLst>
        </pc:spChg>
        <pc:spChg chg="mod">
          <ac:chgData name="victor lorenzo sellares" userId="cca9b460c6724927" providerId="LiveId" clId="{7D8269FB-B1A6-450A-BE9F-7AE23E549D5D}" dt="2022-02-25T08:28:27.386" v="50" actId="1037"/>
          <ac:spMkLst>
            <pc:docMk/>
            <pc:sldMk cId="0" sldId="278"/>
            <ac:spMk id="13" creationId="{00000000-0000-0000-0000-000000000000}"/>
          </ac:spMkLst>
        </pc:spChg>
      </pc:sldChg>
      <pc:sldChg chg="modSp mod">
        <pc:chgData name="victor lorenzo sellares" userId="cca9b460c6724927" providerId="LiveId" clId="{7D8269FB-B1A6-450A-BE9F-7AE23E549D5D}" dt="2022-02-25T08:25:02.521" v="1" actId="6549"/>
        <pc:sldMkLst>
          <pc:docMk/>
          <pc:sldMk cId="0" sldId="379"/>
        </pc:sldMkLst>
        <pc:spChg chg="mod">
          <ac:chgData name="victor lorenzo sellares" userId="cca9b460c6724927" providerId="LiveId" clId="{7D8269FB-B1A6-450A-BE9F-7AE23E549D5D}" dt="2022-02-25T08:25:02.521" v="1" actId="6549"/>
          <ac:spMkLst>
            <pc:docMk/>
            <pc:sldMk cId="0" sldId="379"/>
            <ac:spMk id="12" creationId="{9A9BB28A-5C55-4985-AF5D-23195CA142E7}"/>
          </ac:spMkLst>
        </pc:spChg>
      </pc:sldChg>
    </pc:docChg>
  </pc:docChgLst>
  <pc:docChgLst>
    <pc:chgData name="victor lorenzo sellares" userId="cca9b460c6724927" providerId="LiveId" clId="{6AC00115-592A-403E-9DF8-DE023A39C708}"/>
    <pc:docChg chg="custSel modSld">
      <pc:chgData name="victor lorenzo sellares" userId="cca9b460c6724927" providerId="LiveId" clId="{6AC00115-592A-403E-9DF8-DE023A39C708}" dt="2022-03-22T09:23:46.034" v="7" actId="404"/>
      <pc:docMkLst>
        <pc:docMk/>
      </pc:docMkLst>
      <pc:sldChg chg="addSp delSp modSp mod">
        <pc:chgData name="victor lorenzo sellares" userId="cca9b460c6724927" providerId="LiveId" clId="{6AC00115-592A-403E-9DF8-DE023A39C708}" dt="2022-03-22T09:23:46.034" v="7" actId="404"/>
        <pc:sldMkLst>
          <pc:docMk/>
          <pc:sldMk cId="0" sldId="379"/>
        </pc:sldMkLst>
        <pc:spChg chg="del mod">
          <ac:chgData name="victor lorenzo sellares" userId="cca9b460c6724927" providerId="LiveId" clId="{6AC00115-592A-403E-9DF8-DE023A39C708}" dt="2022-03-22T09:22:53.719" v="1" actId="478"/>
          <ac:spMkLst>
            <pc:docMk/>
            <pc:sldMk cId="0" sldId="379"/>
            <ac:spMk id="12" creationId="{9A9BB28A-5C55-4985-AF5D-23195CA142E7}"/>
          </ac:spMkLst>
        </pc:spChg>
        <pc:spChg chg="add mod">
          <ac:chgData name="victor lorenzo sellares" userId="cca9b460c6724927" providerId="LiveId" clId="{6AC00115-592A-403E-9DF8-DE023A39C708}" dt="2022-03-22T09:23:46.034" v="7" actId="404"/>
          <ac:spMkLst>
            <pc:docMk/>
            <pc:sldMk cId="0" sldId="379"/>
            <ac:spMk id="19" creationId="{E35ACE76-3DFC-4A5F-9BEB-B94DB77F6A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4D96-487B-43BC-B2E1-A8ABC7B36126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429A7-FC89-423E-95B8-FD456C62F3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2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29A7-FC89-423E-95B8-FD456C62F341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8CDC6-BF8D-4226-A398-605F7AF0E724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A31E-9F26-4899-A5D5-0D6450AEB9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frologiaaldia.org/es-articulo-glomerulosclerosis-focal-segmentaria-16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8176B8C3-255F-48B4-9244-70FC0A0BE254}"/>
              </a:ext>
            </a:extLst>
          </p:cNvPr>
          <p:cNvSpPr txBox="1"/>
          <p:nvPr/>
        </p:nvSpPr>
        <p:spPr>
          <a:xfrm>
            <a:off x="4505554" y="4402636"/>
            <a:ext cx="3621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/>
              <a:t>Enlace Temario Nefrología al Día</a:t>
            </a:r>
            <a:endParaRPr lang="es-ES" sz="1400" b="1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277686-B17F-4E79-8EB8-D7A4B04A3BDE}"/>
              </a:ext>
            </a:extLst>
          </p:cNvPr>
          <p:cNvSpPr txBox="1"/>
          <p:nvPr/>
        </p:nvSpPr>
        <p:spPr>
          <a:xfrm>
            <a:off x="4443017" y="486501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hlinkClick r:id="rId3"/>
              </a:rPr>
              <a:t>Glomerulosclerosis Focal y Segmentaria | Nefrología al día (nefrologiaaldia.org)</a:t>
            </a:r>
            <a:endParaRPr lang="es-ES" sz="160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915C853-9685-4AE4-8237-5AEA87A2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20" y="155479"/>
            <a:ext cx="978294" cy="76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victor\OneDrive\NEFROLOGIA AL DIA\DOMINIO\Dossier\Icono NAD.jpg">
            <a:extLst>
              <a:ext uri="{FF2B5EF4-FFF2-40B4-BE49-F238E27FC236}">
                <a16:creationId xmlns:a16="http://schemas.microsoft.com/office/drawing/2014/main" id="{FA4A3E27-2CD4-435B-821E-D9CD7A6C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01" y="332888"/>
            <a:ext cx="1380780" cy="4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8 Rectángulo">
            <a:extLst>
              <a:ext uri="{FF2B5EF4-FFF2-40B4-BE49-F238E27FC236}">
                <a16:creationId xmlns:a16="http://schemas.microsoft.com/office/drawing/2014/main" id="{F8A6F679-79A1-4D15-AD3A-6F872A77E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697" y="337220"/>
            <a:ext cx="57834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0000FF"/>
                </a:solidFill>
              </a:rPr>
              <a:t>ATLAS DE HISTOPATOLOGÍA RENAL</a:t>
            </a: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636E2871-17F3-455B-9E9D-B8FF9EC2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26" y="822852"/>
            <a:ext cx="20882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000" u="sng">
                <a:solidFill>
                  <a:srgbClr val="0000FF"/>
                </a:solidFill>
                <a:latin typeface="Arial" panose="020B0604020202020204" pitchFamily="34" charset="0"/>
              </a:rPr>
              <a:t> http://www.nefrologiaaldia.org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F0B6889-FE29-4D56-8BC7-78CC08CA15A0}"/>
              </a:ext>
            </a:extLst>
          </p:cNvPr>
          <p:cNvGrpSpPr/>
          <p:nvPr/>
        </p:nvGrpSpPr>
        <p:grpSpPr>
          <a:xfrm>
            <a:off x="818901" y="2277145"/>
            <a:ext cx="3024336" cy="2965201"/>
            <a:chOff x="96669" y="1773929"/>
            <a:chExt cx="4174966" cy="4110278"/>
          </a:xfrm>
        </p:grpSpPr>
        <p:pic>
          <p:nvPicPr>
            <p:cNvPr id="21" name="Imagen 10">
              <a:extLst>
                <a:ext uri="{FF2B5EF4-FFF2-40B4-BE49-F238E27FC236}">
                  <a16:creationId xmlns:a16="http://schemas.microsoft.com/office/drawing/2014/main" id="{9130FC9A-3FEB-44F6-AA1F-508942FEA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" y="1773929"/>
              <a:ext cx="3868269" cy="406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E04B8C0-EE62-4213-AC6C-E1CD1222F307}"/>
                </a:ext>
              </a:extLst>
            </p:cNvPr>
            <p:cNvSpPr/>
            <p:nvPr/>
          </p:nvSpPr>
          <p:spPr>
            <a:xfrm rot="5400000">
              <a:off x="154067" y="1766640"/>
              <a:ext cx="4060169" cy="41749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3" name="10 Conector recto">
            <a:extLst>
              <a:ext uri="{FF2B5EF4-FFF2-40B4-BE49-F238E27FC236}">
                <a16:creationId xmlns:a16="http://schemas.microsoft.com/office/drawing/2014/main" id="{6597DA47-D27C-46EB-85DA-0498399D3C68}"/>
              </a:ext>
            </a:extLst>
          </p:cNvPr>
          <p:cNvCxnSpPr>
            <a:cxnSpLocks/>
          </p:cNvCxnSpPr>
          <p:nvPr/>
        </p:nvCxnSpPr>
        <p:spPr>
          <a:xfrm flipV="1">
            <a:off x="681326" y="1117202"/>
            <a:ext cx="8437564" cy="43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8 Rectángulo">
            <a:extLst>
              <a:ext uri="{FF2B5EF4-FFF2-40B4-BE49-F238E27FC236}">
                <a16:creationId xmlns:a16="http://schemas.microsoft.com/office/drawing/2014/main" id="{861751A8-C9A9-44FE-B8C2-2B0EACCD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264" y="1302457"/>
            <a:ext cx="6182626" cy="111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333" b="1" dirty="0"/>
              <a:t>GLOMERULONEFRITIS FOCAL Y SEGMENTARIA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35ACE76-3DFC-4A5F-9BEB-B94DB77F6A31}"/>
              </a:ext>
            </a:extLst>
          </p:cNvPr>
          <p:cNvSpPr txBox="1"/>
          <p:nvPr/>
        </p:nvSpPr>
        <p:spPr>
          <a:xfrm>
            <a:off x="4647952" y="2561893"/>
            <a:ext cx="38882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>
                <a:latin typeface="+mj-lt"/>
              </a:rPr>
              <a:t>Autores</a:t>
            </a:r>
          </a:p>
          <a:p>
            <a:r>
              <a:rPr lang="es-ES" b="1" i="1">
                <a:latin typeface="+mj-lt"/>
              </a:rPr>
              <a:t>José Ballarin</a:t>
            </a:r>
          </a:p>
          <a:p>
            <a:r>
              <a:rPr lang="es-ES" b="1" i="1">
                <a:latin typeface="+mj-lt"/>
              </a:rPr>
              <a:t>Yolanda Arce</a:t>
            </a:r>
          </a:p>
          <a:p>
            <a:r>
              <a:rPr lang="es-ES" b="1" i="1">
                <a:latin typeface="+mj-lt"/>
              </a:rPr>
              <a:t>         Fundació Puigvert. Barcelona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26 Grupo"/>
          <p:cNvGrpSpPr/>
          <p:nvPr/>
        </p:nvGrpSpPr>
        <p:grpSpPr>
          <a:xfrm>
            <a:off x="221240" y="337358"/>
            <a:ext cx="2649017" cy="2400266"/>
            <a:chOff x="251520" y="625252"/>
            <a:chExt cx="2384115" cy="2160240"/>
          </a:xfrm>
        </p:grpSpPr>
        <p:pic>
          <p:nvPicPr>
            <p:cNvPr id="4" name="Picture 4" descr="image_2012y02m13d_02h31m27s"/>
            <p:cNvPicPr>
              <a:picLocks noChangeAspect="1" noChangeArrowheads="1"/>
            </p:cNvPicPr>
            <p:nvPr/>
          </p:nvPicPr>
          <p:blipFill>
            <a:blip r:embed="rId3" cstate="print"/>
            <a:srcRect l="8277" r="8950"/>
            <a:stretch>
              <a:fillRect/>
            </a:stretch>
          </p:blipFill>
          <p:spPr bwMode="auto">
            <a:xfrm>
              <a:off x="251520" y="625252"/>
              <a:ext cx="2384115" cy="2160240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4" name="13 CuadroTexto"/>
            <p:cNvSpPr txBox="1"/>
            <p:nvPr/>
          </p:nvSpPr>
          <p:spPr>
            <a:xfrm>
              <a:off x="1835696" y="2497460"/>
              <a:ext cx="792088" cy="252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22" dirty="0"/>
                <a:t>Tricrómico</a:t>
              </a:r>
            </a:p>
          </p:txBody>
        </p:sp>
      </p:grpSp>
      <p:pic>
        <p:nvPicPr>
          <p:cNvPr id="5" name="Picture 4" descr="image_2012y02m13d_02h26m39s"/>
          <p:cNvPicPr>
            <a:picLocks noChangeAspect="1" noChangeArrowheads="1"/>
          </p:cNvPicPr>
          <p:nvPr/>
        </p:nvPicPr>
        <p:blipFill>
          <a:blip r:embed="rId4" cstate="print"/>
          <a:srcRect l="18182" t="4040" r="12121"/>
          <a:stretch>
            <a:fillRect/>
          </a:stretch>
        </p:blipFill>
        <p:spPr bwMode="auto">
          <a:xfrm>
            <a:off x="0" y="2893215"/>
            <a:ext cx="2720302" cy="280900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4" descr="image_2012y02m13d_02h29m59s"/>
          <p:cNvPicPr>
            <a:picLocks noChangeAspect="1" noChangeArrowheads="1"/>
          </p:cNvPicPr>
          <p:nvPr/>
        </p:nvPicPr>
        <p:blipFill>
          <a:blip r:embed="rId5" cstate="print"/>
          <a:srcRect l="15560" r="13851"/>
          <a:stretch>
            <a:fillRect/>
          </a:stretch>
        </p:blipFill>
        <p:spPr bwMode="auto">
          <a:xfrm>
            <a:off x="7119540" y="1320540"/>
            <a:ext cx="2960329" cy="314535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3159787" y="1497349"/>
            <a:ext cx="1280142" cy="1289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556" dirty="0"/>
              <a:t>En el intersticio se suelen ven ver bandas de </a:t>
            </a:r>
            <a:r>
              <a:rPr lang="es-ES" sz="1556" b="1" dirty="0">
                <a:solidFill>
                  <a:srgbClr val="0066FF"/>
                </a:solidFill>
              </a:rPr>
              <a:t>fibrosis</a:t>
            </a:r>
          </a:p>
        </p:txBody>
      </p:sp>
      <p:cxnSp>
        <p:nvCxnSpPr>
          <p:cNvPr id="10" name="9 Conector recto de flecha"/>
          <p:cNvCxnSpPr>
            <a:endCxn id="8" idx="1"/>
          </p:cNvCxnSpPr>
          <p:nvPr/>
        </p:nvCxnSpPr>
        <p:spPr>
          <a:xfrm>
            <a:off x="1319582" y="1657367"/>
            <a:ext cx="1840205" cy="4847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919983" y="950583"/>
            <a:ext cx="2080231" cy="152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556" dirty="0"/>
              <a:t>Glomérulo con leve expansión mesangial.</a:t>
            </a:r>
          </a:p>
          <a:p>
            <a:r>
              <a:rPr lang="es-ES" sz="1556" dirty="0"/>
              <a:t>Dado que el patrón de lesión es focal, se identifican </a:t>
            </a:r>
            <a:r>
              <a:rPr lang="es-ES" sz="1556" b="1" dirty="0">
                <a:solidFill>
                  <a:srgbClr val="0066FF"/>
                </a:solidFill>
              </a:rPr>
              <a:t>glomérulos preservados</a:t>
            </a:r>
            <a:r>
              <a:rPr lang="es-ES" sz="1556" dirty="0"/>
              <a:t>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9597247" y="4175651"/>
            <a:ext cx="480053" cy="280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22" dirty="0"/>
              <a:t>PAS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2856272" y="2928196"/>
            <a:ext cx="2960329" cy="2775309"/>
            <a:chOff x="4572000" y="3024018"/>
            <a:chExt cx="2664296" cy="2497778"/>
          </a:xfrm>
        </p:grpSpPr>
        <p:pic>
          <p:nvPicPr>
            <p:cNvPr id="6" name="Picture 4" descr="image_2012y02m13d_02h28m31s"/>
            <p:cNvPicPr>
              <a:picLocks noChangeAspect="1" noChangeArrowheads="1"/>
            </p:cNvPicPr>
            <p:nvPr/>
          </p:nvPicPr>
          <p:blipFill>
            <a:blip r:embed="rId6" cstate="print"/>
            <a:srcRect l="15000" r="5000"/>
            <a:stretch>
              <a:fillRect/>
            </a:stretch>
          </p:blipFill>
          <p:spPr bwMode="auto">
            <a:xfrm>
              <a:off x="4572000" y="3024018"/>
              <a:ext cx="2664296" cy="2497778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7" name="16 CuadroTexto"/>
            <p:cNvSpPr txBox="1"/>
            <p:nvPr/>
          </p:nvSpPr>
          <p:spPr>
            <a:xfrm>
              <a:off x="6732240" y="5233764"/>
              <a:ext cx="432048" cy="252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22" dirty="0"/>
                <a:t>PAS</a:t>
              </a: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1959653" y="5333620"/>
            <a:ext cx="560062" cy="280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22" dirty="0"/>
              <a:t>H&amp;E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880088" y="4572862"/>
            <a:ext cx="3920437" cy="810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556" b="1" dirty="0">
                <a:solidFill>
                  <a:srgbClr val="0066FF"/>
                </a:solidFill>
              </a:rPr>
              <a:t>Esclerosis segmentaria </a:t>
            </a:r>
            <a:r>
              <a:rPr lang="es-ES" sz="1556" dirty="0"/>
              <a:t>del ovillo glomerular, con colapso de asas capilares, incremento de matriz mesangial y adherencia capsular</a:t>
            </a:r>
          </a:p>
        </p:txBody>
      </p:sp>
      <p:cxnSp>
        <p:nvCxnSpPr>
          <p:cNvPr id="30" name="29 Conector recto de flecha"/>
          <p:cNvCxnSpPr>
            <a:cxnSpLocks/>
          </p:cNvCxnSpPr>
          <p:nvPr/>
        </p:nvCxnSpPr>
        <p:spPr>
          <a:xfrm flipH="1">
            <a:off x="4599947" y="4850242"/>
            <a:ext cx="1320146" cy="21246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cxnSpLocks/>
          </p:cNvCxnSpPr>
          <p:nvPr/>
        </p:nvCxnSpPr>
        <p:spPr>
          <a:xfrm flipH="1">
            <a:off x="1367848" y="4653144"/>
            <a:ext cx="4512240" cy="29933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endCxn id="11" idx="2"/>
          </p:cNvCxnSpPr>
          <p:nvPr/>
        </p:nvCxnSpPr>
        <p:spPr>
          <a:xfrm flipH="1" flipV="1">
            <a:off x="5960099" y="2479463"/>
            <a:ext cx="1520168" cy="71136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>
            <a:extLst>
              <a:ext uri="{FF2B5EF4-FFF2-40B4-BE49-F238E27FC236}">
                <a16:creationId xmlns:a16="http://schemas.microsoft.com/office/drawing/2014/main" id="{2E5BB1DB-1912-431B-8508-A360E45EBE06}"/>
              </a:ext>
            </a:extLst>
          </p:cNvPr>
          <p:cNvSpPr txBox="1">
            <a:spLocks/>
          </p:cNvSpPr>
          <p:nvPr/>
        </p:nvSpPr>
        <p:spPr>
          <a:xfrm>
            <a:off x="2489386" y="74103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AEBE38D-25F9-4556-B1C5-25D9FBB1684B}"/>
              </a:ext>
            </a:extLst>
          </p:cNvPr>
          <p:cNvCxnSpPr>
            <a:cxnSpLocks/>
          </p:cNvCxnSpPr>
          <p:nvPr/>
        </p:nvCxnSpPr>
        <p:spPr>
          <a:xfrm>
            <a:off x="3159787" y="586715"/>
            <a:ext cx="6456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_2016y12m21d_18h39m28s.jpg"/>
          <p:cNvPicPr>
            <a:picLocks noChangeAspect="1"/>
          </p:cNvPicPr>
          <p:nvPr/>
        </p:nvPicPr>
        <p:blipFill>
          <a:blip r:embed="rId3" cstate="print"/>
          <a:srcRect l="27163" r="32675"/>
          <a:stretch>
            <a:fillRect/>
          </a:stretch>
        </p:blipFill>
        <p:spPr>
          <a:xfrm>
            <a:off x="570705" y="801503"/>
            <a:ext cx="2880320" cy="487544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3 Imagen" descr="image_2016y12m21d_18h42m51s.jpg"/>
          <p:cNvPicPr>
            <a:picLocks noChangeAspect="1"/>
          </p:cNvPicPr>
          <p:nvPr/>
        </p:nvPicPr>
        <p:blipFill>
          <a:blip r:embed="rId4" cstate="print"/>
          <a:srcRect l="27950"/>
          <a:stretch>
            <a:fillRect/>
          </a:stretch>
        </p:blipFill>
        <p:spPr>
          <a:xfrm>
            <a:off x="5458206" y="849687"/>
            <a:ext cx="4599947" cy="478830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3719849" y="3577581"/>
            <a:ext cx="1280142" cy="810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556" dirty="0"/>
              <a:t>Banda de </a:t>
            </a:r>
            <a:r>
              <a:rPr lang="es-ES" sz="1556" b="1" dirty="0">
                <a:solidFill>
                  <a:srgbClr val="0066FF"/>
                </a:solidFill>
              </a:rPr>
              <a:t>fibrosis intersticial</a:t>
            </a:r>
          </a:p>
        </p:txBody>
      </p:sp>
      <p:cxnSp>
        <p:nvCxnSpPr>
          <p:cNvPr id="7" name="6 Conector recto de flecha"/>
          <p:cNvCxnSpPr>
            <a:cxnSpLocks/>
            <a:stCxn id="5" idx="1"/>
          </p:cNvCxnSpPr>
          <p:nvPr/>
        </p:nvCxnSpPr>
        <p:spPr>
          <a:xfrm flipH="1" flipV="1">
            <a:off x="2010865" y="3577581"/>
            <a:ext cx="1708984" cy="4053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505428" y="4860051"/>
            <a:ext cx="1718588" cy="810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556" dirty="0"/>
              <a:t>Esclerosis glomerular segmentaria</a:t>
            </a:r>
          </a:p>
        </p:txBody>
      </p:sp>
      <p:cxnSp>
        <p:nvCxnSpPr>
          <p:cNvPr id="11" name="10 Conector recto de flecha"/>
          <p:cNvCxnSpPr>
            <a:cxnSpLocks/>
            <a:stCxn id="8" idx="3"/>
          </p:cNvCxnSpPr>
          <p:nvPr/>
        </p:nvCxnSpPr>
        <p:spPr>
          <a:xfrm flipV="1">
            <a:off x="5224016" y="3820237"/>
            <a:ext cx="2534163" cy="144511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519715" y="5305772"/>
            <a:ext cx="880098" cy="280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22" dirty="0"/>
              <a:t>Tricrómico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400480" y="5265354"/>
            <a:ext cx="480053" cy="280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22" dirty="0"/>
              <a:t>PAS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7876B33-E923-41A3-A93B-F087E600F610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0E3707D-9353-4906-A1BC-1F320D585E4B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_2017y01m25d_14h13m32s.jpg"/>
          <p:cNvPicPr>
            <a:picLocks noChangeAspect="1"/>
          </p:cNvPicPr>
          <p:nvPr/>
        </p:nvPicPr>
        <p:blipFill>
          <a:blip r:embed="rId3" cstate="print"/>
          <a:srcRect l="25588" t="12666" r="26375" b="12067"/>
          <a:stretch>
            <a:fillRect/>
          </a:stretch>
        </p:blipFill>
        <p:spPr>
          <a:xfrm>
            <a:off x="903536" y="1018549"/>
            <a:ext cx="3563888" cy="418804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3 Imagen" descr="image_2017y01m25d_13h59m43s.jpg"/>
          <p:cNvPicPr>
            <a:picLocks noChangeAspect="1"/>
          </p:cNvPicPr>
          <p:nvPr/>
        </p:nvPicPr>
        <p:blipFill>
          <a:blip r:embed="rId4" cstate="print"/>
          <a:srcRect l="22438" t="16800" r="26375" b="8651"/>
          <a:stretch>
            <a:fillRect/>
          </a:stretch>
        </p:blipFill>
        <p:spPr>
          <a:xfrm>
            <a:off x="5267645" y="1018551"/>
            <a:ext cx="3844803" cy="419970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8631848" y="4931898"/>
            <a:ext cx="4806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/>
              <a:t>PAS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83966" y="4954832"/>
            <a:ext cx="8811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/>
              <a:t>Tricrómico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19052" y="5216442"/>
            <a:ext cx="7453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66FF"/>
                </a:solidFill>
              </a:rPr>
              <a:t>Esclerosis segmentaria </a:t>
            </a:r>
            <a:r>
              <a:rPr lang="es-ES" sz="1400" dirty="0"/>
              <a:t>del ovillo glomerular, con colapso de asas capilares y adherencia capsular.</a:t>
            </a:r>
          </a:p>
          <a:p>
            <a:r>
              <a:rPr lang="es-ES" sz="1400" dirty="0"/>
              <a:t>Fibrosis de la cápsula de Bowman.</a:t>
            </a:r>
          </a:p>
        </p:txBody>
      </p:sp>
      <p:cxnSp>
        <p:nvCxnSpPr>
          <p:cNvPr id="9" name="8 Conector recto de flecha"/>
          <p:cNvCxnSpPr>
            <a:cxnSpLocks/>
          </p:cNvCxnSpPr>
          <p:nvPr/>
        </p:nvCxnSpPr>
        <p:spPr>
          <a:xfrm>
            <a:off x="2559720" y="3826862"/>
            <a:ext cx="936104" cy="122413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cxnSpLocks/>
          </p:cNvCxnSpPr>
          <p:nvPr/>
        </p:nvCxnSpPr>
        <p:spPr>
          <a:xfrm flipH="1">
            <a:off x="4503936" y="3970878"/>
            <a:ext cx="2736304" cy="100811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>
            <a:extLst>
              <a:ext uri="{FF2B5EF4-FFF2-40B4-BE49-F238E27FC236}">
                <a16:creationId xmlns:a16="http://schemas.microsoft.com/office/drawing/2014/main" id="{7AF24E1F-18B8-4984-8912-3CFB889AB588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948B71D-FB18-4DA6-A986-ECFB2C3CF360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_2000y01m01d_00h21m45s.jpg"/>
          <p:cNvPicPr>
            <a:picLocks noChangeAspect="1"/>
          </p:cNvPicPr>
          <p:nvPr/>
        </p:nvPicPr>
        <p:blipFill>
          <a:blip r:embed="rId3" cstate="print"/>
          <a:srcRect l="22438" t="8067" r="29525" b="8984"/>
          <a:stretch>
            <a:fillRect/>
          </a:stretch>
        </p:blipFill>
        <p:spPr>
          <a:xfrm>
            <a:off x="327472" y="803975"/>
            <a:ext cx="3544447" cy="406609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5 Imagen" descr="image_2000y01m01d_00h26m40s.jpg"/>
          <p:cNvPicPr>
            <a:picLocks noChangeAspect="1"/>
          </p:cNvPicPr>
          <p:nvPr/>
        </p:nvPicPr>
        <p:blipFill>
          <a:blip r:embed="rId4" cstate="print"/>
          <a:srcRect l="24013" t="12267" r="34250" b="10034"/>
          <a:stretch>
            <a:fillRect/>
          </a:stretch>
        </p:blipFill>
        <p:spPr>
          <a:xfrm>
            <a:off x="6348903" y="804581"/>
            <a:ext cx="3437566" cy="409875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4063313" y="1806278"/>
            <a:ext cx="2033374" cy="75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66FF"/>
                </a:solidFill>
              </a:rPr>
              <a:t>Esclerosis segmentaria </a:t>
            </a:r>
            <a:r>
              <a:rPr lang="es-ES" sz="1400" dirty="0"/>
              <a:t>del ovillo glomerular con adherencia capsular.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02330" y="5020500"/>
            <a:ext cx="2013414" cy="537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Fibrosis de la cápsula de Bowman.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975002" y="5164516"/>
            <a:ext cx="3691258" cy="537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Depósito de </a:t>
            </a:r>
            <a:r>
              <a:rPr lang="es-ES" sz="1400" b="1" dirty="0">
                <a:solidFill>
                  <a:srgbClr val="0066FF"/>
                </a:solidFill>
              </a:rPr>
              <a:t>hialina</a:t>
            </a:r>
            <a:r>
              <a:rPr lang="es-ES" sz="1400" dirty="0"/>
              <a:t>, no se tiñe con la plata y se tiñe de rosa intenso con el PAS.</a:t>
            </a:r>
          </a:p>
        </p:txBody>
      </p:sp>
      <p:cxnSp>
        <p:nvCxnSpPr>
          <p:cNvPr id="11" name="10 Conector recto de flecha"/>
          <p:cNvCxnSpPr>
            <a:cxnSpLocks/>
            <a:stCxn id="9" idx="1"/>
          </p:cNvCxnSpPr>
          <p:nvPr/>
        </p:nvCxnSpPr>
        <p:spPr>
          <a:xfrm flipH="1" flipV="1">
            <a:off x="2542304" y="4026332"/>
            <a:ext cx="432698" cy="14067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cxnSpLocks/>
          </p:cNvCxnSpPr>
          <p:nvPr/>
        </p:nvCxnSpPr>
        <p:spPr>
          <a:xfrm flipV="1">
            <a:off x="6666260" y="4088615"/>
            <a:ext cx="1530152" cy="109109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73531" y="4468105"/>
            <a:ext cx="922814" cy="26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/>
              <a:t>Tricrómico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581150" y="4523416"/>
            <a:ext cx="520177" cy="26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/>
              <a:t>Plata</a:t>
            </a:r>
          </a:p>
        </p:txBody>
      </p:sp>
      <p:cxnSp>
        <p:nvCxnSpPr>
          <p:cNvPr id="17" name="16 Conector recto de flecha"/>
          <p:cNvCxnSpPr>
            <a:stCxn id="8" idx="1"/>
            <a:endCxn id="8" idx="1"/>
          </p:cNvCxnSpPr>
          <p:nvPr/>
        </p:nvCxnSpPr>
        <p:spPr>
          <a:xfrm>
            <a:off x="502330" y="528908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7501030" y="5020500"/>
            <a:ext cx="1783465" cy="537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Fibrosis de la cápsula de Bowman.</a:t>
            </a:r>
          </a:p>
        </p:txBody>
      </p:sp>
      <p:cxnSp>
        <p:nvCxnSpPr>
          <p:cNvPr id="21" name="20 Conector recto de flecha"/>
          <p:cNvCxnSpPr>
            <a:cxnSpLocks/>
            <a:stCxn id="8" idx="0"/>
          </p:cNvCxnSpPr>
          <p:nvPr/>
        </p:nvCxnSpPr>
        <p:spPr>
          <a:xfrm flipV="1">
            <a:off x="1509037" y="4530388"/>
            <a:ext cx="313188" cy="49011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8" idx="0"/>
          </p:cNvCxnSpPr>
          <p:nvPr/>
        </p:nvCxnSpPr>
        <p:spPr>
          <a:xfrm flipH="1" flipV="1">
            <a:off x="7645047" y="4530388"/>
            <a:ext cx="747716" cy="49011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cxnSpLocks/>
            <a:stCxn id="7" idx="1"/>
          </p:cNvCxnSpPr>
          <p:nvPr/>
        </p:nvCxnSpPr>
        <p:spPr>
          <a:xfrm flipH="1">
            <a:off x="2811937" y="2185453"/>
            <a:ext cx="1251376" cy="1913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cxnSpLocks/>
            <a:stCxn id="7" idx="3"/>
          </p:cNvCxnSpPr>
          <p:nvPr/>
        </p:nvCxnSpPr>
        <p:spPr>
          <a:xfrm>
            <a:off x="6096687" y="2185453"/>
            <a:ext cx="3004640" cy="75835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1">
            <a:extLst>
              <a:ext uri="{FF2B5EF4-FFF2-40B4-BE49-F238E27FC236}">
                <a16:creationId xmlns:a16="http://schemas.microsoft.com/office/drawing/2014/main" id="{0A961BCA-89F3-44A2-8E61-2959F32B394D}"/>
              </a:ext>
            </a:extLst>
          </p:cNvPr>
          <p:cNvSpPr txBox="1">
            <a:spLocks/>
          </p:cNvSpPr>
          <p:nvPr/>
        </p:nvSpPr>
        <p:spPr>
          <a:xfrm>
            <a:off x="1288895" y="38053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9A11267D-650A-4D65-90BD-EF153F617FCA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gM"/>
          <p:cNvPicPr>
            <a:picLocks noChangeAspect="1" noChangeArrowheads="1"/>
          </p:cNvPicPr>
          <p:nvPr/>
        </p:nvPicPr>
        <p:blipFill>
          <a:blip r:embed="rId3" cstate="print"/>
          <a:srcRect l="24306" t="18118" r="15187" b="16054"/>
          <a:stretch>
            <a:fillRect/>
          </a:stretch>
        </p:blipFill>
        <p:spPr bwMode="auto">
          <a:xfrm>
            <a:off x="679512" y="1257323"/>
            <a:ext cx="4559652" cy="399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IgM"/>
          <p:cNvPicPr>
            <a:picLocks noChangeAspect="1" noChangeArrowheads="1"/>
          </p:cNvPicPr>
          <p:nvPr/>
        </p:nvPicPr>
        <p:blipFill>
          <a:blip r:embed="rId4" cstate="print"/>
          <a:srcRect l="33424" t="12970" r="14365" b="24286"/>
          <a:stretch>
            <a:fillRect/>
          </a:stretch>
        </p:blipFill>
        <p:spPr bwMode="auto">
          <a:xfrm>
            <a:off x="5872088" y="1475926"/>
            <a:ext cx="3439583" cy="333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872088" y="4894400"/>
            <a:ext cx="328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Pendiente de más imágenes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897490C-75D6-464B-BD32-722F628A996C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E08110E-0F8F-4216-8815-F05E8D5279A2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EEA87DC-F725-2049-86DC-2A0B60E4C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38483"/>
              </p:ext>
            </p:extLst>
          </p:nvPr>
        </p:nvGraphicFramePr>
        <p:xfrm>
          <a:off x="255464" y="747817"/>
          <a:ext cx="9577064" cy="492031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27899">
                  <a:extLst>
                    <a:ext uri="{9D8B030D-6E8A-4147-A177-3AD203B41FA5}">
                      <a16:colId xmlns:a16="http://schemas.microsoft.com/office/drawing/2014/main" val="1292621262"/>
                    </a:ext>
                  </a:extLst>
                </a:gridCol>
                <a:gridCol w="965845">
                  <a:extLst>
                    <a:ext uri="{9D8B030D-6E8A-4147-A177-3AD203B41FA5}">
                      <a16:colId xmlns:a16="http://schemas.microsoft.com/office/drawing/2014/main" val="464153627"/>
                    </a:ext>
                  </a:extLst>
                </a:gridCol>
                <a:gridCol w="4738142">
                  <a:extLst>
                    <a:ext uri="{9D8B030D-6E8A-4147-A177-3AD203B41FA5}">
                      <a16:colId xmlns:a16="http://schemas.microsoft.com/office/drawing/2014/main" val="3120259546"/>
                    </a:ext>
                  </a:extLst>
                </a:gridCol>
                <a:gridCol w="966367">
                  <a:extLst>
                    <a:ext uri="{9D8B030D-6E8A-4147-A177-3AD203B41FA5}">
                      <a16:colId xmlns:a16="http://schemas.microsoft.com/office/drawing/2014/main" val="4174776578"/>
                    </a:ext>
                  </a:extLst>
                </a:gridCol>
                <a:gridCol w="1478811">
                  <a:extLst>
                    <a:ext uri="{9D8B030D-6E8A-4147-A177-3AD203B41FA5}">
                      <a16:colId xmlns:a16="http://schemas.microsoft.com/office/drawing/2014/main" val="3223695008"/>
                    </a:ext>
                  </a:extLst>
                </a:gridCol>
              </a:tblGrid>
              <a:tr h="481772">
                <a:tc>
                  <a:txBody>
                    <a:bodyPr/>
                    <a:lstStyle/>
                    <a:p>
                      <a:pPr algn="ctr"/>
                      <a:r>
                        <a:rPr lang="fr-ES" sz="1400" dirty="0"/>
                        <a:t>Variante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ES" sz="14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</a:t>
                      </a:r>
                      <a:r>
                        <a:rPr lang="fr-ES" sz="1400" dirty="0"/>
                        <a:t>riterios de inclusión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ES" sz="1400" dirty="0"/>
                        <a:t>Incidencia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</a:t>
                      </a:r>
                      <a:r>
                        <a:rPr lang="fr-ES" sz="1400" dirty="0"/>
                        <a:t>riterios de exclusión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872761"/>
                  </a:ext>
                </a:extLst>
              </a:tr>
              <a:tr h="859230">
                <a:tc>
                  <a:txBody>
                    <a:bodyPr/>
                    <a:lstStyle/>
                    <a:p>
                      <a:r>
                        <a:rPr lang="fr-ES" sz="1200" b="1" dirty="0"/>
                        <a:t>N</a:t>
                      </a:r>
                      <a:r>
                        <a:rPr lang="es-ES" sz="1200" b="1" dirty="0"/>
                        <a:t>E</a:t>
                      </a:r>
                      <a:r>
                        <a:rPr lang="fr-ES" sz="1200" b="1" dirty="0"/>
                        <a:t> (no</a:t>
                      </a:r>
                      <a:r>
                        <a:rPr lang="es-ES" sz="1200" b="1" dirty="0"/>
                        <a:t> especificada</a:t>
                      </a:r>
                      <a:r>
                        <a:rPr lang="fr-ES" sz="1200" b="1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ES" sz="11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</a:t>
                      </a:r>
                      <a:r>
                        <a:rPr lang="fr-ES" sz="1200" dirty="0"/>
                        <a:t>l menos 1 glomérulo con aumento segmentario de la matriz obliterando la luz capilar. </a:t>
                      </a:r>
                      <a:r>
                        <a:rPr lang="fr-FR" sz="1200" dirty="0"/>
                        <a:t>P</a:t>
                      </a:r>
                      <a:r>
                        <a:rPr lang="fr-ES" sz="1200" dirty="0"/>
                        <a:t>uede haber colapso segmentario de la pared capilar glomerular sin hiperplasia podocitaria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V</a:t>
                      </a:r>
                      <a:r>
                        <a:rPr lang="fr-ES" sz="1200" dirty="0"/>
                        <a:t>ariantes: </a:t>
                      </a:r>
                      <a:r>
                        <a:rPr lang="fr-FR" sz="1200" dirty="0"/>
                        <a:t>p</a:t>
                      </a:r>
                      <a:r>
                        <a:rPr lang="fr-ES" sz="1200" dirty="0"/>
                        <a:t>erihiliar, </a:t>
                      </a:r>
                    </a:p>
                    <a:p>
                      <a:r>
                        <a:rPr lang="fr-FR" sz="1200" dirty="0"/>
                        <a:t>c</a:t>
                      </a:r>
                      <a:r>
                        <a:rPr lang="fr-ES" sz="1200" dirty="0"/>
                        <a:t>elular, </a:t>
                      </a:r>
                      <a:r>
                        <a:rPr lang="fr-FR" sz="1200" dirty="0" err="1"/>
                        <a:t>t</a:t>
                      </a:r>
                      <a:r>
                        <a:rPr lang="fr-ES" sz="1200" dirty="0"/>
                        <a:t>ip, colapsante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435817"/>
                  </a:ext>
                </a:extLst>
              </a:tr>
              <a:tr h="783936">
                <a:tc>
                  <a:txBody>
                    <a:bodyPr/>
                    <a:lstStyle/>
                    <a:p>
                      <a:r>
                        <a:rPr lang="fr-ES" sz="1200" b="1" dirty="0"/>
                        <a:t>Perihiliar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ES" sz="11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ES" sz="1200" dirty="0"/>
                        <a:t>Al menos un glomérulo con hialinosis perihiliar, con o sin esclerosis.</a:t>
                      </a:r>
                    </a:p>
                    <a:p>
                      <a:r>
                        <a:rPr lang="fr-ES" sz="1200" dirty="0"/>
                        <a:t>&gt;50% de los glomérulos con lesiones segmentarias deben tener hialinosis o esclerosis segmentaria perihiliar.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V</a:t>
                      </a:r>
                      <a:r>
                        <a:rPr lang="fr-ES" sz="1200" dirty="0"/>
                        <a:t>ariantes: </a:t>
                      </a:r>
                      <a:r>
                        <a:rPr lang="fr-FR" sz="1200" dirty="0"/>
                        <a:t>c</a:t>
                      </a:r>
                      <a:r>
                        <a:rPr lang="fr-ES" sz="1200" dirty="0"/>
                        <a:t>elular, tip,</a:t>
                      </a:r>
                    </a:p>
                    <a:p>
                      <a:r>
                        <a:rPr lang="fr-ES" sz="1200" dirty="0"/>
                        <a:t>colapsante</a:t>
                      </a:r>
                    </a:p>
                    <a:p>
                      <a:endParaRPr lang="fr-E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434106"/>
                  </a:ext>
                </a:extLst>
              </a:tr>
              <a:tr h="793271">
                <a:tc>
                  <a:txBody>
                    <a:bodyPr/>
                    <a:lstStyle/>
                    <a:p>
                      <a:r>
                        <a:rPr lang="fr-ES" sz="1200" b="1" dirty="0"/>
                        <a:t>Celular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ES" sz="11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</a:t>
                      </a:r>
                      <a:r>
                        <a:rPr lang="fr-ES" sz="1200" dirty="0"/>
                        <a:t>l menos un glomérulo con hipercelularidad segmentaria endocapilar ocluyendo la luz, con o sin células espumosas o kariorrexis y </a:t>
                      </a:r>
                      <a:r>
                        <a:rPr lang="fr-ES" sz="1200" strike="noStrike" dirty="0"/>
                        <a:t>comprometiendo por lo menos 25% del ovillo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V</a:t>
                      </a:r>
                      <a:r>
                        <a:rPr lang="fr-ES" sz="1200" dirty="0"/>
                        <a:t>ariantes: </a:t>
                      </a:r>
                      <a:r>
                        <a:rPr lang="fr-FR" sz="1200" dirty="0" err="1"/>
                        <a:t>t</a:t>
                      </a:r>
                      <a:r>
                        <a:rPr lang="fr-ES" sz="1200" dirty="0"/>
                        <a:t>ip, colapsante</a:t>
                      </a:r>
                    </a:p>
                    <a:p>
                      <a:endParaRPr lang="fr-E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417620"/>
                  </a:ext>
                </a:extLst>
              </a:tr>
              <a:tr h="1134017">
                <a:tc>
                  <a:txBody>
                    <a:bodyPr/>
                    <a:lstStyle/>
                    <a:p>
                      <a:r>
                        <a:rPr lang="fr-ES" sz="1200" b="1" dirty="0"/>
                        <a:t>Tip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ES" sz="11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</a:t>
                      </a:r>
                      <a:r>
                        <a:rPr lang="fr-ES" sz="1200" dirty="0"/>
                        <a:t>l menos una lesión segmentaria que afecta el ovillo junto al inicio del túbulo proximal.</a:t>
                      </a:r>
                    </a:p>
                    <a:p>
                      <a:r>
                        <a:rPr lang="fr-FR" sz="1200" dirty="0"/>
                        <a:t>E</a:t>
                      </a:r>
                      <a:r>
                        <a:rPr lang="fr-ES" sz="1200" dirty="0"/>
                        <a:t>l polo tubular debe estar incluido en la lesión. </a:t>
                      </a:r>
                    </a:p>
                    <a:p>
                      <a:r>
                        <a:rPr lang="fr-ES" sz="1200" dirty="0"/>
                        <a:t>Debe haber una adhesión o confluencia de podocitos junto a células parietales o tubulares en la luz.</a:t>
                      </a:r>
                    </a:p>
                    <a:p>
                      <a:endParaRPr lang="fr-E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V</a:t>
                      </a:r>
                      <a:r>
                        <a:rPr lang="fr-ES" sz="1200" dirty="0"/>
                        <a:t>ariante colapsante y cualquier tipo de esclerosis perihiliar</a:t>
                      </a:r>
                    </a:p>
                    <a:p>
                      <a:endParaRPr lang="fr-E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0752"/>
                  </a:ext>
                </a:extLst>
              </a:tr>
              <a:tr h="822718">
                <a:tc>
                  <a:txBody>
                    <a:bodyPr/>
                    <a:lstStyle/>
                    <a:p>
                      <a:r>
                        <a:rPr lang="fr-ES" sz="1200" b="1" dirty="0"/>
                        <a:t>Colapsante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ES" sz="11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</a:t>
                      </a:r>
                      <a:r>
                        <a:rPr lang="fr-ES" sz="1200" dirty="0"/>
                        <a:t>l menos un glomérulo con colapso capilar global o segmentario rodeado de podocitos hipertróficos e hiperplásicos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ES" sz="1200" dirty="0"/>
                        <a:t>Ninguno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436806"/>
                  </a:ext>
                </a:extLst>
              </a:tr>
            </a:tbl>
          </a:graphicData>
        </a:graphic>
      </p:graphicFrame>
      <p:pic>
        <p:nvPicPr>
          <p:cNvPr id="5" name="Picture 12">
            <a:extLst>
              <a:ext uri="{FF2B5EF4-FFF2-40B4-BE49-F238E27FC236}">
                <a16:creationId xmlns:a16="http://schemas.microsoft.com/office/drawing/2014/main" id="{4830C88E-4090-3047-A59D-39334889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616" y="1243549"/>
            <a:ext cx="945272" cy="8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5">
            <a:extLst>
              <a:ext uri="{FF2B5EF4-FFF2-40B4-BE49-F238E27FC236}">
                <a16:creationId xmlns:a16="http://schemas.microsoft.com/office/drawing/2014/main" id="{BA245582-AE72-A44B-96E2-97E7D7E640EB}"/>
              </a:ext>
            </a:extLst>
          </p:cNvPr>
          <p:cNvGrpSpPr>
            <a:grpSpLocks/>
          </p:cNvGrpSpPr>
          <p:nvPr/>
        </p:nvGrpSpPr>
        <p:grpSpPr bwMode="auto">
          <a:xfrm>
            <a:off x="1681870" y="2088482"/>
            <a:ext cx="868482" cy="837000"/>
            <a:chOff x="1701" y="1078"/>
            <a:chExt cx="2357" cy="1783"/>
          </a:xfrm>
        </p:grpSpPr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866E2F73-1BE0-3242-AEC3-337289FE1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1" y="1078"/>
              <a:ext cx="2357" cy="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3538A165-C2C1-BB45-93ED-0F07240D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478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AF7E378A-F000-604A-9CA9-341730833D9B}"/>
              </a:ext>
            </a:extLst>
          </p:cNvPr>
          <p:cNvGrpSpPr>
            <a:grpSpLocks/>
          </p:cNvGrpSpPr>
          <p:nvPr/>
        </p:nvGrpSpPr>
        <p:grpSpPr bwMode="auto">
          <a:xfrm>
            <a:off x="1634393" y="2897353"/>
            <a:ext cx="962051" cy="837000"/>
            <a:chOff x="1601" y="1101"/>
            <a:chExt cx="2870" cy="1980"/>
          </a:xfrm>
        </p:grpSpPr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76C4AABF-919C-D448-B0A1-AE343263B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1" y="1101"/>
              <a:ext cx="2870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CB09701F-3BEA-7A4C-A500-945DA7DAA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47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</p:grpSp>
      <p:pic>
        <p:nvPicPr>
          <p:cNvPr id="13" name="Picture 19">
            <a:extLst>
              <a:ext uri="{FF2B5EF4-FFF2-40B4-BE49-F238E27FC236}">
                <a16:creationId xmlns:a16="http://schemas.microsoft.com/office/drawing/2014/main" id="{21465D40-4BED-EC40-8A60-FD28F3C6C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5130" t="2503" r="16188" b="9798"/>
          <a:stretch/>
        </p:blipFill>
        <p:spPr bwMode="auto">
          <a:xfrm>
            <a:off x="1513771" y="3806950"/>
            <a:ext cx="1120811" cy="9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04EF6874-0A2D-2F44-8AE1-025920C5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0357" y="4806666"/>
            <a:ext cx="1068967" cy="8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DA849509-A8CF-AE4F-A350-5B2F3621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8522" y="5516911"/>
            <a:ext cx="281003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A5C36012-33FE-4326-ABE6-1E4BF2F7A7D4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Clasificación morfológica de GFS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F517D9C-6324-45A5-A809-45E352D81B72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88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9468" y="893535"/>
            <a:ext cx="9125900" cy="46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778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Glomérulos</a:t>
            </a:r>
          </a:p>
          <a:p>
            <a:pPr>
              <a:spcBef>
                <a:spcPct val="20000"/>
              </a:spcBef>
              <a:defRPr/>
            </a:pPr>
            <a:r>
              <a:rPr lang="es-ES" sz="1778" dirty="0">
                <a:solidFill>
                  <a:srgbClr val="0000CC"/>
                </a:solidFill>
              </a:rPr>
              <a:t>Hipercelularidad endocapilar segmentaria con oclusión de la luz capilar, con células espumosas y </a:t>
            </a:r>
            <a:r>
              <a:rPr lang="es-ES" sz="1778" dirty="0" err="1">
                <a:solidFill>
                  <a:srgbClr val="0000CC"/>
                </a:solidFill>
              </a:rPr>
              <a:t>cariorrexis</a:t>
            </a:r>
            <a:r>
              <a:rPr lang="es-ES" sz="1778" dirty="0">
                <a:solidFill>
                  <a:srgbClr val="0000CC"/>
                </a:solidFill>
              </a:rPr>
              <a:t> e hipertrofia e hiperplasia podocitaria. Hay proliferación de células endoteliales, células espumosas, linfocitos y </a:t>
            </a:r>
            <a:r>
              <a:rPr lang="es-ES" sz="1778" dirty="0" err="1">
                <a:solidFill>
                  <a:srgbClr val="0000CC"/>
                </a:solidFill>
              </a:rPr>
              <a:t>neutrófilos</a:t>
            </a:r>
            <a:r>
              <a:rPr lang="es-ES" sz="1778" dirty="0">
                <a:solidFill>
                  <a:srgbClr val="0000CC"/>
                </a:solidFill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s-ES" sz="1778" dirty="0">
                <a:solidFill>
                  <a:srgbClr val="0000CC"/>
                </a:solidFill>
              </a:rPr>
              <a:t>La lesión parece una lesión segmentaria necrosante pero sin ruptura de la MBG.</a:t>
            </a:r>
          </a:p>
          <a:p>
            <a:pPr>
              <a:spcBef>
                <a:spcPct val="20000"/>
              </a:spcBef>
              <a:defRPr/>
            </a:pPr>
            <a:r>
              <a:rPr lang="es-ES" sz="1778" dirty="0">
                <a:solidFill>
                  <a:srgbClr val="0000CC"/>
                </a:solidFill>
              </a:rPr>
              <a:t>Puede haber hiperplasia de los </a:t>
            </a:r>
            <a:r>
              <a:rPr lang="es-ES" sz="1778" dirty="0" err="1">
                <a:solidFill>
                  <a:srgbClr val="0000CC"/>
                </a:solidFill>
              </a:rPr>
              <a:t>podocitos</a:t>
            </a:r>
            <a:r>
              <a:rPr lang="es-ES" sz="1778" dirty="0">
                <a:solidFill>
                  <a:srgbClr val="0000CC"/>
                </a:solidFill>
              </a:rPr>
              <a:t> con formación de </a:t>
            </a:r>
            <a:r>
              <a:rPr lang="es-ES" sz="1778" dirty="0" err="1">
                <a:solidFill>
                  <a:srgbClr val="0000CC"/>
                </a:solidFill>
              </a:rPr>
              <a:t>pseudo-semilunas</a:t>
            </a:r>
            <a:r>
              <a:rPr lang="es-ES" sz="1778" dirty="0">
                <a:solidFill>
                  <a:srgbClr val="0000CC"/>
                </a:solidFill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s-ES" sz="1778" dirty="0">
                <a:solidFill>
                  <a:srgbClr val="0000CC"/>
                </a:solidFill>
              </a:rPr>
              <a:t>Las lesiones celulares pueden coexistir con lesiones clásicas de GSFS.</a:t>
            </a:r>
          </a:p>
          <a:p>
            <a:pPr>
              <a:spcBef>
                <a:spcPct val="50000"/>
              </a:spcBef>
              <a:defRPr/>
            </a:pPr>
            <a:r>
              <a:rPr lang="es-ES" sz="1778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Inmunofluorescencia</a:t>
            </a:r>
          </a:p>
          <a:p>
            <a:pPr>
              <a:spcBef>
                <a:spcPct val="50000"/>
              </a:spcBef>
              <a:defRPr/>
            </a:pPr>
            <a:r>
              <a:rPr lang="es-ES" sz="1778" dirty="0">
                <a:solidFill>
                  <a:srgbClr val="0000CC"/>
                </a:solidFill>
              </a:rPr>
              <a:t>Depósito focal y segmentario de </a:t>
            </a:r>
            <a:r>
              <a:rPr lang="es-ES" sz="1778" b="1" dirty="0">
                <a:solidFill>
                  <a:srgbClr val="0000CC"/>
                </a:solidFill>
              </a:rPr>
              <a:t>IgM</a:t>
            </a:r>
            <a:r>
              <a:rPr lang="es-ES" sz="1778" dirty="0">
                <a:solidFill>
                  <a:srgbClr val="0000CC"/>
                </a:solidFill>
              </a:rPr>
              <a:t> y C3.</a:t>
            </a:r>
          </a:p>
          <a:p>
            <a:pPr>
              <a:spcBef>
                <a:spcPct val="50000"/>
              </a:spcBef>
              <a:defRPr/>
            </a:pPr>
            <a:r>
              <a:rPr lang="es-ES" sz="1778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Microscopía electrónica</a:t>
            </a:r>
            <a:endParaRPr lang="es-ES" sz="1778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s-ES" sz="1778" dirty="0" err="1">
                <a:solidFill>
                  <a:srgbClr val="0000CC"/>
                </a:solidFill>
              </a:rPr>
              <a:t>Borramiento</a:t>
            </a:r>
            <a:r>
              <a:rPr lang="es-ES" sz="1778" dirty="0">
                <a:solidFill>
                  <a:srgbClr val="0000CC"/>
                </a:solidFill>
              </a:rPr>
              <a:t> de los pedicelos + oclusión segmentaria glomerular. MBG intacta.</a:t>
            </a:r>
          </a:p>
          <a:p>
            <a:pPr>
              <a:spcBef>
                <a:spcPct val="50000"/>
              </a:spcBef>
              <a:defRPr/>
            </a:pPr>
            <a:r>
              <a:rPr lang="es-ES" sz="1778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Diagnóstico diferencial</a:t>
            </a:r>
          </a:p>
          <a:p>
            <a:pPr>
              <a:spcBef>
                <a:spcPct val="50000"/>
              </a:spcBef>
              <a:defRPr/>
            </a:pPr>
            <a:r>
              <a:rPr lang="es-ES" sz="1778" dirty="0">
                <a:solidFill>
                  <a:srgbClr val="0000CC"/>
                </a:solidFill>
              </a:rPr>
              <a:t>Glomerulonefritis proliferativa focal y segmentaria: IF- y fusión podocitaria extensa.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DD4FBB9-8552-4A4D-A7BC-543C3C1BA89E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GSF variante celular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DDCEC4F-AE30-42B6-8CCE-5066E38D7474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uigvert___005837"/>
          <p:cNvPicPr>
            <a:picLocks noChangeAspect="1" noChangeArrowheads="1"/>
          </p:cNvPicPr>
          <p:nvPr/>
        </p:nvPicPr>
        <p:blipFill>
          <a:blip r:embed="rId3" cstate="print"/>
          <a:srcRect l="5501" t="9700" r="9450" b="1238"/>
          <a:stretch>
            <a:fillRect/>
          </a:stretch>
        </p:blipFill>
        <p:spPr bwMode="auto">
          <a:xfrm>
            <a:off x="343473" y="1166246"/>
            <a:ext cx="4777773" cy="380452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5" descr="puigvert___005836"/>
          <p:cNvPicPr>
            <a:picLocks noChangeAspect="1" noChangeArrowheads="1"/>
          </p:cNvPicPr>
          <p:nvPr/>
        </p:nvPicPr>
        <p:blipFill>
          <a:blip r:embed="rId4" cstate="print"/>
          <a:srcRect l="14175"/>
          <a:stretch>
            <a:fillRect/>
          </a:stretch>
        </p:blipFill>
        <p:spPr bwMode="auto">
          <a:xfrm>
            <a:off x="5512048" y="1147590"/>
            <a:ext cx="4315070" cy="382317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681421" y="5330810"/>
            <a:ext cx="4139338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778" dirty="0"/>
              <a:t>Hipercelularidad </a:t>
            </a:r>
            <a:r>
              <a:rPr lang="es-ES" sz="1778" b="1" dirty="0">
                <a:solidFill>
                  <a:srgbClr val="0066FF"/>
                </a:solidFill>
              </a:rPr>
              <a:t>endocapilar</a:t>
            </a:r>
            <a:r>
              <a:rPr lang="es-ES" sz="1778" dirty="0"/>
              <a:t> segmentaria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23534" y="5330810"/>
            <a:ext cx="3565913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778" dirty="0"/>
              <a:t>Hipertrofia e hiperplasia </a:t>
            </a:r>
            <a:r>
              <a:rPr lang="es-ES" sz="1778" b="1" dirty="0">
                <a:solidFill>
                  <a:srgbClr val="0066FF"/>
                </a:solidFill>
              </a:rPr>
              <a:t>podocitaria</a:t>
            </a:r>
          </a:p>
        </p:txBody>
      </p:sp>
      <p:cxnSp>
        <p:nvCxnSpPr>
          <p:cNvPr id="10" name="9 Conector recto de flecha"/>
          <p:cNvCxnSpPr>
            <a:cxnSpLocks/>
            <a:stCxn id="7" idx="0"/>
          </p:cNvCxnSpPr>
          <p:nvPr/>
        </p:nvCxnSpPr>
        <p:spPr>
          <a:xfrm flipV="1">
            <a:off x="2751090" y="2857500"/>
            <a:ext cx="960759" cy="24733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cxnSpLocks/>
            <a:stCxn id="8" idx="0"/>
          </p:cNvCxnSpPr>
          <p:nvPr/>
        </p:nvCxnSpPr>
        <p:spPr>
          <a:xfrm flipH="1" flipV="1">
            <a:off x="6448152" y="3289548"/>
            <a:ext cx="1658339" cy="204126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8A1A8234-08DA-4E81-B77B-1EDDE1DF43F1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GSF variante celular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5D74978-D7BC-44A0-B5A3-9EF61D4F3B75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uigvert___005820"/>
          <p:cNvPicPr>
            <a:picLocks noChangeAspect="1" noChangeArrowheads="1"/>
          </p:cNvPicPr>
          <p:nvPr/>
        </p:nvPicPr>
        <p:blipFill>
          <a:blip r:embed="rId3" cstate="print"/>
          <a:srcRect l="27281" t="11436" r="6252" b="15732"/>
          <a:stretch>
            <a:fillRect/>
          </a:stretch>
        </p:blipFill>
        <p:spPr bwMode="auto">
          <a:xfrm>
            <a:off x="-45628" y="881528"/>
            <a:ext cx="4661576" cy="388464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4" descr="puigvert___005819"/>
          <p:cNvPicPr>
            <a:picLocks noChangeAspect="1" noChangeArrowheads="1"/>
          </p:cNvPicPr>
          <p:nvPr/>
        </p:nvPicPr>
        <p:blipFill>
          <a:blip r:embed="rId4" cstate="print"/>
          <a:srcRect l="13645" t="4350" r="6060" b="3975"/>
          <a:stretch>
            <a:fillRect/>
          </a:stretch>
        </p:blipFill>
        <p:spPr bwMode="auto">
          <a:xfrm>
            <a:off x="5247185" y="944247"/>
            <a:ext cx="4409323" cy="382695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695513" y="5379576"/>
            <a:ext cx="3565913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778" dirty="0"/>
              <a:t>Hipertrofia e hiperplasia </a:t>
            </a:r>
            <a:r>
              <a:rPr lang="es-ES" sz="1778" b="1" dirty="0">
                <a:solidFill>
                  <a:srgbClr val="0066FF"/>
                </a:solidFill>
              </a:rPr>
              <a:t>podocitaria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76144" y="5379576"/>
            <a:ext cx="3542958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778" dirty="0"/>
              <a:t>Hipertrofia e hiperplasia podocitaria</a:t>
            </a:r>
          </a:p>
        </p:txBody>
      </p:sp>
      <p:cxnSp>
        <p:nvCxnSpPr>
          <p:cNvPr id="10" name="9 Conector recto de flecha"/>
          <p:cNvCxnSpPr>
            <a:cxnSpLocks/>
          </p:cNvCxnSpPr>
          <p:nvPr/>
        </p:nvCxnSpPr>
        <p:spPr>
          <a:xfrm flipH="1" flipV="1">
            <a:off x="1072797" y="3908989"/>
            <a:ext cx="1062876" cy="143647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cxnSpLocks/>
          </p:cNvCxnSpPr>
          <p:nvPr/>
        </p:nvCxnSpPr>
        <p:spPr>
          <a:xfrm flipH="1" flipV="1">
            <a:off x="6797249" y="3023962"/>
            <a:ext cx="1227078" cy="235561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735851" y="4979531"/>
            <a:ext cx="3236592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778" b="1" dirty="0">
                <a:solidFill>
                  <a:srgbClr val="0066FF"/>
                </a:solidFill>
              </a:rPr>
              <a:t>Esclerosis y colapso </a:t>
            </a:r>
            <a:r>
              <a:rPr lang="es-ES" sz="1778" dirty="0"/>
              <a:t>segmentario</a:t>
            </a:r>
          </a:p>
        </p:txBody>
      </p:sp>
      <p:cxnSp>
        <p:nvCxnSpPr>
          <p:cNvPr id="15" name="14 Conector recto de flecha"/>
          <p:cNvCxnSpPr>
            <a:stCxn id="13" idx="0"/>
          </p:cNvCxnSpPr>
          <p:nvPr/>
        </p:nvCxnSpPr>
        <p:spPr>
          <a:xfrm flipH="1" flipV="1">
            <a:off x="2135673" y="2419247"/>
            <a:ext cx="3218474" cy="25602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3EA755C6-340C-420F-BD40-D4C4FBB49062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GSF variante celular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2BF30E5-2F6F-4060-9DEA-FF3793D155FF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457" y="915348"/>
            <a:ext cx="5021199" cy="376041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8 Imagen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6878" y="963433"/>
            <a:ext cx="4693122" cy="373951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7 Rectángulo"/>
          <p:cNvSpPr/>
          <p:nvPr/>
        </p:nvSpPr>
        <p:spPr>
          <a:xfrm>
            <a:off x="5801424" y="4723850"/>
            <a:ext cx="2654374" cy="63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78" dirty="0"/>
              <a:t>Hipercelularidad endocapilar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704432" y="4723850"/>
            <a:ext cx="1624799" cy="63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78" dirty="0"/>
              <a:t>Célula espumosa</a:t>
            </a:r>
          </a:p>
        </p:txBody>
      </p:sp>
      <p:cxnSp>
        <p:nvCxnSpPr>
          <p:cNvPr id="13" name="12 Conector recto de flecha"/>
          <p:cNvCxnSpPr>
            <a:stCxn id="8" idx="0"/>
          </p:cNvCxnSpPr>
          <p:nvPr/>
        </p:nvCxnSpPr>
        <p:spPr>
          <a:xfrm flipV="1">
            <a:off x="7128611" y="4083780"/>
            <a:ext cx="304556" cy="64007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11" idx="0"/>
          </p:cNvCxnSpPr>
          <p:nvPr/>
        </p:nvCxnSpPr>
        <p:spPr>
          <a:xfrm flipH="1" flipV="1">
            <a:off x="8633301" y="2723628"/>
            <a:ext cx="883531" cy="200022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2743236" y="4992886"/>
            <a:ext cx="837763" cy="36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78" dirty="0"/>
              <a:t>Hialina</a:t>
            </a:r>
          </a:p>
        </p:txBody>
      </p:sp>
      <p:cxnSp>
        <p:nvCxnSpPr>
          <p:cNvPr id="18" name="17 Conector recto de flecha"/>
          <p:cNvCxnSpPr>
            <a:stCxn id="16" idx="0"/>
          </p:cNvCxnSpPr>
          <p:nvPr/>
        </p:nvCxnSpPr>
        <p:spPr>
          <a:xfrm flipH="1" flipV="1">
            <a:off x="3063272" y="4272805"/>
            <a:ext cx="98846" cy="72008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>
            <a:extLst>
              <a:ext uri="{FF2B5EF4-FFF2-40B4-BE49-F238E27FC236}">
                <a16:creationId xmlns:a16="http://schemas.microsoft.com/office/drawing/2014/main" id="{52CC3378-B844-419D-A7EB-31C12BD448F1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GSF variante celular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71C4D82-4911-40B8-B211-4B35DD09249B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80089" y="857279"/>
            <a:ext cx="4000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La GFS es un </a:t>
            </a:r>
            <a:r>
              <a:rPr lang="es-ES" sz="2000" b="1" dirty="0">
                <a:solidFill>
                  <a:srgbClr val="0066FF"/>
                </a:solidFill>
              </a:rPr>
              <a:t>patrón morfológico</a:t>
            </a:r>
            <a:r>
              <a:rPr lang="es-ES" sz="2000" dirty="0"/>
              <a:t>.</a:t>
            </a:r>
          </a:p>
          <a:p>
            <a:endParaRPr lang="es-ES" sz="2000" dirty="0"/>
          </a:p>
          <a:p>
            <a:r>
              <a:rPr lang="es-ES" sz="2000" dirty="0"/>
              <a:t>La lesión fundamental y diagnóstica es una </a:t>
            </a:r>
            <a:r>
              <a:rPr lang="es-ES" sz="2000" b="1" dirty="0">
                <a:solidFill>
                  <a:srgbClr val="0066FF"/>
                </a:solidFill>
              </a:rPr>
              <a:t>esclerosis </a:t>
            </a:r>
            <a:r>
              <a:rPr lang="es-ES" sz="2000" dirty="0"/>
              <a:t>que afecta a parte del ovillo glomerular (segmentaria) de algunos glomérulos (focal).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360142" y="3337554"/>
            <a:ext cx="379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66FF"/>
                </a:solidFill>
              </a:rPr>
              <a:t>Colapso de las asas capilares</a:t>
            </a:r>
            <a:r>
              <a:rPr lang="es-ES" dirty="0"/>
              <a:t>, con aumento de la matriz mesangial y condensación en el polo vascular, </a:t>
            </a:r>
            <a:r>
              <a:rPr lang="es-ES" dirty="0" err="1"/>
              <a:t>perihiliar</a:t>
            </a:r>
            <a:r>
              <a:rPr lang="es-ES" dirty="0"/>
              <a:t>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360142" y="4647165"/>
            <a:ext cx="3799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Focal lesión de </a:t>
            </a:r>
            <a:r>
              <a:rPr lang="es-ES" b="1" dirty="0">
                <a:solidFill>
                  <a:srgbClr val="0066FF"/>
                </a:solidFill>
              </a:rPr>
              <a:t>hialinosis</a:t>
            </a:r>
            <a:r>
              <a:rPr lang="es-ES" dirty="0"/>
              <a:t>: material acelular, liso y homogéneo, fucsinófilo con el tricrómico.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0660C83-E5AC-4002-B0ED-477563C3745C}"/>
              </a:ext>
            </a:extLst>
          </p:cNvPr>
          <p:cNvGrpSpPr/>
          <p:nvPr/>
        </p:nvGrpSpPr>
        <p:grpSpPr>
          <a:xfrm>
            <a:off x="340846" y="857278"/>
            <a:ext cx="6019296" cy="4251552"/>
            <a:chOff x="340846" y="857278"/>
            <a:chExt cx="6019296" cy="4251552"/>
          </a:xfrm>
        </p:grpSpPr>
        <p:pic>
          <p:nvPicPr>
            <p:cNvPr id="2" name="Picture 3" descr="image_2010y03m17d_15h32m27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9475" y="857278"/>
              <a:ext cx="5360596" cy="4020447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cxnSp>
          <p:nvCxnSpPr>
            <p:cNvPr id="8" name="7 Conector recto de flecha"/>
            <p:cNvCxnSpPr>
              <a:cxnSpLocks/>
              <a:stCxn id="5" idx="1"/>
            </p:cNvCxnSpPr>
            <p:nvPr/>
          </p:nvCxnSpPr>
          <p:spPr>
            <a:xfrm flipH="1" flipV="1">
              <a:off x="3159786" y="3897616"/>
              <a:ext cx="3200356" cy="401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Elipse"/>
            <p:cNvSpPr/>
            <p:nvPr/>
          </p:nvSpPr>
          <p:spPr>
            <a:xfrm>
              <a:off x="3301176" y="4283982"/>
              <a:ext cx="480053" cy="5600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/>
            </a:p>
          </p:txBody>
        </p:sp>
        <p:cxnSp>
          <p:nvCxnSpPr>
            <p:cNvPr id="13" name="12 Conector recto de flecha"/>
            <p:cNvCxnSpPr>
              <a:cxnSpLocks/>
              <a:stCxn id="11" idx="1"/>
            </p:cNvCxnSpPr>
            <p:nvPr/>
          </p:nvCxnSpPr>
          <p:spPr>
            <a:xfrm flipH="1" flipV="1">
              <a:off x="3879866" y="4647167"/>
              <a:ext cx="2480276" cy="4616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340846" y="4604018"/>
              <a:ext cx="880098" cy="2803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22" dirty="0"/>
                <a:t>Tricrómico</a:t>
              </a:r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CC9678B2-DFE4-4AD7-8EF0-D6A9DC505C21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246F8F5-7012-4018-ACF9-1CB8B6BF4AF0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0026" y="1337331"/>
            <a:ext cx="4640516" cy="347532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3 Imagen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570" y="1338869"/>
            <a:ext cx="4640516" cy="347532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264561" y="5254240"/>
            <a:ext cx="4780539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56" dirty="0"/>
              <a:t>Proliferación de células endoteliales y células espumosas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14833" y="5221126"/>
            <a:ext cx="3120534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56" dirty="0"/>
              <a:t>Hipertrofia e hiperplasia podocitaria</a:t>
            </a:r>
          </a:p>
        </p:txBody>
      </p:sp>
      <p:cxnSp>
        <p:nvCxnSpPr>
          <p:cNvPr id="9" name="8 Conector recto de flecha"/>
          <p:cNvCxnSpPr>
            <a:stCxn id="6" idx="0"/>
          </p:cNvCxnSpPr>
          <p:nvPr/>
        </p:nvCxnSpPr>
        <p:spPr>
          <a:xfrm flipV="1">
            <a:off x="2654831" y="4494155"/>
            <a:ext cx="250023" cy="76008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7" idx="0"/>
            <a:endCxn id="7" idx="0"/>
          </p:cNvCxnSpPr>
          <p:nvPr/>
        </p:nvCxnSpPr>
        <p:spPr>
          <a:xfrm>
            <a:off x="7475100" y="52211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cxnSpLocks/>
            <a:stCxn id="7" idx="0"/>
          </p:cNvCxnSpPr>
          <p:nvPr/>
        </p:nvCxnSpPr>
        <p:spPr>
          <a:xfrm flipV="1">
            <a:off x="7475100" y="1905852"/>
            <a:ext cx="506388" cy="331527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C15F12DA-70E8-44EE-B89E-9061CBD6AB79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GSF variante celular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EC6287B-9918-4681-9701-F9D20EF92A7E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9264" y="764026"/>
            <a:ext cx="9521472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s-ES" sz="1556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Glomérulos</a:t>
            </a:r>
          </a:p>
          <a:p>
            <a:pPr>
              <a:spcBef>
                <a:spcPct val="30000"/>
              </a:spcBef>
              <a:defRPr/>
            </a:pPr>
            <a:r>
              <a:rPr lang="es-ES" sz="1556" dirty="0">
                <a:solidFill>
                  <a:srgbClr val="0000CC"/>
                </a:solidFill>
              </a:rPr>
              <a:t>Colapso de las luces capilares glomerulares por ondulación y colapso de la MBG que tiende a ser global acompañado de hipertrofia e hiperplasia podocitaria.</a:t>
            </a:r>
          </a:p>
          <a:p>
            <a:pPr>
              <a:spcBef>
                <a:spcPct val="30000"/>
              </a:spcBef>
              <a:defRPr/>
            </a:pPr>
            <a:r>
              <a:rPr lang="es-ES" sz="1556" dirty="0">
                <a:solidFill>
                  <a:srgbClr val="0000CC"/>
                </a:solidFill>
              </a:rPr>
              <a:t>↑ Proliferación podocitaria → ocupación del espacio de Bowman → “</a:t>
            </a:r>
            <a:r>
              <a:rPr lang="es-ES" sz="1556" dirty="0" err="1">
                <a:solidFill>
                  <a:srgbClr val="0000CC"/>
                </a:solidFill>
              </a:rPr>
              <a:t>pseudosemilunas</a:t>
            </a:r>
            <a:r>
              <a:rPr lang="es-ES" sz="1556" dirty="0">
                <a:solidFill>
                  <a:srgbClr val="0000CC"/>
                </a:solidFill>
              </a:rPr>
              <a:t>”.</a:t>
            </a:r>
          </a:p>
          <a:p>
            <a:pPr>
              <a:spcBef>
                <a:spcPct val="30000"/>
              </a:spcBef>
              <a:defRPr/>
            </a:pPr>
            <a:r>
              <a:rPr lang="es-ES" sz="1556" dirty="0">
                <a:solidFill>
                  <a:srgbClr val="0000CC"/>
                </a:solidFill>
                <a:cs typeface="Times New Roman" pitchFamily="18" charset="0"/>
              </a:rPr>
              <a:t>Las lesiones </a:t>
            </a:r>
            <a:r>
              <a:rPr lang="es-ES" sz="1556" dirty="0" err="1">
                <a:solidFill>
                  <a:srgbClr val="0000CC"/>
                </a:solidFill>
                <a:cs typeface="Times New Roman" pitchFamily="18" charset="0"/>
              </a:rPr>
              <a:t>colapsantes</a:t>
            </a:r>
            <a:r>
              <a:rPr lang="es-ES" sz="1556" dirty="0">
                <a:solidFill>
                  <a:srgbClr val="0000CC"/>
                </a:solidFill>
                <a:cs typeface="Times New Roman" pitchFamily="18" charset="0"/>
              </a:rPr>
              <a:t> pueden coexistir con lesiones clásicas de GSFS.</a:t>
            </a:r>
          </a:p>
          <a:p>
            <a:pPr>
              <a:spcBef>
                <a:spcPct val="30000"/>
              </a:spcBef>
              <a:defRPr/>
            </a:pPr>
            <a:r>
              <a:rPr lang="es-ES" sz="1556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Túbulos e intersticio</a:t>
            </a:r>
          </a:p>
          <a:p>
            <a:pPr>
              <a:spcBef>
                <a:spcPct val="30000"/>
              </a:spcBef>
              <a:defRPr/>
            </a:pPr>
            <a:r>
              <a:rPr lang="es-ES" sz="1556" dirty="0">
                <a:solidFill>
                  <a:srgbClr val="0000CC"/>
                </a:solidFill>
              </a:rPr>
              <a:t>Fibrosis intersticial y atrofia tubular marcadas, desproporcionada para la lesión glomerular.</a:t>
            </a:r>
            <a:endParaRPr lang="es-ES" sz="1556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s-ES" sz="1556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Inmunofluorescencia</a:t>
            </a:r>
          </a:p>
          <a:p>
            <a:pPr>
              <a:spcBef>
                <a:spcPct val="30000"/>
              </a:spcBef>
              <a:defRPr/>
            </a:pPr>
            <a:r>
              <a:rPr lang="es-ES" sz="1556" dirty="0">
                <a:solidFill>
                  <a:srgbClr val="0000CC"/>
                </a:solidFill>
              </a:rPr>
              <a:t>Depósitos segmentarios o globales de IgM y C3.</a:t>
            </a:r>
          </a:p>
          <a:p>
            <a:pPr>
              <a:spcBef>
                <a:spcPct val="30000"/>
              </a:spcBef>
              <a:defRPr/>
            </a:pPr>
            <a:r>
              <a:rPr lang="es-ES" sz="1556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Microscopía electrónica</a:t>
            </a:r>
          </a:p>
          <a:p>
            <a:pPr>
              <a:spcBef>
                <a:spcPct val="30000"/>
              </a:spcBef>
              <a:defRPr/>
            </a:pPr>
            <a:r>
              <a:rPr lang="es-ES" sz="1556" dirty="0">
                <a:solidFill>
                  <a:srgbClr val="0000CC"/>
                </a:solidFill>
              </a:rPr>
              <a:t>Segmentos colapsados: ondulación de la MBG.</a:t>
            </a:r>
          </a:p>
          <a:p>
            <a:pPr>
              <a:spcBef>
                <a:spcPct val="30000"/>
              </a:spcBef>
              <a:defRPr/>
            </a:pPr>
            <a:r>
              <a:rPr lang="es-ES" sz="1556" dirty="0">
                <a:solidFill>
                  <a:srgbClr val="0000CC"/>
                </a:solidFill>
              </a:rPr>
              <a:t>Hiperplasia podocitaria con severa fusión de pedicelos</a:t>
            </a:r>
          </a:p>
          <a:p>
            <a:pPr>
              <a:defRPr/>
            </a:pPr>
            <a:r>
              <a:rPr lang="es-ES" sz="1556" dirty="0">
                <a:solidFill>
                  <a:srgbClr val="0000CC"/>
                </a:solidFill>
              </a:rPr>
              <a:t>y focal desprendimiento. </a:t>
            </a:r>
          </a:p>
          <a:p>
            <a:pPr>
              <a:spcBef>
                <a:spcPct val="30000"/>
              </a:spcBef>
              <a:defRPr/>
            </a:pPr>
            <a:r>
              <a:rPr lang="es-ES" sz="1556" dirty="0">
                <a:solidFill>
                  <a:srgbClr val="0000CC"/>
                </a:solidFill>
              </a:rPr>
              <a:t>Alteraciones en el </a:t>
            </a:r>
            <a:r>
              <a:rPr lang="es-ES" sz="1556" dirty="0" err="1">
                <a:solidFill>
                  <a:srgbClr val="0000CC"/>
                </a:solidFill>
              </a:rPr>
              <a:t>citoesqueleto</a:t>
            </a:r>
            <a:r>
              <a:rPr lang="es-ES" sz="1556" dirty="0">
                <a:solidFill>
                  <a:srgbClr val="0000CC"/>
                </a:solidFill>
              </a:rPr>
              <a:t>.</a:t>
            </a:r>
          </a:p>
          <a:p>
            <a:pPr>
              <a:spcBef>
                <a:spcPct val="30000"/>
              </a:spcBef>
              <a:defRPr/>
            </a:pPr>
            <a:r>
              <a:rPr lang="es-ES" sz="1556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Diagnóstico diferencial</a:t>
            </a:r>
          </a:p>
          <a:p>
            <a:pPr>
              <a:spcBef>
                <a:spcPct val="30000"/>
              </a:spcBef>
              <a:defRPr/>
            </a:pPr>
            <a:r>
              <a:rPr lang="es-ES" sz="1556" dirty="0">
                <a:solidFill>
                  <a:srgbClr val="0000CC"/>
                </a:solidFill>
              </a:rPr>
              <a:t>Glomerulonefritis proliferativa extracapilar.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880090" y="3257545"/>
            <a:ext cx="2960521" cy="142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333" b="1" u="sng" dirty="0" err="1">
                <a:solidFill>
                  <a:srgbClr val="0000CC"/>
                </a:solidFill>
              </a:rPr>
              <a:t>Disregulación</a:t>
            </a:r>
            <a:r>
              <a:rPr lang="es-ES" sz="1333" b="1" u="sng" dirty="0">
                <a:solidFill>
                  <a:srgbClr val="0000CC"/>
                </a:solidFill>
              </a:rPr>
              <a:t> del fenotipo</a:t>
            </a:r>
          </a:p>
          <a:p>
            <a:pPr>
              <a:spcBef>
                <a:spcPct val="50000"/>
              </a:spcBef>
            </a:pPr>
            <a:r>
              <a:rPr lang="es-ES" sz="1333" dirty="0">
                <a:solidFill>
                  <a:srgbClr val="0000CC"/>
                </a:solidFill>
              </a:rPr>
              <a:t>WT1-, </a:t>
            </a:r>
            <a:r>
              <a:rPr lang="es-ES" sz="1333" dirty="0" err="1">
                <a:solidFill>
                  <a:srgbClr val="0000CC"/>
                </a:solidFill>
              </a:rPr>
              <a:t>sinaptopodina</a:t>
            </a:r>
            <a:r>
              <a:rPr lang="es-ES" sz="1333" dirty="0">
                <a:solidFill>
                  <a:srgbClr val="0000CC"/>
                </a:solidFill>
              </a:rPr>
              <a:t>-, CD10- GLEPP1-, </a:t>
            </a:r>
            <a:r>
              <a:rPr lang="es-ES" sz="1333" dirty="0" err="1">
                <a:solidFill>
                  <a:srgbClr val="0000CC"/>
                </a:solidFill>
              </a:rPr>
              <a:t>podocalixina</a:t>
            </a:r>
            <a:r>
              <a:rPr lang="es-ES" sz="1333" dirty="0">
                <a:solidFill>
                  <a:srgbClr val="0000CC"/>
                </a:solidFill>
              </a:rPr>
              <a:t>- </a:t>
            </a:r>
          </a:p>
          <a:p>
            <a:pPr>
              <a:spcBef>
                <a:spcPct val="50000"/>
              </a:spcBef>
            </a:pPr>
            <a:r>
              <a:rPr lang="es-ES" sz="1333" dirty="0">
                <a:solidFill>
                  <a:srgbClr val="0000CC"/>
                </a:solidFill>
              </a:rPr>
              <a:t>↓p27, ↓p53</a:t>
            </a:r>
          </a:p>
          <a:p>
            <a:pPr>
              <a:spcBef>
                <a:spcPct val="50000"/>
              </a:spcBef>
            </a:pPr>
            <a:r>
              <a:rPr lang="es-ES" sz="1333" dirty="0">
                <a:solidFill>
                  <a:srgbClr val="0000CC"/>
                </a:solidFill>
              </a:rPr>
              <a:t>↑ki67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6B42C90-F1FF-44D1-BD13-6A592844FF1D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GSF variante </a:t>
            </a:r>
            <a:r>
              <a:rPr lang="es-ES" sz="3200" b="1" dirty="0" err="1">
                <a:solidFill>
                  <a:srgbClr val="0000CC"/>
                </a:solidFill>
                <a:latin typeface="+mn-lt"/>
              </a:rPr>
              <a:t>colapsante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4016A7A-B0B3-4B68-8D79-2216BEF235C7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uigvert____000008"/>
          <p:cNvPicPr>
            <a:picLocks noChangeAspect="1" noChangeArrowheads="1"/>
          </p:cNvPicPr>
          <p:nvPr/>
        </p:nvPicPr>
        <p:blipFill>
          <a:blip r:embed="rId3" cstate="print"/>
          <a:srcRect l="7248"/>
          <a:stretch>
            <a:fillRect/>
          </a:stretch>
        </p:blipFill>
        <p:spPr bwMode="auto">
          <a:xfrm>
            <a:off x="3783857" y="706492"/>
            <a:ext cx="5904656" cy="484085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279467" y="2777492"/>
            <a:ext cx="2560284" cy="810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56" dirty="0"/>
              <a:t>Proliferación podocitaria que ocupa el espacio de Bowman y colapsa el ovillo glomerular</a:t>
            </a:r>
          </a:p>
        </p:txBody>
      </p:sp>
      <p:cxnSp>
        <p:nvCxnSpPr>
          <p:cNvPr id="7" name="6 Conector recto de flecha"/>
          <p:cNvCxnSpPr>
            <a:cxnSpLocks/>
            <a:stCxn id="5" idx="3"/>
          </p:cNvCxnSpPr>
          <p:nvPr/>
        </p:nvCxnSpPr>
        <p:spPr>
          <a:xfrm>
            <a:off x="2839751" y="3182796"/>
            <a:ext cx="2744305" cy="17876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9B26581A-0DDD-4B26-99A9-A755EDECFADF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GSF variante </a:t>
            </a:r>
            <a:r>
              <a:rPr lang="es-ES" sz="3200" b="1" dirty="0" err="1">
                <a:solidFill>
                  <a:srgbClr val="0000CC"/>
                </a:solidFill>
                <a:latin typeface="+mn-lt"/>
              </a:rPr>
              <a:t>colapsante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1F62482-F577-4B23-9F26-C16DD7E22FF3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79468" y="937287"/>
            <a:ext cx="3200356" cy="358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  <a:defRPr/>
            </a:pPr>
            <a:r>
              <a:rPr lang="es-ES" sz="1556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Glomérulos</a:t>
            </a:r>
          </a:p>
          <a:p>
            <a:pPr algn="just">
              <a:spcBef>
                <a:spcPct val="30000"/>
              </a:spcBef>
              <a:defRPr/>
            </a:pPr>
            <a:r>
              <a:rPr lang="es-ES" sz="1556" dirty="0">
                <a:solidFill>
                  <a:srgbClr val="0000CC"/>
                </a:solidFill>
              </a:rPr>
              <a:t>Lesiones segmentarias en la periferia del ovillo glomerular en el origen del túbulo proximal</a:t>
            </a:r>
          </a:p>
          <a:p>
            <a:pPr algn="just">
              <a:spcBef>
                <a:spcPct val="30000"/>
              </a:spcBef>
              <a:buFontTx/>
              <a:buChar char="•"/>
              <a:defRPr/>
            </a:pPr>
            <a:r>
              <a:rPr lang="es-ES" sz="1556" dirty="0">
                <a:solidFill>
                  <a:srgbClr val="0000CC"/>
                </a:solidFill>
              </a:rPr>
              <a:t> confluencia de los </a:t>
            </a:r>
            <a:r>
              <a:rPr lang="es-ES" sz="1556" dirty="0" err="1">
                <a:solidFill>
                  <a:srgbClr val="0000CC"/>
                </a:solidFill>
              </a:rPr>
              <a:t>podocitos</a:t>
            </a:r>
            <a:r>
              <a:rPr lang="es-ES" sz="1556" dirty="0">
                <a:solidFill>
                  <a:srgbClr val="0000CC"/>
                </a:solidFill>
              </a:rPr>
              <a:t> con el epitelio parietal o el epitelio tubular en el polo tubular</a:t>
            </a:r>
          </a:p>
          <a:p>
            <a:pPr algn="just">
              <a:spcBef>
                <a:spcPct val="30000"/>
              </a:spcBef>
              <a:buFontTx/>
              <a:buChar char="•"/>
              <a:defRPr/>
            </a:pPr>
            <a:r>
              <a:rPr lang="es-ES" sz="1556" dirty="0">
                <a:solidFill>
                  <a:srgbClr val="0000CC"/>
                </a:solidFill>
              </a:rPr>
              <a:t> </a:t>
            </a:r>
            <a:r>
              <a:rPr lang="es-ES" sz="1556" dirty="0" err="1">
                <a:solidFill>
                  <a:srgbClr val="0000CC"/>
                </a:solidFill>
              </a:rPr>
              <a:t>sinequia</a:t>
            </a:r>
            <a:r>
              <a:rPr lang="es-ES" sz="1556" dirty="0">
                <a:solidFill>
                  <a:srgbClr val="0000CC"/>
                </a:solidFill>
              </a:rPr>
              <a:t> del ovillo-cápsula de Bowman en el polo tubular</a:t>
            </a:r>
          </a:p>
          <a:p>
            <a:pPr algn="just">
              <a:spcBef>
                <a:spcPct val="30000"/>
              </a:spcBef>
              <a:defRPr/>
            </a:pPr>
            <a:endParaRPr lang="es-ES" sz="1556" dirty="0">
              <a:solidFill>
                <a:srgbClr val="0000CC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s-ES" sz="1556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Inmunofluorescencia</a:t>
            </a:r>
          </a:p>
          <a:p>
            <a:pPr>
              <a:spcBef>
                <a:spcPct val="20000"/>
              </a:spcBef>
              <a:defRPr/>
            </a:pPr>
            <a:r>
              <a:rPr lang="es-ES" sz="1556" dirty="0">
                <a:solidFill>
                  <a:srgbClr val="0000CC"/>
                </a:solidFill>
              </a:rPr>
              <a:t>Depósito focal y segmentario de </a:t>
            </a:r>
            <a:r>
              <a:rPr lang="es-ES" sz="1556" b="1" dirty="0">
                <a:solidFill>
                  <a:srgbClr val="0000CC"/>
                </a:solidFill>
              </a:rPr>
              <a:t>IgM</a:t>
            </a:r>
            <a:r>
              <a:rPr lang="es-ES" sz="1556" dirty="0">
                <a:solidFill>
                  <a:srgbClr val="0000CC"/>
                </a:solidFill>
              </a:rPr>
              <a:t> y C3.</a:t>
            </a:r>
          </a:p>
        </p:txBody>
      </p:sp>
      <p:pic>
        <p:nvPicPr>
          <p:cNvPr id="5" name="Picture 4" descr="puigvert___005067"/>
          <p:cNvPicPr>
            <a:picLocks noChangeAspect="1" noChangeArrowheads="1"/>
          </p:cNvPicPr>
          <p:nvPr/>
        </p:nvPicPr>
        <p:blipFill>
          <a:blip r:embed="rId3" cstate="print"/>
          <a:srcRect l="12701" t="4806" r="12679"/>
          <a:stretch>
            <a:fillRect/>
          </a:stretch>
        </p:blipFill>
        <p:spPr bwMode="auto">
          <a:xfrm>
            <a:off x="5387182" y="984573"/>
            <a:ext cx="4376486" cy="424558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89A074E-3A49-4DB1-9230-01D1DC449130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GSF </a:t>
            </a:r>
            <a:r>
              <a:rPr lang="es-ES" sz="3200" b="1" dirty="0" err="1">
                <a:solidFill>
                  <a:srgbClr val="0000CC"/>
                </a:solidFill>
                <a:latin typeface="+mn-lt"/>
              </a:rPr>
              <a:t>tip</a:t>
            </a:r>
            <a:r>
              <a:rPr lang="es-ES" sz="3200" b="1" dirty="0">
                <a:solidFill>
                  <a:srgbClr val="0000CC"/>
                </a:solidFill>
                <a:latin typeface="+mn-lt"/>
              </a:rPr>
              <a:t> lesión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255C846-E8F5-4536-89CA-50C0DC5CCB10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2880" y="662750"/>
            <a:ext cx="9794240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/>
              <a:t>Glomérulos</a:t>
            </a:r>
          </a:p>
          <a:p>
            <a:pPr marL="36000" indent="-285750">
              <a:spcBef>
                <a:spcPct val="50000"/>
              </a:spcBef>
              <a:buFontTx/>
              <a:buChar char="-"/>
              <a:defRPr/>
            </a:pPr>
            <a:r>
              <a:rPr lang="es-ES" sz="1600" b="1" dirty="0"/>
              <a:t>Consolidación</a:t>
            </a:r>
            <a:r>
              <a:rPr lang="es-ES" sz="1600" dirty="0"/>
              <a:t> de un segmento glomerular por un incremento de matriz extracelular con obliteración de las luces capilares.</a:t>
            </a:r>
          </a:p>
          <a:p>
            <a:pPr marL="36000" indent="-285750">
              <a:spcBef>
                <a:spcPct val="50000"/>
              </a:spcBef>
              <a:buFontTx/>
              <a:buChar char="-"/>
              <a:defRPr/>
            </a:pPr>
            <a:r>
              <a:rPr lang="es-ES" sz="1600" dirty="0"/>
              <a:t>Solidificación segmentaria del ovillo glomerular:</a:t>
            </a:r>
          </a:p>
          <a:p>
            <a:pPr marL="493200" lvl="2">
              <a:spcBef>
                <a:spcPct val="20000"/>
              </a:spcBef>
              <a:defRPr/>
            </a:pPr>
            <a:r>
              <a:rPr lang="es-ES" sz="1600" dirty="0"/>
              <a:t>glomérulos </a:t>
            </a:r>
            <a:r>
              <a:rPr lang="es-ES" sz="1600" dirty="0" err="1"/>
              <a:t>yuxtamedulares</a:t>
            </a:r>
            <a:endParaRPr lang="es-ES" sz="1600" dirty="0"/>
          </a:p>
          <a:p>
            <a:pPr marL="493200" lvl="2">
              <a:spcBef>
                <a:spcPct val="20000"/>
              </a:spcBef>
              <a:defRPr/>
            </a:pPr>
            <a:r>
              <a:rPr lang="es-ES" sz="1600" dirty="0"/>
              <a:t>afectación del polo vascular o de la periferia del ovillo</a:t>
            </a:r>
          </a:p>
          <a:p>
            <a:pPr marL="36000">
              <a:spcBef>
                <a:spcPct val="50000"/>
              </a:spcBef>
              <a:defRPr/>
            </a:pPr>
            <a:r>
              <a:rPr lang="es-ES" sz="1600" b="1" dirty="0"/>
              <a:t>- Oclusión</a:t>
            </a:r>
            <a:r>
              <a:rPr lang="es-ES" sz="1600" dirty="0"/>
              <a:t> de las luces capilares por: </a:t>
            </a:r>
          </a:p>
          <a:p>
            <a:pPr marL="493200" lvl="2">
              <a:spcBef>
                <a:spcPct val="20000"/>
              </a:spcBef>
              <a:defRPr/>
            </a:pPr>
            <a:r>
              <a:rPr lang="es-ES" sz="1600" dirty="0"/>
              <a:t>matriz acelular</a:t>
            </a:r>
          </a:p>
          <a:p>
            <a:pPr marL="493200" lvl="2">
              <a:defRPr/>
            </a:pPr>
            <a:r>
              <a:rPr lang="es-ES" sz="1600" dirty="0"/>
              <a:t>hialinosis → insudación plasmática: acumulación por debajo de la MBG de material amorfo, eosinófilo, PAS+, plata- y fucsinófilo</a:t>
            </a:r>
          </a:p>
          <a:p>
            <a:pPr marL="493200" lvl="2">
              <a:spcBef>
                <a:spcPct val="20000"/>
              </a:spcBef>
              <a:defRPr/>
            </a:pPr>
            <a:r>
              <a:rPr lang="es-ES" sz="1600" dirty="0"/>
              <a:t>células espumosas </a:t>
            </a:r>
            <a:r>
              <a:rPr lang="es-ES" sz="1600" dirty="0" err="1"/>
              <a:t>endocapilares</a:t>
            </a:r>
            <a:endParaRPr lang="es-ES" sz="1600" dirty="0"/>
          </a:p>
          <a:p>
            <a:pPr marL="493200" lvl="2">
              <a:spcBef>
                <a:spcPct val="20000"/>
              </a:spcBef>
              <a:defRPr/>
            </a:pPr>
            <a:r>
              <a:rPr lang="es-ES" sz="1600" dirty="0"/>
              <a:t>ondulación de la membrana basal glomerular</a:t>
            </a:r>
          </a:p>
          <a:p>
            <a:pPr marL="36000">
              <a:spcBef>
                <a:spcPct val="50000"/>
              </a:spcBef>
              <a:defRPr/>
            </a:pPr>
            <a:r>
              <a:rPr lang="es-ES" sz="1600" b="1" dirty="0"/>
              <a:t>- Adhesiones</a:t>
            </a:r>
            <a:r>
              <a:rPr lang="es-ES" sz="1600" dirty="0"/>
              <a:t> a la cápsula de Bowman</a:t>
            </a:r>
          </a:p>
          <a:p>
            <a:pPr marL="36000">
              <a:spcBef>
                <a:spcPct val="50000"/>
              </a:spcBef>
              <a:defRPr/>
            </a:pPr>
            <a:r>
              <a:rPr lang="es-ES" sz="1600" dirty="0"/>
              <a:t>- Edema del epitelio visceral que recubre el segmento esclerosado</a:t>
            </a:r>
          </a:p>
          <a:p>
            <a:pPr marL="36000">
              <a:spcBef>
                <a:spcPct val="50000"/>
              </a:spcBef>
              <a:defRPr/>
            </a:pPr>
            <a:r>
              <a:rPr lang="es-ES" sz="1600" dirty="0"/>
              <a:t>- Segmentos no esclerosados → </a:t>
            </a:r>
            <a:r>
              <a:rPr lang="es-ES" sz="1600" b="1" dirty="0"/>
              <a:t>normales</a:t>
            </a:r>
            <a:r>
              <a:rPr lang="es-ES" sz="1600" dirty="0"/>
              <a:t> (edema </a:t>
            </a:r>
            <a:r>
              <a:rPr lang="es-ES" sz="1600" dirty="0" err="1"/>
              <a:t>podocitario</a:t>
            </a:r>
            <a:r>
              <a:rPr lang="es-ES" sz="1600" dirty="0"/>
              <a:t>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F7C10C6-9619-4244-AC92-4F43C7216E99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26AE4B-813D-4690-8011-A2AB3ADE12A2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8644" y="887614"/>
            <a:ext cx="9360959" cy="46474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b="1" u="sng" dirty="0"/>
              <a:t>Túbulos e intersticio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/>
              <a:t>Fibrosis</a:t>
            </a:r>
            <a:r>
              <a:rPr lang="es-ES" sz="1600" dirty="0"/>
              <a:t> intersticial y </a:t>
            </a:r>
            <a:r>
              <a:rPr lang="es-ES" sz="1600" b="1" dirty="0"/>
              <a:t>atrofia</a:t>
            </a:r>
            <a:r>
              <a:rPr lang="es-ES" sz="1600" dirty="0"/>
              <a:t> tubular parcheadas.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u="sng" dirty="0"/>
              <a:t>Inmunofluorescencia</a:t>
            </a:r>
          </a:p>
          <a:p>
            <a:pPr>
              <a:spcBef>
                <a:spcPct val="50000"/>
              </a:spcBef>
              <a:defRPr/>
            </a:pPr>
            <a:r>
              <a:rPr lang="es-ES" sz="1600" dirty="0"/>
              <a:t>Depósito focal y segmentario de </a:t>
            </a:r>
            <a:r>
              <a:rPr lang="es-ES" sz="1600" b="1" dirty="0"/>
              <a:t>IgM</a:t>
            </a:r>
            <a:r>
              <a:rPr lang="es-ES" sz="1600" dirty="0"/>
              <a:t> y C3.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u="sng" dirty="0"/>
              <a:t>Microscopía electrónica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/>
              <a:t>Ondulación y retracción</a:t>
            </a:r>
            <a:r>
              <a:rPr lang="es-ES" sz="1600" dirty="0"/>
              <a:t> de la MBG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/>
              <a:t>Material hialino</a:t>
            </a:r>
            <a:r>
              <a:rPr lang="es-ES" sz="1600" dirty="0"/>
              <a:t> </a:t>
            </a:r>
            <a:r>
              <a:rPr lang="es-ES" sz="1600" dirty="0" err="1"/>
              <a:t>inframembranoso</a:t>
            </a:r>
            <a:r>
              <a:rPr lang="es-ES" sz="1600" dirty="0"/>
              <a:t>: </a:t>
            </a:r>
            <a:r>
              <a:rPr lang="es-ES" sz="1600" dirty="0" err="1"/>
              <a:t>electrondenso</a:t>
            </a:r>
            <a:r>
              <a:rPr lang="es-ES" sz="1600" dirty="0"/>
              <a:t> con partículas membranosas y glóbulos lípidos atrapados.</a:t>
            </a:r>
          </a:p>
          <a:p>
            <a:pPr>
              <a:spcBef>
                <a:spcPct val="50000"/>
              </a:spcBef>
              <a:defRPr/>
            </a:pPr>
            <a:r>
              <a:rPr lang="es-ES" sz="1600" b="1" dirty="0" err="1"/>
              <a:t>Borramiento</a:t>
            </a:r>
            <a:r>
              <a:rPr lang="es-ES" sz="1600" b="1" dirty="0"/>
              <a:t> de los pedicelos</a:t>
            </a:r>
            <a:r>
              <a:rPr lang="es-ES" sz="1600" dirty="0"/>
              <a:t> y otras alteraciones </a:t>
            </a:r>
            <a:r>
              <a:rPr lang="es-ES" sz="1600" dirty="0" err="1"/>
              <a:t>podocitarias</a:t>
            </a:r>
            <a:r>
              <a:rPr lang="es-ES" sz="1600" dirty="0"/>
              <a:t>: </a:t>
            </a:r>
          </a:p>
          <a:p>
            <a:pPr lvl="1">
              <a:spcBef>
                <a:spcPct val="20000"/>
              </a:spcBef>
              <a:defRPr/>
            </a:pPr>
            <a:r>
              <a:rPr lang="es-ES" sz="1600" dirty="0"/>
              <a:t>hipertrofia</a:t>
            </a:r>
          </a:p>
          <a:p>
            <a:pPr lvl="1">
              <a:spcBef>
                <a:spcPct val="20000"/>
              </a:spcBef>
              <a:defRPr/>
            </a:pPr>
            <a:r>
              <a:rPr lang="es-ES" sz="1600" dirty="0"/>
              <a:t>transformación microvillositaria: proyecciones celulares </a:t>
            </a:r>
            <a:r>
              <a:rPr lang="es-ES" sz="1600" dirty="0" err="1"/>
              <a:t>villositarias</a:t>
            </a:r>
            <a:r>
              <a:rPr lang="es-ES" sz="1600" dirty="0"/>
              <a:t> a lo largo de la superficie urinaria del </a:t>
            </a:r>
            <a:r>
              <a:rPr lang="es-ES" sz="1600" dirty="0" err="1"/>
              <a:t>podocito</a:t>
            </a:r>
            <a:r>
              <a:rPr lang="es-ES" sz="1600" dirty="0"/>
              <a:t>.</a:t>
            </a:r>
          </a:p>
          <a:p>
            <a:pPr lvl="1">
              <a:spcBef>
                <a:spcPct val="20000"/>
              </a:spcBef>
              <a:defRPr/>
            </a:pPr>
            <a:r>
              <a:rPr lang="es-ES" sz="1600" dirty="0"/>
              <a:t>desprendimiento del </a:t>
            </a:r>
            <a:r>
              <a:rPr lang="es-ES" sz="1600" dirty="0" err="1"/>
              <a:t>podocito</a:t>
            </a:r>
            <a:r>
              <a:rPr lang="es-ES" sz="1600" dirty="0"/>
              <a:t> del segmento esclerosado con acumulación de </a:t>
            </a:r>
            <a:r>
              <a:rPr lang="es-ES" sz="1600" dirty="0" err="1"/>
              <a:t>neomembrana</a:t>
            </a:r>
            <a:r>
              <a:rPr lang="es-ES" sz="1600" dirty="0"/>
              <a:t> lamelada.</a:t>
            </a:r>
          </a:p>
          <a:p>
            <a:pPr>
              <a:spcBef>
                <a:spcPct val="20000"/>
              </a:spcBef>
              <a:defRPr/>
            </a:pPr>
            <a:r>
              <a:rPr lang="es-ES" sz="1600" dirty="0"/>
              <a:t>En los segmentos no esclerosados: </a:t>
            </a:r>
            <a:r>
              <a:rPr lang="es-ES" sz="1600" dirty="0" err="1"/>
              <a:t>borramiento</a:t>
            </a:r>
            <a:r>
              <a:rPr lang="es-ES" sz="1600" dirty="0"/>
              <a:t> de pedicelos:</a:t>
            </a:r>
          </a:p>
          <a:p>
            <a:pPr lvl="1">
              <a:spcBef>
                <a:spcPct val="20000"/>
              </a:spcBef>
              <a:defRPr/>
            </a:pPr>
            <a:r>
              <a:rPr lang="es-ES" sz="1600" dirty="0"/>
              <a:t>grado variable: &gt; 50 % de la superficie capilar glomerular.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F9A04C-F6DA-485D-A753-1E1823BD227C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76EE987-93C1-4C6F-97BB-7E1055AE8521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_2010y11m23d_17h00m59s"/>
          <p:cNvPicPr>
            <a:picLocks noChangeAspect="1" noChangeArrowheads="1"/>
          </p:cNvPicPr>
          <p:nvPr/>
        </p:nvPicPr>
        <p:blipFill>
          <a:blip r:embed="rId2" cstate="print"/>
          <a:srcRect l="21178" t="15749" r="29408" b="18362"/>
          <a:stretch>
            <a:fillRect/>
          </a:stretch>
        </p:blipFill>
        <p:spPr bwMode="auto">
          <a:xfrm>
            <a:off x="478925" y="1154493"/>
            <a:ext cx="2800311" cy="280031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 descr="image_2010y11m23d_17h02m17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324" y="1154493"/>
            <a:ext cx="6080676" cy="45605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4 Elipse"/>
          <p:cNvSpPr/>
          <p:nvPr/>
        </p:nvSpPr>
        <p:spPr>
          <a:xfrm>
            <a:off x="798960" y="2594653"/>
            <a:ext cx="720080" cy="560062"/>
          </a:xfrm>
          <a:prstGeom prst="ellipse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cxnSp>
        <p:nvCxnSpPr>
          <p:cNvPr id="10" name="9 Conector recto de flecha"/>
          <p:cNvCxnSpPr>
            <a:stCxn id="5" idx="5"/>
          </p:cNvCxnSpPr>
          <p:nvPr/>
        </p:nvCxnSpPr>
        <p:spPr>
          <a:xfrm>
            <a:off x="1413587" y="3072697"/>
            <a:ext cx="4425933" cy="8201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78925" y="4194832"/>
            <a:ext cx="2880320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56" dirty="0"/>
              <a:t>Lesión inicial: </a:t>
            </a:r>
            <a:r>
              <a:rPr lang="es-ES" sz="1556" b="1" dirty="0">
                <a:solidFill>
                  <a:srgbClr val="0066FF"/>
                </a:solidFill>
              </a:rPr>
              <a:t>esclerosis precoz </a:t>
            </a:r>
            <a:r>
              <a:rPr lang="es-ES" sz="1556" dirty="0"/>
              <a:t>con adherencia capsular.</a:t>
            </a:r>
          </a:p>
        </p:txBody>
      </p:sp>
      <p:cxnSp>
        <p:nvCxnSpPr>
          <p:cNvPr id="12" name="11 Conector recto de flecha"/>
          <p:cNvCxnSpPr>
            <a:stCxn id="7" idx="0"/>
            <a:endCxn id="5" idx="4"/>
          </p:cNvCxnSpPr>
          <p:nvPr/>
        </p:nvCxnSpPr>
        <p:spPr>
          <a:xfrm flipH="1" flipV="1">
            <a:off x="1159000" y="3154715"/>
            <a:ext cx="760085" cy="104011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9199893" y="5314956"/>
            <a:ext cx="880098" cy="280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22" dirty="0"/>
              <a:t>Tricrómico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31B5CFA-5947-446C-A62F-5C77B3721E60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34D7C63-1D1F-4F66-BCD4-52B9463E00E1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uigvert____000271"/>
          <p:cNvPicPr>
            <a:picLocks noChangeAspect="1" noChangeArrowheads="1"/>
          </p:cNvPicPr>
          <p:nvPr/>
        </p:nvPicPr>
        <p:blipFill>
          <a:blip r:embed="rId3" cstate="print"/>
          <a:srcRect l="26900" r="20082"/>
          <a:stretch>
            <a:fillRect/>
          </a:stretch>
        </p:blipFill>
        <p:spPr bwMode="auto">
          <a:xfrm>
            <a:off x="263765" y="843182"/>
            <a:ext cx="2640293" cy="378671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4" descr="puigvert____0002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750" y="1069111"/>
            <a:ext cx="4979786" cy="378671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5 Elipse"/>
          <p:cNvSpPr/>
          <p:nvPr/>
        </p:nvSpPr>
        <p:spPr>
          <a:xfrm>
            <a:off x="1303880" y="3563484"/>
            <a:ext cx="720080" cy="560062"/>
          </a:xfrm>
          <a:prstGeom prst="ellipse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cxnSp>
        <p:nvCxnSpPr>
          <p:cNvPr id="8" name="7 Conector recto de flecha"/>
          <p:cNvCxnSpPr>
            <a:stCxn id="6" idx="5"/>
          </p:cNvCxnSpPr>
          <p:nvPr/>
        </p:nvCxnSpPr>
        <p:spPr>
          <a:xfrm>
            <a:off x="1918507" y="4041528"/>
            <a:ext cx="4665960" cy="8201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9224760" y="4603600"/>
            <a:ext cx="480053" cy="280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22" dirty="0"/>
              <a:t>PAS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3738" y="5163662"/>
            <a:ext cx="3120347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56" b="1" dirty="0">
                <a:solidFill>
                  <a:srgbClr val="0066FF"/>
                </a:solidFill>
              </a:rPr>
              <a:t>Lesión esclerótica segmentaria </a:t>
            </a:r>
            <a:r>
              <a:rPr lang="es-ES" sz="1556" dirty="0"/>
              <a:t>con material acelular PAS positivo</a:t>
            </a:r>
          </a:p>
        </p:txBody>
      </p:sp>
      <p:cxnSp>
        <p:nvCxnSpPr>
          <p:cNvPr id="11" name="10 Conector recto de flecha"/>
          <p:cNvCxnSpPr>
            <a:stCxn id="9" idx="0"/>
          </p:cNvCxnSpPr>
          <p:nvPr/>
        </p:nvCxnSpPr>
        <p:spPr>
          <a:xfrm flipV="1">
            <a:off x="1583912" y="4123546"/>
            <a:ext cx="40004" cy="104011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59A340D2-2647-48D5-8380-8CB1006BAAA4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F780A26-D66A-4F99-B091-A602E300AF52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_2010y03m17d_15h26m29s"/>
          <p:cNvPicPr>
            <a:picLocks noChangeAspect="1" noChangeArrowheads="1"/>
          </p:cNvPicPr>
          <p:nvPr/>
        </p:nvPicPr>
        <p:blipFill>
          <a:blip r:embed="rId2" cstate="print"/>
          <a:srcRect l="19720" t="3162" r="29660"/>
          <a:stretch>
            <a:fillRect/>
          </a:stretch>
        </p:blipFill>
        <p:spPr bwMode="auto">
          <a:xfrm>
            <a:off x="255464" y="841276"/>
            <a:ext cx="2400763" cy="344442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6" descr="image_2010y03m17d_15h28m36s"/>
          <p:cNvPicPr>
            <a:picLocks noChangeAspect="1" noChangeArrowheads="1"/>
          </p:cNvPicPr>
          <p:nvPr/>
        </p:nvPicPr>
        <p:blipFill>
          <a:blip r:embed="rId3" cstate="print"/>
          <a:srcRect l="19530" r="13768"/>
          <a:stretch>
            <a:fillRect/>
          </a:stretch>
        </p:blipFill>
        <p:spPr bwMode="auto">
          <a:xfrm>
            <a:off x="5080000" y="714849"/>
            <a:ext cx="4445660" cy="500015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4 Elipse"/>
          <p:cNvSpPr/>
          <p:nvPr/>
        </p:nvSpPr>
        <p:spPr>
          <a:xfrm>
            <a:off x="661721" y="2123442"/>
            <a:ext cx="1040116" cy="880098"/>
          </a:xfrm>
          <a:prstGeom prst="ellipse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cxnSp>
        <p:nvCxnSpPr>
          <p:cNvPr id="6" name="5 Conector recto de flecha"/>
          <p:cNvCxnSpPr>
            <a:stCxn id="5" idx="6"/>
          </p:cNvCxnSpPr>
          <p:nvPr/>
        </p:nvCxnSpPr>
        <p:spPr>
          <a:xfrm>
            <a:off x="1701837" y="2563491"/>
            <a:ext cx="4000444" cy="10801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8965598" y="5446384"/>
            <a:ext cx="560062" cy="280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22" dirty="0"/>
              <a:t>Plata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4613" y="4369668"/>
            <a:ext cx="4818323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56" dirty="0"/>
              <a:t>Lesión esclerótica segmentaria con colapso de asas capilares y presencia de hialina.</a:t>
            </a:r>
          </a:p>
        </p:txBody>
      </p:sp>
      <p:cxnSp>
        <p:nvCxnSpPr>
          <p:cNvPr id="10" name="9 Conector recto de flecha"/>
          <p:cNvCxnSpPr>
            <a:cxnSpLocks/>
            <a:stCxn id="8" idx="0"/>
          </p:cNvCxnSpPr>
          <p:nvPr/>
        </p:nvCxnSpPr>
        <p:spPr>
          <a:xfrm flipH="1" flipV="1">
            <a:off x="1164721" y="2929508"/>
            <a:ext cx="1449054" cy="144016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3862078" y="2046141"/>
            <a:ext cx="904415" cy="400110"/>
          </a:xfrm>
          <a:prstGeom prst="rect">
            <a:avLst/>
          </a:prstGeom>
          <a:ln w="381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r>
              <a:rPr lang="es-ES" sz="2000" dirty="0"/>
              <a:t>Hialina</a:t>
            </a:r>
          </a:p>
        </p:txBody>
      </p:sp>
      <p:cxnSp>
        <p:nvCxnSpPr>
          <p:cNvPr id="13" name="12 Conector recto de flecha"/>
          <p:cNvCxnSpPr>
            <a:stCxn id="11" idx="2"/>
          </p:cNvCxnSpPr>
          <p:nvPr/>
        </p:nvCxnSpPr>
        <p:spPr>
          <a:xfrm>
            <a:off x="4314286" y="2446251"/>
            <a:ext cx="1708031" cy="72001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183456" y="4873733"/>
            <a:ext cx="4818322" cy="810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56" dirty="0"/>
              <a:t>La </a:t>
            </a:r>
            <a:r>
              <a:rPr lang="es-ES" sz="1556" b="1" dirty="0">
                <a:solidFill>
                  <a:srgbClr val="0066FF"/>
                </a:solidFill>
              </a:rPr>
              <a:t>hialina</a:t>
            </a:r>
            <a:r>
              <a:rPr lang="es-ES" sz="1556" dirty="0"/>
              <a:t> se observa como un material acelular, liso y homogéneo, que no se tiñe con la plata y que corresponde a insudación de proteínas.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C432E04-D551-4BBF-9978-F084DEA2ECA4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A570496-5588-4000-9628-7C0395968933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_2010y08m19d_18h21m39s"/>
          <p:cNvPicPr>
            <a:picLocks noChangeAspect="1" noChangeArrowheads="1"/>
          </p:cNvPicPr>
          <p:nvPr/>
        </p:nvPicPr>
        <p:blipFill>
          <a:blip r:embed="rId2" cstate="print"/>
          <a:srcRect l="27939" t="5881" r="24014"/>
          <a:stretch>
            <a:fillRect/>
          </a:stretch>
        </p:blipFill>
        <p:spPr bwMode="auto">
          <a:xfrm>
            <a:off x="2210882" y="982312"/>
            <a:ext cx="2165040" cy="318102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4" descr="image_2010y08m19d_18h22m30s"/>
          <p:cNvPicPr>
            <a:picLocks noChangeAspect="1" noChangeArrowheads="1"/>
          </p:cNvPicPr>
          <p:nvPr/>
        </p:nvPicPr>
        <p:blipFill>
          <a:blip r:embed="rId3" cstate="print"/>
          <a:srcRect l="36095"/>
          <a:stretch>
            <a:fillRect/>
          </a:stretch>
        </p:blipFill>
        <p:spPr bwMode="auto">
          <a:xfrm>
            <a:off x="4935984" y="1057300"/>
            <a:ext cx="3920435" cy="46028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5 Elipse"/>
          <p:cNvSpPr/>
          <p:nvPr/>
        </p:nvSpPr>
        <p:spPr>
          <a:xfrm>
            <a:off x="3250997" y="1862410"/>
            <a:ext cx="1040116" cy="1120124"/>
          </a:xfrm>
          <a:prstGeom prst="ellipse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cxnSp>
        <p:nvCxnSpPr>
          <p:cNvPr id="7" name="6 Conector recto de flecha"/>
          <p:cNvCxnSpPr>
            <a:stCxn id="6" idx="6"/>
          </p:cNvCxnSpPr>
          <p:nvPr/>
        </p:nvCxnSpPr>
        <p:spPr>
          <a:xfrm>
            <a:off x="4291113" y="2422472"/>
            <a:ext cx="880098" cy="88009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83456" y="472008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Lesión esclerótica segmentaria </a:t>
            </a:r>
            <a:r>
              <a:rPr lang="es-ES" b="1" dirty="0" err="1">
                <a:solidFill>
                  <a:srgbClr val="0066FF"/>
                </a:solidFill>
              </a:rPr>
              <a:t>perihiliar</a:t>
            </a:r>
            <a:r>
              <a:rPr lang="es-ES" dirty="0"/>
              <a:t> con colapso de asas capilares, </a:t>
            </a:r>
            <a:r>
              <a:rPr lang="es-ES" b="1" dirty="0">
                <a:solidFill>
                  <a:srgbClr val="0066FF"/>
                </a:solidFill>
              </a:rPr>
              <a:t>adherencia</a:t>
            </a:r>
            <a:r>
              <a:rPr lang="es-ES" dirty="0"/>
              <a:t> a la cápsula de Bowman y presencia de hialina.</a:t>
            </a:r>
          </a:p>
        </p:txBody>
      </p:sp>
      <p:cxnSp>
        <p:nvCxnSpPr>
          <p:cNvPr id="11" name="10 Conector recto de flecha"/>
          <p:cNvCxnSpPr>
            <a:cxnSpLocks/>
            <a:stCxn id="9" idx="0"/>
          </p:cNvCxnSpPr>
          <p:nvPr/>
        </p:nvCxnSpPr>
        <p:spPr>
          <a:xfrm flipV="1">
            <a:off x="2487712" y="3834967"/>
            <a:ext cx="852894" cy="88511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273189" y="5390027"/>
            <a:ext cx="560062" cy="280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22" dirty="0"/>
              <a:t>Plata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92713D0-6D1F-4C16-B874-5143EC8FDA62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DEBDCCB-B41B-4F8A-A77B-C998F7358D9C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uigvert___010019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27472" y="769268"/>
            <a:ext cx="6079547" cy="462298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808192" y="2849500"/>
            <a:ext cx="2960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Esclerosis segmentaria con colapso de asas capilares, y presencia de </a:t>
            </a:r>
            <a:r>
              <a:rPr lang="es-ES" sz="2000" b="1" dirty="0">
                <a:solidFill>
                  <a:srgbClr val="0066FF"/>
                </a:solidFill>
              </a:rPr>
              <a:t>célula espumosa</a:t>
            </a:r>
            <a:r>
              <a:rPr lang="es-ES" sz="2000" dirty="0"/>
              <a:t>.</a:t>
            </a:r>
          </a:p>
        </p:txBody>
      </p:sp>
      <p:sp>
        <p:nvSpPr>
          <p:cNvPr id="5" name="4 Elipse"/>
          <p:cNvSpPr/>
          <p:nvPr/>
        </p:nvSpPr>
        <p:spPr>
          <a:xfrm>
            <a:off x="3847863" y="2369446"/>
            <a:ext cx="1040116" cy="1040116"/>
          </a:xfrm>
          <a:prstGeom prst="ellipse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cxnSp>
        <p:nvCxnSpPr>
          <p:cNvPr id="7" name="6 Conector recto de flecha"/>
          <p:cNvCxnSpPr>
            <a:stCxn id="5" idx="6"/>
            <a:endCxn id="4" idx="1"/>
          </p:cNvCxnSpPr>
          <p:nvPr/>
        </p:nvCxnSpPr>
        <p:spPr>
          <a:xfrm>
            <a:off x="4887979" y="2889504"/>
            <a:ext cx="1920213" cy="62171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848086" y="5341661"/>
            <a:ext cx="480053" cy="280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22" dirty="0"/>
              <a:t>PAS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07A43BB-A512-4B27-907C-477EBA041268}"/>
              </a:ext>
            </a:extLst>
          </p:cNvPr>
          <p:cNvSpPr txBox="1">
            <a:spLocks/>
          </p:cNvSpPr>
          <p:nvPr/>
        </p:nvSpPr>
        <p:spPr>
          <a:xfrm>
            <a:off x="780895" y="38052"/>
            <a:ext cx="7958138" cy="54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b="1" dirty="0">
                <a:solidFill>
                  <a:srgbClr val="0000CC"/>
                </a:solidFill>
                <a:latin typeface="+mn-lt"/>
              </a:rPr>
              <a:t>Glomerulonefritis focal y segmentaria</a:t>
            </a:r>
            <a:endParaRPr lang="fr-ES" sz="32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99A1C54-2783-46E4-B2F9-E86BBB5B8F1E}"/>
              </a:ext>
            </a:extLst>
          </p:cNvPr>
          <p:cNvCxnSpPr/>
          <p:nvPr/>
        </p:nvCxnSpPr>
        <p:spPr>
          <a:xfrm>
            <a:off x="471488" y="586715"/>
            <a:ext cx="9145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1209</Words>
  <Application>Microsoft Office PowerPoint</Application>
  <PresentationFormat>Personalizado</PresentationFormat>
  <Paragraphs>193</Paragraphs>
  <Slides>23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as400</dc:creator>
  <cp:lastModifiedBy>victor lorenzo sellares</cp:lastModifiedBy>
  <cp:revision>72</cp:revision>
  <dcterms:created xsi:type="dcterms:W3CDTF">2022-01-12T13:30:00Z</dcterms:created>
  <dcterms:modified xsi:type="dcterms:W3CDTF">2022-03-22T09:23:55Z</dcterms:modified>
</cp:coreProperties>
</file>