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3" r:id="rId1"/>
  </p:sldMasterIdLst>
  <p:notesMasterIdLst>
    <p:notesMasterId r:id="rId43"/>
  </p:notesMasterIdLst>
  <p:sldIdLst>
    <p:sldId id="268" r:id="rId2"/>
    <p:sldId id="416" r:id="rId3"/>
    <p:sldId id="256" r:id="rId4"/>
    <p:sldId id="414" r:id="rId5"/>
    <p:sldId id="415" r:id="rId6"/>
    <p:sldId id="295" r:id="rId7"/>
    <p:sldId id="417" r:id="rId8"/>
    <p:sldId id="402" r:id="rId9"/>
    <p:sldId id="403" r:id="rId10"/>
    <p:sldId id="418" r:id="rId11"/>
    <p:sldId id="404" r:id="rId12"/>
    <p:sldId id="427" r:id="rId13"/>
    <p:sldId id="428" r:id="rId14"/>
    <p:sldId id="419" r:id="rId15"/>
    <p:sldId id="420" r:id="rId16"/>
    <p:sldId id="406" r:id="rId17"/>
    <p:sldId id="407" r:id="rId18"/>
    <p:sldId id="408" r:id="rId19"/>
    <p:sldId id="433" r:id="rId20"/>
    <p:sldId id="445" r:id="rId21"/>
    <p:sldId id="429" r:id="rId22"/>
    <p:sldId id="430" r:id="rId23"/>
    <p:sldId id="432" r:id="rId24"/>
    <p:sldId id="434" r:id="rId25"/>
    <p:sldId id="409" r:id="rId26"/>
    <p:sldId id="410" r:id="rId27"/>
    <p:sldId id="422" r:id="rId28"/>
    <p:sldId id="411" r:id="rId29"/>
    <p:sldId id="444" r:id="rId30"/>
    <p:sldId id="437" r:id="rId31"/>
    <p:sldId id="446" r:id="rId32"/>
    <p:sldId id="412" r:id="rId33"/>
    <p:sldId id="413" r:id="rId34"/>
    <p:sldId id="423" r:id="rId35"/>
    <p:sldId id="424" r:id="rId36"/>
    <p:sldId id="331" r:id="rId37"/>
    <p:sldId id="426" r:id="rId38"/>
    <p:sldId id="431" r:id="rId39"/>
    <p:sldId id="435" r:id="rId40"/>
    <p:sldId id="425" r:id="rId41"/>
    <p:sldId id="42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7" autoAdjust="0"/>
    <p:restoredTop sz="86420" autoAdjust="0"/>
  </p:normalViewPr>
  <p:slideViewPr>
    <p:cSldViewPr>
      <p:cViewPr varScale="1">
        <p:scale>
          <a:sx n="110" d="100"/>
          <a:sy n="110" d="100"/>
        </p:scale>
        <p:origin x="738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FA0FC781-8521-4DD4-B553-7D0F96B7C971}"/>
    <pc:docChg chg="undo custSel modSld">
      <pc:chgData name="victor lorenzo sellares" userId="cca9b460c6724927" providerId="LiveId" clId="{FA0FC781-8521-4DD4-B553-7D0F96B7C971}" dt="2022-03-08T18:25:44.717" v="49" actId="208"/>
      <pc:docMkLst>
        <pc:docMk/>
      </pc:docMkLst>
      <pc:sldChg chg="modSp mod">
        <pc:chgData name="victor lorenzo sellares" userId="cca9b460c6724927" providerId="LiveId" clId="{FA0FC781-8521-4DD4-B553-7D0F96B7C971}" dt="2022-03-08T18:21:21.331" v="4" actId="14100"/>
        <pc:sldMkLst>
          <pc:docMk/>
          <pc:sldMk cId="0" sldId="256"/>
        </pc:sldMkLst>
        <pc:graphicFrameChg chg="mod modGraphic">
          <ac:chgData name="victor lorenzo sellares" userId="cca9b460c6724927" providerId="LiveId" clId="{FA0FC781-8521-4DD4-B553-7D0F96B7C971}" dt="2022-03-08T18:21:21.331" v="4" actId="14100"/>
          <ac:graphicFrameMkLst>
            <pc:docMk/>
            <pc:sldMk cId="0" sldId="256"/>
            <ac:graphicFrameMk id="2" creationId="{F6472C81-8990-4B7C-99BC-2ECC921004A7}"/>
          </ac:graphicFrameMkLst>
        </pc:graphicFrameChg>
      </pc:sldChg>
      <pc:sldChg chg="modSp mod">
        <pc:chgData name="victor lorenzo sellares" userId="cca9b460c6724927" providerId="LiveId" clId="{FA0FC781-8521-4DD4-B553-7D0F96B7C971}" dt="2022-03-08T18:22:37.590" v="7" actId="1036"/>
        <pc:sldMkLst>
          <pc:docMk/>
          <pc:sldMk cId="0" sldId="403"/>
        </pc:sldMkLst>
        <pc:spChg chg="mod">
          <ac:chgData name="victor lorenzo sellares" userId="cca9b460c6724927" providerId="LiveId" clId="{FA0FC781-8521-4DD4-B553-7D0F96B7C971}" dt="2022-03-08T18:22:34.823" v="6" actId="1036"/>
          <ac:spMkLst>
            <pc:docMk/>
            <pc:sldMk cId="0" sldId="403"/>
            <ac:spMk id="8" creationId="{28C224EB-1CDA-43A5-AFB5-A14DF25F09DA}"/>
          </ac:spMkLst>
        </pc:spChg>
        <pc:cxnChg chg="mod">
          <ac:chgData name="victor lorenzo sellares" userId="cca9b460c6724927" providerId="LiveId" clId="{FA0FC781-8521-4DD4-B553-7D0F96B7C971}" dt="2022-03-08T18:22:37.590" v="7" actId="1036"/>
          <ac:cxnSpMkLst>
            <pc:docMk/>
            <pc:sldMk cId="0" sldId="403"/>
            <ac:cxnSpMk id="6" creationId="{45502DF6-7E94-41EA-844E-5D28B9C8D5E8}"/>
          </ac:cxnSpMkLst>
        </pc:cxnChg>
      </pc:sldChg>
      <pc:sldChg chg="modSp mod">
        <pc:chgData name="victor lorenzo sellares" userId="cca9b460c6724927" providerId="LiveId" clId="{FA0FC781-8521-4DD4-B553-7D0F96B7C971}" dt="2022-03-08T18:23:25.327" v="15" actId="1035"/>
        <pc:sldMkLst>
          <pc:docMk/>
          <pc:sldMk cId="0" sldId="404"/>
        </pc:sldMkLst>
        <pc:spChg chg="mod">
          <ac:chgData name="victor lorenzo sellares" userId="cca9b460c6724927" providerId="LiveId" clId="{FA0FC781-8521-4DD4-B553-7D0F96B7C971}" dt="2022-03-08T18:23:15.896" v="13" actId="1076"/>
          <ac:spMkLst>
            <pc:docMk/>
            <pc:sldMk cId="0" sldId="404"/>
            <ac:spMk id="14" creationId="{BF58D232-D258-4A79-B96C-FA8770A802F8}"/>
          </ac:spMkLst>
        </pc:spChg>
        <pc:spChg chg="mod">
          <ac:chgData name="victor lorenzo sellares" userId="cca9b460c6724927" providerId="LiveId" clId="{FA0FC781-8521-4DD4-B553-7D0F96B7C971}" dt="2022-03-08T18:23:25.327" v="15" actId="1035"/>
          <ac:spMkLst>
            <pc:docMk/>
            <pc:sldMk cId="0" sldId="404"/>
            <ac:spMk id="15" creationId="{6F013506-1C89-4158-A1DE-0ECA03E53F44}"/>
          </ac:spMkLst>
        </pc:spChg>
        <pc:picChg chg="mod">
          <ac:chgData name="victor lorenzo sellares" userId="cca9b460c6724927" providerId="LiveId" clId="{FA0FC781-8521-4DD4-B553-7D0F96B7C971}" dt="2022-03-08T18:23:19.010" v="14" actId="1076"/>
          <ac:picMkLst>
            <pc:docMk/>
            <pc:sldMk cId="0" sldId="404"/>
            <ac:picMk id="30721" creationId="{83DD6387-810E-4347-8F6B-C2E6715B6C6B}"/>
          </ac:picMkLst>
        </pc:picChg>
      </pc:sldChg>
      <pc:sldChg chg="modSp mod">
        <pc:chgData name="victor lorenzo sellares" userId="cca9b460c6724927" providerId="LiveId" clId="{FA0FC781-8521-4DD4-B553-7D0F96B7C971}" dt="2022-03-08T18:24:42.656" v="30" actId="1076"/>
        <pc:sldMkLst>
          <pc:docMk/>
          <pc:sldMk cId="0" sldId="406"/>
        </pc:sldMkLst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3" creationId="{5B428F3B-E3DF-B84A-9FB0-892DE581F472}"/>
          </ac:spMkLst>
        </pc:spChg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6" creationId="{93425927-B90B-F746-AE7A-6B3FF7BE4824}"/>
          </ac:spMkLst>
        </pc:spChg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18" creationId="{BE61682E-55A7-4EE9-B89A-CA9F8E6E0833}"/>
          </ac:spMkLst>
        </pc:spChg>
        <pc:spChg chg="mod">
          <ac:chgData name="victor lorenzo sellares" userId="cca9b460c6724927" providerId="LiveId" clId="{FA0FC781-8521-4DD4-B553-7D0F96B7C971}" dt="2022-03-08T18:24:42.656" v="30" actId="1076"/>
          <ac:spMkLst>
            <pc:docMk/>
            <pc:sldMk cId="0" sldId="406"/>
            <ac:spMk id="20" creationId="{FD881677-610D-4520-AA29-C25E18F38FC6}"/>
          </ac:spMkLst>
        </pc:spChg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21" creationId="{B1A0D8B6-C7E7-3D44-94F6-E95732AAC0F4}"/>
          </ac:spMkLst>
        </pc:spChg>
        <pc:spChg chg="mod">
          <ac:chgData name="victor lorenzo sellares" userId="cca9b460c6724927" providerId="LiveId" clId="{FA0FC781-8521-4DD4-B553-7D0F96B7C971}" dt="2022-03-08T18:24:39.482" v="29" actId="1076"/>
          <ac:spMkLst>
            <pc:docMk/>
            <pc:sldMk cId="0" sldId="406"/>
            <ac:spMk id="22" creationId="{350DF6E8-2452-4D08-819D-47448406BFBE}"/>
          </ac:spMkLst>
        </pc:spChg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33795" creationId="{B6650612-C867-4832-8752-F37D22638790}"/>
          </ac:spMkLst>
        </pc:spChg>
        <pc:spChg chg="mod">
          <ac:chgData name="victor lorenzo sellares" userId="cca9b460c6724927" providerId="LiveId" clId="{FA0FC781-8521-4DD4-B553-7D0F96B7C971}" dt="2022-03-08T18:24:35.182" v="28" actId="1036"/>
          <ac:spMkLst>
            <pc:docMk/>
            <pc:sldMk cId="0" sldId="406"/>
            <ac:spMk id="33801" creationId="{05C3BBDC-6F10-46C8-90F8-942E205362DE}"/>
          </ac:spMkLst>
        </pc:spChg>
        <pc:picChg chg="mod">
          <ac:chgData name="victor lorenzo sellares" userId="cca9b460c6724927" providerId="LiveId" clId="{FA0FC781-8521-4DD4-B553-7D0F96B7C971}" dt="2022-03-08T18:24:35.182" v="28" actId="1036"/>
          <ac:picMkLst>
            <pc:docMk/>
            <pc:sldMk cId="0" sldId="406"/>
            <ac:picMk id="33793" creationId="{67680705-702A-4053-9A4A-1E6B9C2F0FA3}"/>
          </ac:picMkLst>
        </pc:picChg>
        <pc:picChg chg="mod">
          <ac:chgData name="victor lorenzo sellares" userId="cca9b460c6724927" providerId="LiveId" clId="{FA0FC781-8521-4DD4-B553-7D0F96B7C971}" dt="2022-03-08T18:24:35.182" v="28" actId="1036"/>
          <ac:picMkLst>
            <pc:docMk/>
            <pc:sldMk cId="0" sldId="406"/>
            <ac:picMk id="33794" creationId="{4E81A4F8-8EC5-41E5-974C-B3BF52C3AC0C}"/>
          </ac:picMkLst>
        </pc:picChg>
        <pc:cxnChg chg="mod">
          <ac:chgData name="victor lorenzo sellares" userId="cca9b460c6724927" providerId="LiveId" clId="{FA0FC781-8521-4DD4-B553-7D0F96B7C971}" dt="2022-03-08T18:24:35.182" v="28" actId="1036"/>
          <ac:cxnSpMkLst>
            <pc:docMk/>
            <pc:sldMk cId="0" sldId="406"/>
            <ac:cxnSpMk id="9" creationId="{2E9D1986-2930-4638-BB80-6FE49194ECD1}"/>
          </ac:cxnSpMkLst>
        </pc:cxnChg>
        <pc:cxnChg chg="mod">
          <ac:chgData name="victor lorenzo sellares" userId="cca9b460c6724927" providerId="LiveId" clId="{FA0FC781-8521-4DD4-B553-7D0F96B7C971}" dt="2022-03-08T18:24:35.182" v="28" actId="1036"/>
          <ac:cxnSpMkLst>
            <pc:docMk/>
            <pc:sldMk cId="0" sldId="406"/>
            <ac:cxnSpMk id="10" creationId="{CF619A96-0FF3-4F5F-983F-89A9436295D9}"/>
          </ac:cxnSpMkLst>
        </pc:cxnChg>
        <pc:cxnChg chg="mod">
          <ac:chgData name="victor lorenzo sellares" userId="cca9b460c6724927" providerId="LiveId" clId="{FA0FC781-8521-4DD4-B553-7D0F96B7C971}" dt="2022-03-08T18:24:35.182" v="28" actId="1036"/>
          <ac:cxnSpMkLst>
            <pc:docMk/>
            <pc:sldMk cId="0" sldId="406"/>
            <ac:cxnSpMk id="13" creationId="{9FB9F59C-CECE-45AA-8EC5-1EBFBADBBFB6}"/>
          </ac:cxnSpMkLst>
        </pc:cxnChg>
        <pc:cxnChg chg="mod">
          <ac:chgData name="victor lorenzo sellares" userId="cca9b460c6724927" providerId="LiveId" clId="{FA0FC781-8521-4DD4-B553-7D0F96B7C971}" dt="2022-03-08T18:24:35.182" v="28" actId="1036"/>
          <ac:cxnSpMkLst>
            <pc:docMk/>
            <pc:sldMk cId="0" sldId="406"/>
            <ac:cxnSpMk id="16" creationId="{98111F74-CCC2-4DBE-8D77-B7140FD43D85}"/>
          </ac:cxnSpMkLst>
        </pc:cxnChg>
        <pc:cxnChg chg="mod">
          <ac:chgData name="victor lorenzo sellares" userId="cca9b460c6724927" providerId="LiveId" clId="{FA0FC781-8521-4DD4-B553-7D0F96B7C971}" dt="2022-03-08T18:24:35.182" v="28" actId="1036"/>
          <ac:cxnSpMkLst>
            <pc:docMk/>
            <pc:sldMk cId="0" sldId="406"/>
            <ac:cxnSpMk id="19" creationId="{4DF30C7B-128F-46B3-8EBE-9605B3F21D5D}"/>
          </ac:cxnSpMkLst>
        </pc:cxnChg>
      </pc:sldChg>
      <pc:sldChg chg="modSp mod">
        <pc:chgData name="victor lorenzo sellares" userId="cca9b460c6724927" providerId="LiveId" clId="{FA0FC781-8521-4DD4-B553-7D0F96B7C971}" dt="2022-03-08T18:25:01.160" v="34" actId="1036"/>
        <pc:sldMkLst>
          <pc:docMk/>
          <pc:sldMk cId="0" sldId="407"/>
        </pc:sldMkLst>
        <pc:spChg chg="mod">
          <ac:chgData name="victor lorenzo sellares" userId="cca9b460c6724927" providerId="LiveId" clId="{FA0FC781-8521-4DD4-B553-7D0F96B7C971}" dt="2022-03-08T18:24:58.893" v="32" actId="1036"/>
          <ac:spMkLst>
            <pc:docMk/>
            <pc:sldMk cId="0" sldId="407"/>
            <ac:spMk id="17" creationId="{342999EB-86E8-4EF8-9B26-121AFC98F3CF}"/>
          </ac:spMkLst>
        </pc:spChg>
        <pc:cxnChg chg="mod">
          <ac:chgData name="victor lorenzo sellares" userId="cca9b460c6724927" providerId="LiveId" clId="{FA0FC781-8521-4DD4-B553-7D0F96B7C971}" dt="2022-03-08T18:25:01.160" v="34" actId="1036"/>
          <ac:cxnSpMkLst>
            <pc:docMk/>
            <pc:sldMk cId="0" sldId="407"/>
            <ac:cxnSpMk id="19" creationId="{CB1F31C0-5A44-4687-AAAE-4934BDF06C9C}"/>
          </ac:cxnSpMkLst>
        </pc:cxnChg>
      </pc:sldChg>
      <pc:sldChg chg="modSp mod">
        <pc:chgData name="victor lorenzo sellares" userId="cca9b460c6724927" providerId="LiveId" clId="{FA0FC781-8521-4DD4-B553-7D0F96B7C971}" dt="2022-03-08T18:25:11.759" v="42" actId="1036"/>
        <pc:sldMkLst>
          <pc:docMk/>
          <pc:sldMk cId="0" sldId="408"/>
        </pc:sldMkLst>
        <pc:spChg chg="mod">
          <ac:chgData name="victor lorenzo sellares" userId="cca9b460c6724927" providerId="LiveId" clId="{FA0FC781-8521-4DD4-B553-7D0F96B7C971}" dt="2022-03-08T18:25:05.439" v="36" actId="1036"/>
          <ac:spMkLst>
            <pc:docMk/>
            <pc:sldMk cId="0" sldId="408"/>
            <ac:spMk id="13" creationId="{2C1AF56A-C35D-40DD-9C4A-E9F7C9022754}"/>
          </ac:spMkLst>
        </pc:spChg>
        <pc:spChg chg="mod">
          <ac:chgData name="victor lorenzo sellares" userId="cca9b460c6724927" providerId="LiveId" clId="{FA0FC781-8521-4DD4-B553-7D0F96B7C971}" dt="2022-03-08T18:25:11.759" v="42" actId="1036"/>
          <ac:spMkLst>
            <pc:docMk/>
            <pc:sldMk cId="0" sldId="408"/>
            <ac:spMk id="36866" creationId="{F94E3F33-BB99-4D80-A040-4E067B6EA70E}"/>
          </ac:spMkLst>
        </pc:spChg>
        <pc:cxnChg chg="mod">
          <ac:chgData name="victor lorenzo sellares" userId="cca9b460c6724927" providerId="LiveId" clId="{FA0FC781-8521-4DD4-B553-7D0F96B7C971}" dt="2022-03-08T18:25:03.045" v="35" actId="1036"/>
          <ac:cxnSpMkLst>
            <pc:docMk/>
            <pc:sldMk cId="0" sldId="408"/>
            <ac:cxnSpMk id="15" creationId="{AC1CC289-C944-41D3-9330-5A65695DF4E6}"/>
          </ac:cxnSpMkLst>
        </pc:cxnChg>
      </pc:sldChg>
      <pc:sldChg chg="modSp mod">
        <pc:chgData name="victor lorenzo sellares" userId="cca9b460c6724927" providerId="LiveId" clId="{FA0FC781-8521-4DD4-B553-7D0F96B7C971}" dt="2022-03-08T18:23:08.077" v="12" actId="1035"/>
        <pc:sldMkLst>
          <pc:docMk/>
          <pc:sldMk cId="0" sldId="418"/>
        </pc:sldMkLst>
        <pc:spChg chg="mod">
          <ac:chgData name="victor lorenzo sellares" userId="cca9b460c6724927" providerId="LiveId" clId="{FA0FC781-8521-4DD4-B553-7D0F96B7C971}" dt="2022-03-08T18:23:08.077" v="12" actId="1035"/>
          <ac:spMkLst>
            <pc:docMk/>
            <pc:sldMk cId="0" sldId="418"/>
            <ac:spMk id="12" creationId="{C8846C72-2D84-46A9-8E36-F8AF7FBFDA3F}"/>
          </ac:spMkLst>
        </pc:spChg>
        <pc:spChg chg="mod">
          <ac:chgData name="victor lorenzo sellares" userId="cca9b460c6724927" providerId="LiveId" clId="{FA0FC781-8521-4DD4-B553-7D0F96B7C971}" dt="2022-03-08T18:23:01.318" v="10" actId="113"/>
          <ac:spMkLst>
            <pc:docMk/>
            <pc:sldMk cId="0" sldId="418"/>
            <ac:spMk id="17" creationId="{A12BFA6F-B2B3-47FA-BEBD-55657A1F7951}"/>
          </ac:spMkLst>
        </pc:spChg>
        <pc:picChg chg="mod">
          <ac:chgData name="victor lorenzo sellares" userId="cca9b460c6724927" providerId="LiveId" clId="{FA0FC781-8521-4DD4-B553-7D0F96B7C971}" dt="2022-03-08T18:22:49.445" v="8" actId="1076"/>
          <ac:picMkLst>
            <pc:docMk/>
            <pc:sldMk cId="0" sldId="418"/>
            <ac:picMk id="29697" creationId="{958DBE36-F682-4627-8CD5-DFD1339BA986}"/>
          </ac:picMkLst>
        </pc:picChg>
      </pc:sldChg>
      <pc:sldChg chg="addSp delSp modSp mod">
        <pc:chgData name="victor lorenzo sellares" userId="cca9b460c6724927" providerId="LiveId" clId="{FA0FC781-8521-4DD4-B553-7D0F96B7C971}" dt="2022-03-08T18:24:09.933" v="19" actId="478"/>
        <pc:sldMkLst>
          <pc:docMk/>
          <pc:sldMk cId="0" sldId="419"/>
        </pc:sldMkLst>
        <pc:spChg chg="ord">
          <ac:chgData name="victor lorenzo sellares" userId="cca9b460c6724927" providerId="LiveId" clId="{FA0FC781-8521-4DD4-B553-7D0F96B7C971}" dt="2022-03-08T18:23:55.737" v="16" actId="167"/>
          <ac:spMkLst>
            <pc:docMk/>
            <pc:sldMk cId="0" sldId="419"/>
            <ac:spMk id="6" creationId="{7E5B4190-7509-402B-B8BE-E4E91B34039A}"/>
          </ac:spMkLst>
        </pc:spChg>
        <pc:cxnChg chg="add del">
          <ac:chgData name="victor lorenzo sellares" userId="cca9b460c6724927" providerId="LiveId" clId="{FA0FC781-8521-4DD4-B553-7D0F96B7C971}" dt="2022-03-08T18:24:09.933" v="19" actId="478"/>
          <ac:cxnSpMkLst>
            <pc:docMk/>
            <pc:sldMk cId="0" sldId="419"/>
            <ac:cxnSpMk id="5" creationId="{E10A2782-6727-4B62-A966-1C5071E8737B}"/>
          </ac:cxnSpMkLst>
        </pc:cxnChg>
      </pc:sldChg>
      <pc:sldChg chg="delSp modSp mod">
        <pc:chgData name="victor lorenzo sellares" userId="cca9b460c6724927" providerId="LiveId" clId="{FA0FC781-8521-4DD4-B553-7D0F96B7C971}" dt="2022-03-08T18:24:27.927" v="25" actId="1036"/>
        <pc:sldMkLst>
          <pc:docMk/>
          <pc:sldMk cId="0" sldId="420"/>
        </pc:sldMkLst>
        <pc:spChg chg="mod">
          <ac:chgData name="victor lorenzo sellares" userId="cca9b460c6724927" providerId="LiveId" clId="{FA0FC781-8521-4DD4-B553-7D0F96B7C971}" dt="2022-03-08T18:24:24.455" v="23" actId="1036"/>
          <ac:spMkLst>
            <pc:docMk/>
            <pc:sldMk cId="0" sldId="420"/>
            <ac:spMk id="8" creationId="{057105C3-3879-42CD-8196-896C43E11BE2}"/>
          </ac:spMkLst>
        </pc:spChg>
        <pc:spChg chg="mod">
          <ac:chgData name="victor lorenzo sellares" userId="cca9b460c6724927" providerId="LiveId" clId="{FA0FC781-8521-4DD4-B553-7D0F96B7C971}" dt="2022-03-08T18:24:24.455" v="23" actId="1036"/>
          <ac:spMkLst>
            <pc:docMk/>
            <pc:sldMk cId="0" sldId="420"/>
            <ac:spMk id="32771" creationId="{6CCF129B-DBD0-446C-9260-E45DEF786365}"/>
          </ac:spMkLst>
        </pc:spChg>
        <pc:cxnChg chg="del">
          <ac:chgData name="victor lorenzo sellares" userId="cca9b460c6724927" providerId="LiveId" clId="{FA0FC781-8521-4DD4-B553-7D0F96B7C971}" dt="2022-03-08T18:24:18.471" v="21" actId="478"/>
          <ac:cxnSpMkLst>
            <pc:docMk/>
            <pc:sldMk cId="0" sldId="420"/>
            <ac:cxnSpMk id="5" creationId="{D1BAA1B9-3C54-448B-A8D3-1F87563D0A91}"/>
          </ac:cxnSpMkLst>
        </pc:cxnChg>
        <pc:cxnChg chg="mod">
          <ac:chgData name="victor lorenzo sellares" userId="cca9b460c6724927" providerId="LiveId" clId="{FA0FC781-8521-4DD4-B553-7D0F96B7C971}" dt="2022-03-08T18:24:27.927" v="25" actId="1036"/>
          <ac:cxnSpMkLst>
            <pc:docMk/>
            <pc:sldMk cId="0" sldId="420"/>
            <ac:cxnSpMk id="9" creationId="{52120B33-DA81-43AC-8325-42A55DF3C65F}"/>
          </ac:cxnSpMkLst>
        </pc:cxnChg>
      </pc:sldChg>
      <pc:sldChg chg="modSp mod">
        <pc:chgData name="victor lorenzo sellares" userId="cca9b460c6724927" providerId="LiveId" clId="{FA0FC781-8521-4DD4-B553-7D0F96B7C971}" dt="2022-03-08T18:25:44.717" v="49" actId="208"/>
        <pc:sldMkLst>
          <pc:docMk/>
          <pc:sldMk cId="0" sldId="433"/>
        </pc:sldMkLst>
        <pc:cxnChg chg="mod">
          <ac:chgData name="victor lorenzo sellares" userId="cca9b460c6724927" providerId="LiveId" clId="{FA0FC781-8521-4DD4-B553-7D0F96B7C971}" dt="2022-03-08T18:25:41.848" v="48" actId="208"/>
          <ac:cxnSpMkLst>
            <pc:docMk/>
            <pc:sldMk cId="0" sldId="433"/>
            <ac:cxnSpMk id="22" creationId="{00000000-0000-0000-0000-000000000000}"/>
          </ac:cxnSpMkLst>
        </pc:cxnChg>
        <pc:cxnChg chg="mod">
          <ac:chgData name="victor lorenzo sellares" userId="cca9b460c6724927" providerId="LiveId" clId="{FA0FC781-8521-4DD4-B553-7D0F96B7C971}" dt="2022-03-08T18:25:44.717" v="49" actId="208"/>
          <ac:cxnSpMkLst>
            <pc:docMk/>
            <pc:sldMk cId="0" sldId="433"/>
            <ac:cxnSpMk id="24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DF1357D-6A83-47AD-8B53-5098408353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8C0D46-F4EA-46EE-828C-34C342912D2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8205508-436D-4AA0-AC01-9D0B9556D2C9}" type="datetime1">
              <a:rPr lang="es-ES" altLang="zh-CN"/>
              <a:pPr>
                <a:defRPr/>
              </a:pPr>
              <a:t>08/03/2022</a:t>
            </a:fld>
            <a:endParaRPr lang="es-ES" altLang="zh-CN"/>
          </a:p>
        </p:txBody>
      </p:sp>
      <p:sp>
        <p:nvSpPr>
          <p:cNvPr id="19460" name="Marcador de imagen de diapositiva 3">
            <a:extLst>
              <a:ext uri="{FF2B5EF4-FFF2-40B4-BE49-F238E27FC236}">
                <a16:creationId xmlns:a16="http://schemas.microsoft.com/office/drawing/2014/main" id="{3F2C1E6E-A4D3-41E0-9EFC-E91E5245889C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Marcador de notas 4">
            <a:extLst>
              <a:ext uri="{FF2B5EF4-FFF2-40B4-BE49-F238E27FC236}">
                <a16:creationId xmlns:a16="http://schemas.microsoft.com/office/drawing/2014/main" id="{EB88962A-557C-4F30-AB62-BB6409FE164E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CN" noProof="0"/>
              <a:t>Editar el estilo de texto del patrón</a:t>
            </a:r>
          </a:p>
          <a:p>
            <a:pPr lvl="1"/>
            <a:r>
              <a:rPr lang="es-ES" altLang="zh-CN" noProof="0"/>
              <a:t>Segundo nivel</a:t>
            </a:r>
          </a:p>
          <a:p>
            <a:pPr lvl="2"/>
            <a:r>
              <a:rPr lang="es-ES" altLang="zh-CN" noProof="0"/>
              <a:t>Tercer nivel</a:t>
            </a:r>
          </a:p>
          <a:p>
            <a:pPr lvl="3"/>
            <a:r>
              <a:rPr lang="es-ES" altLang="zh-CN" noProof="0"/>
              <a:t>Cuarto nivel</a:t>
            </a:r>
          </a:p>
          <a:p>
            <a:pPr lvl="4"/>
            <a:r>
              <a:rPr lang="es-ES" altLang="zh-CN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6C509-92E8-4F68-BDF4-89370A7DA1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F6F1F7-2862-4DA7-A394-7AD3D5477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BE3A2846-C8A2-491E-92FA-F0FD50634B7B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>
            <a:extLst>
              <a:ext uri="{FF2B5EF4-FFF2-40B4-BE49-F238E27FC236}">
                <a16:creationId xmlns:a16="http://schemas.microsoft.com/office/drawing/2014/main" id="{182EA097-3F99-4317-90D1-5301FCB67D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506" name="Espace réservé des notes 2">
            <a:extLst>
              <a:ext uri="{FF2B5EF4-FFF2-40B4-BE49-F238E27FC236}">
                <a16:creationId xmlns:a16="http://schemas.microsoft.com/office/drawing/2014/main" id="{820017C0-1D17-4734-87D8-3BDE57E78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507" name="Espace réservé du numéro de diapositive 3">
            <a:extLst>
              <a:ext uri="{FF2B5EF4-FFF2-40B4-BE49-F238E27FC236}">
                <a16:creationId xmlns:a16="http://schemas.microsoft.com/office/drawing/2014/main" id="{B4272871-A62B-49A3-B299-B7F6AA0E2F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584395-BD18-4D8C-989A-A0ECD267AE13}" type="slidenum">
              <a:rPr lang="es-ES" altLang="zh-CN" smtClean="0"/>
              <a:pPr/>
              <a:t>2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imagen de diapositiva 1">
            <a:extLst>
              <a:ext uri="{FF2B5EF4-FFF2-40B4-BE49-F238E27FC236}">
                <a16:creationId xmlns:a16="http://schemas.microsoft.com/office/drawing/2014/main" id="{E96E01AE-FDE6-465B-9392-DAB98C875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6" name="Marcador de notas 2">
            <a:extLst>
              <a:ext uri="{FF2B5EF4-FFF2-40B4-BE49-F238E27FC236}">
                <a16:creationId xmlns:a16="http://schemas.microsoft.com/office/drawing/2014/main" id="{204DAF04-F94D-40C7-83C5-E771E9867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Marcador de número de diapositiva 3">
            <a:extLst>
              <a:ext uri="{FF2B5EF4-FFF2-40B4-BE49-F238E27FC236}">
                <a16:creationId xmlns:a16="http://schemas.microsoft.com/office/drawing/2014/main" id="{979A0294-3E1F-46C0-A625-52F070D57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78F9BE-21CF-44D9-A199-A7C04794DF2F}" type="slidenum">
              <a:rPr lang="es-ES" altLang="zh-CN" smtClean="0"/>
              <a:pPr/>
              <a:t>30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imagen de diapositiva 1">
            <a:extLst>
              <a:ext uri="{FF2B5EF4-FFF2-40B4-BE49-F238E27FC236}">
                <a16:creationId xmlns:a16="http://schemas.microsoft.com/office/drawing/2014/main" id="{E96E01AE-FDE6-465B-9392-DAB98C875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6" name="Marcador de notas 2">
            <a:extLst>
              <a:ext uri="{FF2B5EF4-FFF2-40B4-BE49-F238E27FC236}">
                <a16:creationId xmlns:a16="http://schemas.microsoft.com/office/drawing/2014/main" id="{204DAF04-F94D-40C7-83C5-E771E9867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Marcador de número de diapositiva 3">
            <a:extLst>
              <a:ext uri="{FF2B5EF4-FFF2-40B4-BE49-F238E27FC236}">
                <a16:creationId xmlns:a16="http://schemas.microsoft.com/office/drawing/2014/main" id="{979A0294-3E1F-46C0-A625-52F070D57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78F9BE-21CF-44D9-A199-A7C04794DF2F}" type="slidenum">
              <a:rPr lang="es-ES" altLang="zh-CN" smtClean="0"/>
              <a:pPr/>
              <a:t>31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3A2846-C8A2-491E-92FA-F0FD50634B7B}" type="slidenum">
              <a:rPr lang="es-ES" altLang="zh-CN" smtClean="0"/>
              <a:pPr>
                <a:defRPr/>
              </a:pPr>
              <a:t>3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53600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B7B427E1-9358-4789-BCAE-F32C208E0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A73F83A3-7923-4F73-BF8D-933E35C74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88F0F618-BD2A-4411-B62F-258CF140B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09B258-EFBB-4606-8212-BA3E24349E6F}" type="slidenum">
              <a:rPr lang="es-ES" altLang="zh-CN" smtClean="0"/>
              <a:pPr/>
              <a:t>6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3A2846-C8A2-491E-92FA-F0FD50634B7B}" type="slidenum">
              <a:rPr lang="es-ES" altLang="zh-CN" smtClean="0"/>
              <a:pPr>
                <a:defRPr/>
              </a:pPr>
              <a:t>10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61532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3A2846-C8A2-491E-92FA-F0FD50634B7B}" type="slidenum">
              <a:rPr lang="es-ES" altLang="zh-CN" smtClean="0"/>
              <a:pPr>
                <a:defRPr/>
              </a:pPr>
              <a:t>12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61532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3A2846-C8A2-491E-92FA-F0FD50634B7B}" type="slidenum">
              <a:rPr lang="es-ES" altLang="zh-CN" smtClean="0"/>
              <a:pPr>
                <a:defRPr/>
              </a:pPr>
              <a:t>13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6153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>
            <a:extLst>
              <a:ext uri="{FF2B5EF4-FFF2-40B4-BE49-F238E27FC236}">
                <a16:creationId xmlns:a16="http://schemas.microsoft.com/office/drawing/2014/main" id="{0190AE07-EC84-4E43-A723-7B58438BE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2" name="Espace réservé des notes 2">
            <a:extLst>
              <a:ext uri="{FF2B5EF4-FFF2-40B4-BE49-F238E27FC236}">
                <a16:creationId xmlns:a16="http://schemas.microsoft.com/office/drawing/2014/main" id="{ED6DB4F6-5F78-4636-A26E-3F831C316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3" name="Espace réservé du numéro de diapositive 3">
            <a:extLst>
              <a:ext uri="{FF2B5EF4-FFF2-40B4-BE49-F238E27FC236}">
                <a16:creationId xmlns:a16="http://schemas.microsoft.com/office/drawing/2014/main" id="{3066E41A-DC64-4E0E-A817-A1596B293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7CDC14-C078-48F9-B5A5-2CFCA33DC4E5}" type="slidenum">
              <a:rPr lang="es-ES" altLang="zh-CN" smtClean="0"/>
              <a:pPr/>
              <a:t>17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imagen de diapositiva 1">
            <a:extLst>
              <a:ext uri="{FF2B5EF4-FFF2-40B4-BE49-F238E27FC236}">
                <a16:creationId xmlns:a16="http://schemas.microsoft.com/office/drawing/2014/main" id="{E96E01AE-FDE6-465B-9392-DAB98C875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6" name="Marcador de notas 2">
            <a:extLst>
              <a:ext uri="{FF2B5EF4-FFF2-40B4-BE49-F238E27FC236}">
                <a16:creationId xmlns:a16="http://schemas.microsoft.com/office/drawing/2014/main" id="{204DAF04-F94D-40C7-83C5-E771E9867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Marcador de número de diapositiva 3">
            <a:extLst>
              <a:ext uri="{FF2B5EF4-FFF2-40B4-BE49-F238E27FC236}">
                <a16:creationId xmlns:a16="http://schemas.microsoft.com/office/drawing/2014/main" id="{979A0294-3E1F-46C0-A625-52F070D57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78F9BE-21CF-44D9-A199-A7C04794DF2F}" type="slidenum">
              <a:rPr lang="es-ES" altLang="zh-CN" smtClean="0"/>
              <a:pPr/>
              <a:t>28</a:t>
            </a:fld>
            <a:endParaRPr lang="es-E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imagen de diapositiva 1">
            <a:extLst>
              <a:ext uri="{FF2B5EF4-FFF2-40B4-BE49-F238E27FC236}">
                <a16:creationId xmlns:a16="http://schemas.microsoft.com/office/drawing/2014/main" id="{E96E01AE-FDE6-465B-9392-DAB98C875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6" name="Marcador de notas 2">
            <a:extLst>
              <a:ext uri="{FF2B5EF4-FFF2-40B4-BE49-F238E27FC236}">
                <a16:creationId xmlns:a16="http://schemas.microsoft.com/office/drawing/2014/main" id="{204DAF04-F94D-40C7-83C5-E771E9867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1987" name="Marcador de número de diapositiva 3">
            <a:extLst>
              <a:ext uri="{FF2B5EF4-FFF2-40B4-BE49-F238E27FC236}">
                <a16:creationId xmlns:a16="http://schemas.microsoft.com/office/drawing/2014/main" id="{979A0294-3E1F-46C0-A625-52F070D57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78F9BE-21CF-44D9-A199-A7C04794DF2F}" type="slidenum">
              <a:rPr lang="es-ES" altLang="zh-CN" smtClean="0"/>
              <a:pPr/>
              <a:t>29</a:t>
            </a:fld>
            <a:endParaRPr lang="es-E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2AF73-AE70-4E52-9D3C-FAE5CE77DC87}" type="datetimeFigureOut">
              <a:rPr lang="es-ES" altLang="zh-CN" smtClean="0"/>
              <a:pPr>
                <a:defRPr/>
              </a:pPr>
              <a:t>08/03/2022</a:t>
            </a:fld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F2415-CBDA-46AF-AD52-BCA54E183FBF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0374476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349CDF-5F97-48D5-99FA-13C1C3D0E6AA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5510850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FEAEA-ADBB-480C-8245-E56C32AB1919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9168691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73A376CF-AD0E-46F3-B6ED-932CE0B2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F42D5731-9A00-4496-B011-2A6E58B5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3B9EEB38-B137-4F33-9B45-6812156F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4FDD-117B-4B81-A7AD-4E8CA1D4B31A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78536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3252EF16-0146-46F8-A5CB-0E8091CE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D9DAED12-C00B-4E2F-AD25-BC696A15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1B0AA1B2-8793-4876-AD4F-1FDA9AF3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B87-E2C3-45A7-87BE-5E06C3460056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70297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D8E3BADA-3154-4E64-9600-9ADD4F4B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101EA626-9E95-4B8D-99C9-705EBC98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CAB7C47B-1EB5-48D7-8B77-0299D7FC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C63E9-1D51-415D-A003-E326A0287555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07960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F0E48D95-5CFF-4F69-9E09-BAF8EA41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921F4817-11E4-4794-906E-3AA41654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5B8D152D-EFB3-4A9D-9A6A-511427F0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10B24-0F7B-46B3-9C69-B336142CBB05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43143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481A9996-20AD-404C-BF43-8CFE30C5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952374E5-0468-43B0-800C-627DB4C5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BF0F4575-55E5-4CD6-AF8F-6C185687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0F05A-A270-4F94-8883-B5627CA2C86F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42449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fecha 1027">
            <a:extLst>
              <a:ext uri="{FF2B5EF4-FFF2-40B4-BE49-F238E27FC236}">
                <a16:creationId xmlns:a16="http://schemas.microsoft.com/office/drawing/2014/main" id="{3ED4D2DF-6F78-44CC-B103-F4E9FA90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4" name="Marcador de posición de pie de página 1028">
            <a:extLst>
              <a:ext uri="{FF2B5EF4-FFF2-40B4-BE49-F238E27FC236}">
                <a16:creationId xmlns:a16="http://schemas.microsoft.com/office/drawing/2014/main" id="{8749172B-4D0F-471C-9196-3605557E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Marcador de posición de número de diapositiva 1029">
            <a:extLst>
              <a:ext uri="{FF2B5EF4-FFF2-40B4-BE49-F238E27FC236}">
                <a16:creationId xmlns:a16="http://schemas.microsoft.com/office/drawing/2014/main" id="{E9E2AAF5-9FA5-45C5-B410-6B9553F2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BBC21-C1D4-4410-8C1E-BD0168DC9BE6}" type="slidenum">
              <a:rPr lang="es-ES" altLang="zh-CN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2669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A4F59-E77C-41BD-80BF-485B37CDCB99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055178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6DA92-FBBE-4C78-98D5-9F4FD3AF9095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40265199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AB0F1-B64C-49EB-B3EF-93030099B9DC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1464222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9031-11BB-4DB4-8EF4-F75A4A82994D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6144600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AAC36-A47C-4F94-B6AA-266F8066B63D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6916018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79AF7-826A-4A7F-A9D3-A5AAEF48221C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45813740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82337-5296-4D92-800F-0306C80BA0A6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410571421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7FB03-DC08-42FF-BB50-5EBE65F5199C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1656333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0B310B-95CA-4DAF-A8F0-1FD98B6CD5A1}" type="slidenum">
              <a:rPr lang="es-ES" altLang="zh-CN" smtClean="0"/>
              <a:pPr>
                <a:defRPr/>
              </a:pPr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9017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56" r:id="rId14"/>
    <p:sldLayoutId id="2147483857" r:id="rId15"/>
    <p:sldLayoutId id="2147483860" r:id="rId16"/>
    <p:sldLayoutId id="21474838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frologiaaldia.org/es-articulo-lupus-eritematoso-sistemico-nefropatia-lupica--26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47192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7419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/>
              <a:t>NEFROPATÍA LÚPICA</a:t>
            </a:r>
            <a:endParaRPr lang="es-ES" altLang="es-ES" sz="4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4820470" y="5386079"/>
            <a:ext cx="430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al Día</a:t>
            </a:r>
            <a:endParaRPr lang="es-ES" b="1" i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0A2767B-7F8A-4B54-9322-18C45A163ABF}"/>
              </a:ext>
            </a:extLst>
          </p:cNvPr>
          <p:cNvSpPr txBox="1"/>
          <p:nvPr/>
        </p:nvSpPr>
        <p:spPr>
          <a:xfrm>
            <a:off x="4820470" y="58477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hlinkClick r:id="rId5"/>
              </a:rPr>
              <a:t>Lupus Eritematoso Sistémico. Nefropatía Lupica. | Nefrología al día (nefrologiaaldia.org)</a:t>
            </a:r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31839D-7421-4FF5-951F-E91F6C88336D}"/>
              </a:ext>
            </a:extLst>
          </p:cNvPr>
          <p:cNvSpPr txBox="1"/>
          <p:nvPr/>
        </p:nvSpPr>
        <p:spPr>
          <a:xfrm>
            <a:off x="5289575" y="2723413"/>
            <a:ext cx="502592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Autores</a:t>
            </a:r>
          </a:p>
          <a:p>
            <a:r>
              <a:rPr lang="es-ES" b="1" i="1"/>
              <a:t>José Ballarin</a:t>
            </a:r>
          </a:p>
          <a:p>
            <a:r>
              <a:rPr lang="es-ES" b="1" i="1"/>
              <a:t>Yolanda Arce</a:t>
            </a:r>
          </a:p>
          <a:p>
            <a:r>
              <a:rPr lang="es-ES" b="1" i="1"/>
              <a:t>         Fundació Puigvert. Barcelona</a:t>
            </a:r>
          </a:p>
          <a:p>
            <a:r>
              <a:rPr lang="es-ES" b="1" i="1"/>
              <a:t>Eduardo Vazquez Martul</a:t>
            </a:r>
          </a:p>
          <a:p>
            <a:r>
              <a:rPr lang="es-ES" sz="14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        </a:t>
            </a:r>
            <a:r>
              <a:rPr lang="es-ES" b="1" i="1">
                <a:solidFill>
                  <a:srgbClr val="202124"/>
                </a:solidFill>
                <a:effectLst/>
              </a:rPr>
              <a:t>Complejo Hospitalario Universitario A Coruña</a:t>
            </a:r>
            <a:endParaRPr lang="es-ES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83972" descr="SLETipoIIIa">
            <a:extLst>
              <a:ext uri="{FF2B5EF4-FFF2-40B4-BE49-F238E27FC236}">
                <a16:creationId xmlns:a16="http://schemas.microsoft.com/office/drawing/2014/main" id="{958DBE36-F682-4627-8CD5-DFD1339B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1" y="620713"/>
            <a:ext cx="353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agen 83973" descr="SLEtipoIIIhem">
            <a:extLst>
              <a:ext uri="{FF2B5EF4-FFF2-40B4-BE49-F238E27FC236}">
                <a16:creationId xmlns:a16="http://schemas.microsoft.com/office/drawing/2014/main" id="{2561A0F8-0549-4976-898B-66DC0794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620713"/>
            <a:ext cx="357663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">
            <a:extLst>
              <a:ext uri="{FF2B5EF4-FFF2-40B4-BE49-F238E27FC236}">
                <a16:creationId xmlns:a16="http://schemas.microsoft.com/office/drawing/2014/main" id="{9F91CA7D-D632-42E9-ADBE-28777C03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6202363"/>
            <a:ext cx="3529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800" dirty="0">
                <a:latin typeface="+mn-lt"/>
              </a:rPr>
              <a:t>Lesión segmentaria con </a:t>
            </a:r>
            <a:r>
              <a:rPr lang="es-ES" altLang="en-US" sz="1800" dirty="0" err="1">
                <a:latin typeface="+mn-lt"/>
              </a:rPr>
              <a:t>hipercelularidad</a:t>
            </a:r>
            <a:r>
              <a:rPr lang="es-ES" altLang="en-US" sz="1800" dirty="0">
                <a:latin typeface="+mn-lt"/>
              </a:rPr>
              <a:t> </a:t>
            </a:r>
            <a:endParaRPr lang="en-US" altLang="en-US" sz="1800" dirty="0">
              <a:latin typeface="+mn-lt"/>
            </a:endParaRPr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99D6B0D6-8529-4D8F-B82A-E523E0FB7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6147594"/>
            <a:ext cx="48245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S" altLang="en-US" sz="1800" dirty="0">
                <a:latin typeface="+mn-lt"/>
                <a:cs typeface="Arial"/>
              </a:rPr>
              <a:t>Detalle de segmento glomerular con proliferación celular e incremento de mesangio.</a:t>
            </a:r>
            <a:endParaRPr lang="en-US" altLang="en-US" sz="1800" dirty="0">
              <a:latin typeface="+mn-lt"/>
              <a:cs typeface="Arial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E27825B-CD6C-40DC-A5BD-93F586B1DC32}"/>
              </a:ext>
            </a:extLst>
          </p:cNvPr>
          <p:cNvCxnSpPr>
            <a:cxnSpLocks/>
          </p:cNvCxnSpPr>
          <p:nvPr/>
        </p:nvCxnSpPr>
        <p:spPr>
          <a:xfrm flipV="1">
            <a:off x="3143672" y="3429000"/>
            <a:ext cx="1080120" cy="277336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Connecteur droit avec flèche 4">
            <a:extLst>
              <a:ext uri="{FF2B5EF4-FFF2-40B4-BE49-F238E27FC236}">
                <a16:creationId xmlns:a16="http://schemas.microsoft.com/office/drawing/2014/main" id="{8CD8E25D-2A26-45FE-94C8-5F927DDE0B54}"/>
              </a:ext>
            </a:extLst>
          </p:cNvPr>
          <p:cNvCxnSpPr>
            <a:cxnSpLocks/>
          </p:cNvCxnSpPr>
          <p:nvPr/>
        </p:nvCxnSpPr>
        <p:spPr>
          <a:xfrm flipV="1">
            <a:off x="8724292" y="4365104"/>
            <a:ext cx="648072" cy="17277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avec flèche 4">
            <a:extLst>
              <a:ext uri="{FF2B5EF4-FFF2-40B4-BE49-F238E27FC236}">
                <a16:creationId xmlns:a16="http://schemas.microsoft.com/office/drawing/2014/main" id="{F43C37FD-65FC-4BD9-991C-0211425F661B}"/>
              </a:ext>
            </a:extLst>
          </p:cNvPr>
          <p:cNvCxnSpPr>
            <a:cxnSpLocks/>
          </p:cNvCxnSpPr>
          <p:nvPr/>
        </p:nvCxnSpPr>
        <p:spPr>
          <a:xfrm flipV="1">
            <a:off x="8624156" y="4869159"/>
            <a:ext cx="0" cy="12236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1CE67A1-3D7F-4670-A70C-A65D24F95D5C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III</a:t>
            </a:r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7EA583B1-66DA-4EBA-9CAC-19234E63E6FA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846C72-2D84-46A9-8E36-F8AF7FBFDA3F}"/>
              </a:ext>
            </a:extLst>
          </p:cNvPr>
          <p:cNvSpPr txBox="1"/>
          <p:nvPr/>
        </p:nvSpPr>
        <p:spPr>
          <a:xfrm>
            <a:off x="4624969" y="5733256"/>
            <a:ext cx="9597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n-US" sz="1400" b="1" dirty="0" err="1"/>
              <a:t>Tricrómico</a:t>
            </a:r>
            <a:endParaRPr lang="es-ES" sz="14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12BFA6F-B2B3-47FA-BEBD-55657A1F7951}"/>
              </a:ext>
            </a:extLst>
          </p:cNvPr>
          <p:cNvSpPr txBox="1"/>
          <p:nvPr/>
        </p:nvSpPr>
        <p:spPr>
          <a:xfrm>
            <a:off x="9331298" y="5701358"/>
            <a:ext cx="5533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/>
              <a:t>H&amp;E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 descr="SLETIpoIIIExtr">
            <a:extLst>
              <a:ext uri="{FF2B5EF4-FFF2-40B4-BE49-F238E27FC236}">
                <a16:creationId xmlns:a16="http://schemas.microsoft.com/office/drawing/2014/main" id="{83DD6387-810E-4347-8F6B-C2E6715B6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00" y="621755"/>
            <a:ext cx="3959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agen 2" descr="SLEEsclerosistipoIII">
            <a:extLst>
              <a:ext uri="{FF2B5EF4-FFF2-40B4-BE49-F238E27FC236}">
                <a16:creationId xmlns:a16="http://schemas.microsoft.com/office/drawing/2014/main" id="{D2C8A01D-4909-40D4-9DB8-E73BF5BBF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641350"/>
            <a:ext cx="39592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uadroTexto 3">
            <a:extLst>
              <a:ext uri="{FF2B5EF4-FFF2-40B4-BE49-F238E27FC236}">
                <a16:creationId xmlns:a16="http://schemas.microsoft.com/office/drawing/2014/main" id="{5CFDD5F0-5967-443B-9F40-BEB77BAB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325" y="6165305"/>
            <a:ext cx="44943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" altLang="es-ES" sz="2000" dirty="0">
                <a:latin typeface="+mn-lt"/>
                <a:cs typeface="Arial"/>
              </a:rPr>
              <a:t>Glomérulo casi en su totalidad esclerosado. </a:t>
            </a:r>
            <a:endParaRPr lang="es-ES" sz="2000" dirty="0">
              <a:latin typeface="+mn-lt"/>
            </a:endParaRP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1ACA1AE7-76FF-47C3-ADA3-A37088062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6147072"/>
            <a:ext cx="50465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s-ES" sz="2000" dirty="0">
                <a:latin typeface="+mn-lt"/>
                <a:cs typeface="Arial"/>
              </a:rPr>
              <a:t>Lesión segmentaria y focal de esclerosis </a:t>
            </a:r>
            <a:endParaRPr lang="en-US" altLang="en-US" sz="2000" dirty="0">
              <a:latin typeface="+mn-lt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s-ES" sz="2000" dirty="0">
                <a:latin typeface="+mn-lt"/>
                <a:cs typeface="Arial"/>
              </a:rPr>
              <a:t>(&lt; del 50% de glomérulos afectados)</a:t>
            </a:r>
            <a:endParaRPr lang="en-US" altLang="en-US" sz="2000" dirty="0">
              <a:latin typeface="+mn-lt"/>
              <a:cs typeface="Arial"/>
            </a:endParaRPr>
          </a:p>
        </p:txBody>
      </p:sp>
      <p:cxnSp>
        <p:nvCxnSpPr>
          <p:cNvPr id="9" name="Connecteur droit avec flèche 4">
            <a:extLst>
              <a:ext uri="{FF2B5EF4-FFF2-40B4-BE49-F238E27FC236}">
                <a16:creationId xmlns:a16="http://schemas.microsoft.com/office/drawing/2014/main" id="{89742310-E39F-442F-AACB-01228477E177}"/>
              </a:ext>
            </a:extLst>
          </p:cNvPr>
          <p:cNvCxnSpPr>
            <a:cxnSpLocks/>
          </p:cNvCxnSpPr>
          <p:nvPr/>
        </p:nvCxnSpPr>
        <p:spPr>
          <a:xfrm flipV="1">
            <a:off x="3143672" y="3429000"/>
            <a:ext cx="0" cy="277336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Connecteur droit avec flèche 4">
            <a:extLst>
              <a:ext uri="{FF2B5EF4-FFF2-40B4-BE49-F238E27FC236}">
                <a16:creationId xmlns:a16="http://schemas.microsoft.com/office/drawing/2014/main" id="{265C75FD-116B-404A-BAAB-F180DB4635BA}"/>
              </a:ext>
            </a:extLst>
          </p:cNvPr>
          <p:cNvCxnSpPr>
            <a:cxnSpLocks/>
          </p:cNvCxnSpPr>
          <p:nvPr/>
        </p:nvCxnSpPr>
        <p:spPr>
          <a:xfrm flipV="1">
            <a:off x="8184232" y="4293096"/>
            <a:ext cx="0" cy="189339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95E56C-7DE2-41E4-83E2-A23D817710B9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III</a:t>
            </a:r>
          </a:p>
        </p:txBody>
      </p:sp>
      <p:cxnSp>
        <p:nvCxnSpPr>
          <p:cNvPr id="13" name="10 Conector recto">
            <a:extLst>
              <a:ext uri="{FF2B5EF4-FFF2-40B4-BE49-F238E27FC236}">
                <a16:creationId xmlns:a16="http://schemas.microsoft.com/office/drawing/2014/main" id="{6A280C50-61E4-4EC8-BA95-7F1171C8FE4D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58D232-D258-4A79-B96C-FA8770A802F8}"/>
              </a:ext>
            </a:extLst>
          </p:cNvPr>
          <p:cNvSpPr txBox="1"/>
          <p:nvPr/>
        </p:nvSpPr>
        <p:spPr>
          <a:xfrm>
            <a:off x="9269841" y="5782122"/>
            <a:ext cx="9597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n-US" sz="1400" dirty="0" err="1"/>
              <a:t>Tricrómico</a:t>
            </a:r>
            <a:endParaRPr lang="es-ES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013506-1C89-4158-A1DE-0ECA03E53F44}"/>
              </a:ext>
            </a:extLst>
          </p:cNvPr>
          <p:cNvSpPr txBox="1"/>
          <p:nvPr/>
        </p:nvSpPr>
        <p:spPr>
          <a:xfrm>
            <a:off x="5176825" y="5805264"/>
            <a:ext cx="546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/>
              <a:t>H&amp;E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puigvert___0078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47867" y="1276333"/>
            <a:ext cx="5472610" cy="416132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5159896" y="5661248"/>
            <a:ext cx="576064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H&amp;E</a:t>
            </a:r>
          </a:p>
        </p:txBody>
      </p:sp>
      <p:pic>
        <p:nvPicPr>
          <p:cNvPr id="15" name="Picture 4" descr="puigvert___0078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71315" y="1276123"/>
            <a:ext cx="5472608" cy="416173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9768408" y="5661248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415480" y="6288414"/>
            <a:ext cx="4680520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Hipercelularidad endocapilar segmentaria</a:t>
            </a:r>
          </a:p>
        </p:txBody>
      </p:sp>
      <p:sp>
        <p:nvSpPr>
          <p:cNvPr id="22" name="21 Elipse"/>
          <p:cNvSpPr/>
          <p:nvPr/>
        </p:nvSpPr>
        <p:spPr>
          <a:xfrm>
            <a:off x="2495600" y="1556792"/>
            <a:ext cx="1656184" cy="13681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6600055" y="6165305"/>
            <a:ext cx="451299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Con obliteración de la luz capilar, adherencia capsular y reacción epitelial</a:t>
            </a:r>
          </a:p>
        </p:txBody>
      </p:sp>
      <p:cxnSp>
        <p:nvCxnSpPr>
          <p:cNvPr id="25" name="24 Conector recto de flecha"/>
          <p:cNvCxnSpPr>
            <a:cxnSpLocks/>
            <a:stCxn id="21" idx="0"/>
            <a:endCxn id="22" idx="4"/>
          </p:cNvCxnSpPr>
          <p:nvPr/>
        </p:nvCxnSpPr>
        <p:spPr>
          <a:xfrm flipH="1" flipV="1">
            <a:off x="3323692" y="2924944"/>
            <a:ext cx="432048" cy="336347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22" idx="6"/>
          </p:cNvCxnSpPr>
          <p:nvPr/>
        </p:nvCxnSpPr>
        <p:spPr>
          <a:xfrm>
            <a:off x="4151784" y="2240868"/>
            <a:ext cx="2664296" cy="75608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cxnSpLocks/>
            <a:stCxn id="23" idx="0"/>
          </p:cNvCxnSpPr>
          <p:nvPr/>
        </p:nvCxnSpPr>
        <p:spPr>
          <a:xfrm flipH="1" flipV="1">
            <a:off x="7752184" y="4077072"/>
            <a:ext cx="1104367" cy="208823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7D8E93-E761-4DA3-859F-1330A740E308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III</a:t>
            </a: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F689ABBF-ABD3-4A7F-B3C7-143E56116625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gG.jpg"/>
          <p:cNvPicPr>
            <a:picLocks noChangeAspect="1"/>
          </p:cNvPicPr>
          <p:nvPr/>
        </p:nvPicPr>
        <p:blipFill>
          <a:blip r:embed="rId3" cstate="print"/>
          <a:srcRect l="7661" t="17398" r="29359" b="244"/>
          <a:stretch>
            <a:fillRect/>
          </a:stretch>
        </p:blipFill>
        <p:spPr>
          <a:xfrm>
            <a:off x="6288520" y="2420888"/>
            <a:ext cx="4271976" cy="418982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4 Imagen" descr="IgGa.jpg"/>
          <p:cNvPicPr>
            <a:picLocks noChangeAspect="1"/>
          </p:cNvPicPr>
          <p:nvPr/>
        </p:nvPicPr>
        <p:blipFill>
          <a:blip r:embed="rId4" cstate="print"/>
          <a:srcRect l="13531" r="5232"/>
          <a:stretch>
            <a:fillRect/>
          </a:stretch>
        </p:blipFill>
        <p:spPr>
          <a:xfrm>
            <a:off x="1631504" y="2420888"/>
            <a:ext cx="4511782" cy="416540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519936" y="5949280"/>
            <a:ext cx="504056" cy="338554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IgG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912424" y="5949280"/>
            <a:ext cx="504056" cy="338554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IgG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864126" y="722893"/>
            <a:ext cx="4848788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Extenso depósito global glomerular de IgG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488404" y="1628800"/>
            <a:ext cx="1872208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Depósito mesangial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699263" y="1628800"/>
            <a:ext cx="2376264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Depósito en asa capilar</a:t>
            </a:r>
          </a:p>
        </p:txBody>
      </p:sp>
      <p:cxnSp>
        <p:nvCxnSpPr>
          <p:cNvPr id="15" name="14 Conector recto de flecha"/>
          <p:cNvCxnSpPr>
            <a:cxnSpLocks/>
            <a:stCxn id="9" idx="2"/>
            <a:endCxn id="13" idx="0"/>
          </p:cNvCxnSpPr>
          <p:nvPr/>
        </p:nvCxnSpPr>
        <p:spPr>
          <a:xfrm flipH="1">
            <a:off x="3887395" y="1123003"/>
            <a:ext cx="2401125" cy="50579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>
            <a:cxnSpLocks/>
            <a:stCxn id="9" idx="2"/>
            <a:endCxn id="10" idx="0"/>
          </p:cNvCxnSpPr>
          <p:nvPr/>
        </p:nvCxnSpPr>
        <p:spPr>
          <a:xfrm>
            <a:off x="6288520" y="1123003"/>
            <a:ext cx="2135988" cy="50579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cxnSpLocks/>
            <a:stCxn id="13" idx="2"/>
          </p:cNvCxnSpPr>
          <p:nvPr/>
        </p:nvCxnSpPr>
        <p:spPr>
          <a:xfrm>
            <a:off x="3887395" y="2336686"/>
            <a:ext cx="1056477" cy="11643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10" idx="2"/>
          </p:cNvCxnSpPr>
          <p:nvPr/>
        </p:nvCxnSpPr>
        <p:spPr>
          <a:xfrm flipH="1">
            <a:off x="7392144" y="2336686"/>
            <a:ext cx="1032364" cy="210042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B2D8C8-4A41-4883-8E63-D0EC8976D373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III</a:t>
            </a: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F389309B-E45F-4356-8F61-73242A87D5E7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E5B4190-7509-402B-B8BE-E4E91B34039A}"/>
              </a:ext>
            </a:extLst>
          </p:cNvPr>
          <p:cNvSpPr txBox="1"/>
          <p:nvPr/>
        </p:nvSpPr>
        <p:spPr>
          <a:xfrm>
            <a:off x="716886" y="749017"/>
            <a:ext cx="11211762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Es la clase más frecuente de NL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Es una GN proliferativa difusa segmentaria (IV-S) o global (IV-G)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La severidad de las lesiones es muy variable, desde la hipercelularidad mesangial hasta lesiones de necrosis con semilunas.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Pueden estar presentes: 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D</a:t>
            </a:r>
            <a:r>
              <a:rPr lang="x-none" sz="2000" dirty="0"/>
              <a:t>epósitos masivos subendoteliales en algunas asas capilares formando  « asas de alambre » 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«</a:t>
            </a:r>
            <a:r>
              <a:rPr lang="es-ES" sz="2000" dirty="0"/>
              <a:t>T</a:t>
            </a:r>
            <a:r>
              <a:rPr lang="x-none" sz="2000" dirty="0"/>
              <a:t>rombos hialinos» intracapilares formados por inmunocomplejos 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A</a:t>
            </a:r>
            <a:r>
              <a:rPr lang="x-none" sz="2000" dirty="0"/>
              <a:t>reas de esclerosis segmentaria con adhesion a la capsula de Bowman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L</a:t>
            </a:r>
            <a:r>
              <a:rPr lang="x-none" sz="2000" dirty="0"/>
              <a:t>obulación del ovillo por la hipercelularidad mesangial e interposición de matriz/ células mesangiales entre endotelio y MBG (imagen de doble contorno y patrón membranoproliferativo)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Está</a:t>
            </a:r>
            <a:r>
              <a:rPr lang="fr-FR" sz="2000" dirty="0"/>
              <a:t> </a:t>
            </a:r>
            <a:r>
              <a:rPr lang="fr-FR" sz="2000" dirty="0" err="1"/>
              <a:t>dividida</a:t>
            </a:r>
            <a:r>
              <a:rPr lang="fr-FR" sz="2000" dirty="0"/>
              <a:t> en 3 </a:t>
            </a:r>
            <a:r>
              <a:rPr lang="fr-FR" sz="2000" dirty="0" err="1"/>
              <a:t>subclases</a:t>
            </a:r>
            <a:r>
              <a:rPr lang="fr-FR" sz="2000" dirty="0"/>
              <a:t> </a:t>
            </a:r>
            <a:r>
              <a:rPr lang="fr-FR" sz="2000" dirty="0" err="1"/>
              <a:t>como</a:t>
            </a:r>
            <a:r>
              <a:rPr lang="fr-FR" sz="2000" dirty="0"/>
              <a:t> la NL III: (A, A/C, C) </a:t>
            </a:r>
          </a:p>
          <a:p>
            <a:pPr lvl="2" algn="just">
              <a:spcAft>
                <a:spcPts val="600"/>
              </a:spcAft>
              <a:defRPr/>
            </a:pPr>
            <a:r>
              <a:rPr lang="fr-FR" sz="2000" dirty="0"/>
              <a:t>-IV (A): </a:t>
            </a:r>
            <a:r>
              <a:rPr lang="fr-FR" sz="2000" dirty="0" err="1"/>
              <a:t>lesiones</a:t>
            </a:r>
            <a:r>
              <a:rPr lang="fr-FR" sz="2000" dirty="0"/>
              <a:t> activas (</a:t>
            </a:r>
            <a:r>
              <a:rPr lang="fr-FR" sz="2000" dirty="0" err="1"/>
              <a:t>hipercelularidad</a:t>
            </a:r>
            <a:r>
              <a:rPr lang="fr-FR" sz="2000" dirty="0"/>
              <a:t>, </a:t>
            </a:r>
            <a:r>
              <a:rPr lang="fr-FR" sz="2000" dirty="0" err="1"/>
              <a:t>necrosis</a:t>
            </a:r>
            <a:r>
              <a:rPr lang="fr-FR" sz="2000" dirty="0"/>
              <a:t>, </a:t>
            </a:r>
            <a:r>
              <a:rPr lang="fr-FR" sz="2000" dirty="0" err="1"/>
              <a:t>semilunas</a:t>
            </a:r>
            <a:r>
              <a:rPr lang="fr-FR" sz="2000" dirty="0"/>
              <a:t>)</a:t>
            </a:r>
          </a:p>
          <a:p>
            <a:pPr lvl="2" algn="just">
              <a:spcAft>
                <a:spcPts val="600"/>
              </a:spcAft>
              <a:defRPr/>
            </a:pPr>
            <a:r>
              <a:rPr lang="fr-FR" sz="2000" dirty="0"/>
              <a:t>-IV (A/C): </a:t>
            </a:r>
            <a:r>
              <a:rPr lang="fr-FR" sz="2000" dirty="0" err="1"/>
              <a:t>lesiones</a:t>
            </a:r>
            <a:r>
              <a:rPr lang="fr-FR" sz="2000" dirty="0"/>
              <a:t> activas y </a:t>
            </a:r>
            <a:r>
              <a:rPr lang="fr-FR" sz="2000" dirty="0" err="1"/>
              <a:t>lesiones</a:t>
            </a:r>
            <a:r>
              <a:rPr lang="fr-FR" sz="2000" dirty="0"/>
              <a:t> de </a:t>
            </a:r>
            <a:r>
              <a:rPr lang="fr-FR" sz="2000" dirty="0" err="1"/>
              <a:t>esclerosis</a:t>
            </a:r>
            <a:r>
              <a:rPr lang="fr-FR" sz="2000" dirty="0"/>
              <a:t> y/o </a:t>
            </a:r>
            <a:r>
              <a:rPr lang="fr-FR" sz="2000" dirty="0" err="1"/>
              <a:t>semilunas</a:t>
            </a:r>
            <a:r>
              <a:rPr lang="fr-FR" sz="2000" dirty="0"/>
              <a:t> </a:t>
            </a:r>
            <a:r>
              <a:rPr lang="fr-FR" sz="2000" dirty="0" err="1"/>
              <a:t>fibrosas</a:t>
            </a:r>
            <a:r>
              <a:rPr lang="fr-FR" sz="2000" dirty="0"/>
              <a:t> o </a:t>
            </a:r>
            <a:r>
              <a:rPr lang="fr-FR" sz="2000" dirty="0" err="1"/>
              <a:t>fibrocelulares</a:t>
            </a:r>
            <a:endParaRPr lang="fr-FR" sz="2000" dirty="0"/>
          </a:p>
          <a:p>
            <a:pPr lvl="2" algn="just">
              <a:spcAft>
                <a:spcPts val="600"/>
              </a:spcAft>
              <a:defRPr/>
            </a:pPr>
            <a:r>
              <a:rPr lang="fr-FR" sz="2000" dirty="0"/>
              <a:t>-IV-C: </a:t>
            </a:r>
            <a:r>
              <a:rPr lang="fr-FR" sz="2000" dirty="0" err="1"/>
              <a:t>lesiones</a:t>
            </a:r>
            <a:r>
              <a:rPr lang="fr-FR" sz="2000" dirty="0"/>
              <a:t> de </a:t>
            </a:r>
            <a:r>
              <a:rPr lang="fr-FR" sz="2000" dirty="0" err="1"/>
              <a:t>esclerosis</a:t>
            </a:r>
            <a:r>
              <a:rPr lang="fr-FR" sz="2000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69597-AA09-464C-84E1-34A44C8A6095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D6390AFF-805C-46D4-9D7E-4E5D0CB45BDE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oneTexte 5">
            <a:extLst>
              <a:ext uri="{FF2B5EF4-FFF2-40B4-BE49-F238E27FC236}">
                <a16:creationId xmlns:a16="http://schemas.microsoft.com/office/drawing/2014/main" id="{6CCF129B-DBD0-446C-9260-E45DEF786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96" y="874455"/>
            <a:ext cx="1122635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u="sng" dirty="0" err="1">
                <a:latin typeface="+mn-lt"/>
              </a:rPr>
              <a:t>Inmunofluorescencia</a:t>
            </a:r>
            <a:r>
              <a:rPr lang="en-US" altLang="en-US" sz="2000" b="1" u="sng" dirty="0">
                <a:latin typeface="+mn-lt"/>
              </a:rPr>
              <a:t>/</a:t>
            </a:r>
            <a:r>
              <a:rPr lang="en-US" altLang="en-US" sz="2000" b="1" u="sng" dirty="0" err="1">
                <a:latin typeface="+mn-lt"/>
              </a:rPr>
              <a:t>microscopia</a:t>
            </a:r>
            <a:r>
              <a:rPr lang="en-US" altLang="en-US" sz="2000" b="1" u="sng" dirty="0">
                <a:latin typeface="+mn-lt"/>
              </a:rPr>
              <a:t> </a:t>
            </a:r>
            <a:r>
              <a:rPr lang="en-US" altLang="en-US" sz="2000" b="1" u="sng" dirty="0" err="1">
                <a:latin typeface="+mn-lt"/>
              </a:rPr>
              <a:t>electrónica</a:t>
            </a:r>
            <a:r>
              <a:rPr lang="en-US" altLang="en-US" sz="2000" b="1" u="sng" dirty="0">
                <a:latin typeface="+mn-lt"/>
              </a:rPr>
              <a:t>: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granulares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gruesos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asas</a:t>
            </a:r>
            <a:r>
              <a:rPr lang="en-US" altLang="en-US" sz="2000" dirty="0">
                <a:latin typeface="+mn-lt"/>
              </a:rPr>
              <a:t> y </a:t>
            </a:r>
            <a:r>
              <a:rPr lang="en-US" altLang="en-US" sz="2000" dirty="0" err="1">
                <a:latin typeface="+mn-lt"/>
              </a:rPr>
              <a:t>mesangio</a:t>
            </a:r>
            <a:r>
              <a:rPr lang="en-US" altLang="en-US" sz="2000" dirty="0">
                <a:latin typeface="+mn-lt"/>
              </a:rPr>
              <a:t> de IgG, IgM C1q e IgA. 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Es un </a:t>
            </a:r>
            <a:r>
              <a:rPr lang="en-US" altLang="en-US" sz="2000" dirty="0" err="1">
                <a:latin typeface="+mn-lt"/>
              </a:rPr>
              <a:t>patrón</a:t>
            </a:r>
            <a:r>
              <a:rPr lang="en-US" altLang="en-US" sz="2000" dirty="0">
                <a:latin typeface="+mn-lt"/>
              </a:rPr>
              <a:t>  ”full house” con Ig y </a:t>
            </a:r>
            <a:r>
              <a:rPr lang="en-US" altLang="en-US" sz="2000" dirty="0" err="1">
                <a:latin typeface="+mn-lt"/>
              </a:rPr>
              <a:t>factores</a:t>
            </a:r>
            <a:r>
              <a:rPr lang="en-US" altLang="en-US" sz="2000" dirty="0">
                <a:latin typeface="+mn-lt"/>
              </a:rPr>
              <a:t> del </a:t>
            </a:r>
            <a:r>
              <a:rPr lang="en-US" altLang="en-US" sz="2000" dirty="0" err="1">
                <a:latin typeface="+mn-lt"/>
              </a:rPr>
              <a:t>complemento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mostrando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activación</a:t>
            </a:r>
            <a:r>
              <a:rPr lang="en-US" altLang="en-US" sz="2000" dirty="0">
                <a:latin typeface="+mn-lt"/>
              </a:rPr>
              <a:t> de las </a:t>
            </a:r>
            <a:r>
              <a:rPr lang="en-US" altLang="en-US" sz="2000" dirty="0" err="1">
                <a:latin typeface="+mn-lt"/>
              </a:rPr>
              <a:t>vías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clásica</a:t>
            </a:r>
            <a:r>
              <a:rPr lang="en-US" altLang="en-US" sz="2000" dirty="0">
                <a:latin typeface="+mn-lt"/>
              </a:rPr>
              <a:t> y </a:t>
            </a:r>
            <a:r>
              <a:rPr lang="en-US" altLang="en-US" sz="2000" dirty="0" err="1">
                <a:latin typeface="+mn-lt"/>
              </a:rPr>
              <a:t>alterna</a:t>
            </a:r>
            <a:r>
              <a:rPr lang="en-US" altLang="en-US" sz="2000" dirty="0">
                <a:latin typeface="+mn-lt"/>
              </a:rPr>
              <a:t> del </a:t>
            </a:r>
            <a:r>
              <a:rPr lang="en-US" altLang="en-US" sz="2000" dirty="0" err="1">
                <a:latin typeface="+mn-lt"/>
              </a:rPr>
              <a:t>complemento</a:t>
            </a:r>
            <a:r>
              <a:rPr lang="en-US" altLang="en-US" sz="2000" dirty="0">
                <a:latin typeface="+mn-lt"/>
              </a:rPr>
              <a:t>.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Los </a:t>
            </a: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asas</a:t>
            </a:r>
            <a:r>
              <a:rPr lang="en-US" altLang="en-US" sz="2000" dirty="0">
                <a:latin typeface="+mn-lt"/>
              </a:rPr>
              <a:t> son </a:t>
            </a:r>
            <a:r>
              <a:rPr lang="en-US" altLang="en-US" sz="2000" dirty="0" err="1">
                <a:latin typeface="+mn-lt"/>
              </a:rPr>
              <a:t>subendoteliales</a:t>
            </a:r>
            <a:r>
              <a:rPr lang="en-US" altLang="en-US" sz="2000" dirty="0">
                <a:latin typeface="+mn-lt"/>
              </a:rPr>
              <a:t> y </a:t>
            </a:r>
            <a:r>
              <a:rPr lang="en-US" altLang="en-US" sz="2000" dirty="0" err="1">
                <a:latin typeface="+mn-lt"/>
              </a:rPr>
              <a:t>abundantes</a:t>
            </a:r>
            <a:r>
              <a:rPr lang="en-US" altLang="en-US" sz="2000" dirty="0">
                <a:latin typeface="+mn-lt"/>
              </a:rPr>
              <a:t>.</a:t>
            </a:r>
          </a:p>
          <a:p>
            <a:pPr lvl="1" algn="just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altLang="en-US" sz="2000" dirty="0">
                <a:latin typeface="+mn-lt"/>
              </a:rPr>
              <a:t>De forma </a:t>
            </a:r>
            <a:r>
              <a:rPr lang="fr-FR" altLang="en-US" sz="2000" dirty="0" err="1">
                <a:latin typeface="+mn-lt"/>
              </a:rPr>
              <a:t>menos</a:t>
            </a:r>
            <a:r>
              <a:rPr lang="fr-FR" altLang="en-US" sz="2000" dirty="0">
                <a:latin typeface="+mn-lt"/>
              </a:rPr>
              <a:t> </a:t>
            </a:r>
            <a:r>
              <a:rPr lang="fr-FR" altLang="en-US" sz="2000" dirty="0" err="1">
                <a:latin typeface="+mn-lt"/>
              </a:rPr>
              <a:t>frecuente</a:t>
            </a:r>
            <a:r>
              <a:rPr lang="fr-FR" altLang="en-US" sz="2000" dirty="0">
                <a:latin typeface="+mn-lt"/>
              </a:rPr>
              <a:t> los </a:t>
            </a:r>
            <a:r>
              <a:rPr lang="fr-FR" altLang="en-US" sz="2000" dirty="0" err="1">
                <a:latin typeface="+mn-lt"/>
              </a:rPr>
              <a:t>depósitos</a:t>
            </a:r>
            <a:r>
              <a:rPr lang="fr-FR" altLang="en-US" sz="2000" dirty="0">
                <a:latin typeface="+mn-lt"/>
              </a:rPr>
              <a:t> </a:t>
            </a:r>
            <a:r>
              <a:rPr lang="fr-FR" altLang="en-US" sz="2000" dirty="0" err="1">
                <a:latin typeface="+mn-lt"/>
              </a:rPr>
              <a:t>electron-densos</a:t>
            </a:r>
            <a:r>
              <a:rPr lang="fr-FR" altLang="en-US" sz="2000" dirty="0">
                <a:latin typeface="+mn-lt"/>
              </a:rPr>
              <a:t> </a:t>
            </a:r>
            <a:r>
              <a:rPr lang="fr-FR" altLang="en-US" sz="2000" dirty="0" err="1">
                <a:latin typeface="+mn-lt"/>
              </a:rPr>
              <a:t>tienen</a:t>
            </a:r>
            <a:r>
              <a:rPr lang="fr-FR" altLang="en-US" sz="2000" dirty="0">
                <a:latin typeface="+mn-lt"/>
              </a:rPr>
              <a:t> un </a:t>
            </a:r>
            <a:r>
              <a:rPr lang="fr-FR" altLang="en-US" sz="2000" dirty="0" err="1">
                <a:latin typeface="+mn-lt"/>
              </a:rPr>
              <a:t>patrón</a:t>
            </a:r>
            <a:r>
              <a:rPr lang="fr-FR" altLang="en-US" sz="2000" dirty="0">
                <a:latin typeface="+mn-lt"/>
              </a:rPr>
              <a:t> </a:t>
            </a:r>
            <a:r>
              <a:rPr lang="fr-FR" altLang="en-US" sz="2000" dirty="0" err="1">
                <a:latin typeface="+mn-lt"/>
              </a:rPr>
              <a:t>organizado</a:t>
            </a:r>
            <a:r>
              <a:rPr lang="fr-FR" altLang="en-US" sz="2000" dirty="0">
                <a:latin typeface="+mn-lt"/>
              </a:rPr>
              <a:t> o </a:t>
            </a:r>
            <a:r>
              <a:rPr lang="fr-FR" altLang="en-US" sz="2000" dirty="0" err="1">
                <a:latin typeface="+mn-lt"/>
              </a:rPr>
              <a:t>cristalino</a:t>
            </a:r>
            <a:r>
              <a:rPr lang="fr-FR" altLang="en-US" sz="2000" dirty="0">
                <a:latin typeface="+mn-lt"/>
              </a:rPr>
              <a:t> « </a:t>
            </a:r>
            <a:r>
              <a:rPr lang="fr-FR" altLang="en-US" sz="2000" dirty="0" err="1">
                <a:latin typeface="+mn-lt"/>
              </a:rPr>
              <a:t>fingerprint</a:t>
            </a:r>
            <a:r>
              <a:rPr lang="fr-FR" altLang="en-US" sz="2000" dirty="0">
                <a:latin typeface="+mn-lt"/>
              </a:rPr>
              <a:t> ». </a:t>
            </a:r>
            <a:r>
              <a:rPr lang="fr-FR" altLang="en-US" sz="2000" dirty="0" err="1">
                <a:latin typeface="+mn-lt"/>
              </a:rPr>
              <a:t>Podrian</a:t>
            </a:r>
            <a:r>
              <a:rPr lang="fr-FR" altLang="en-US" sz="2000" dirty="0">
                <a:latin typeface="+mn-lt"/>
              </a:rPr>
              <a:t> </a:t>
            </a:r>
            <a:r>
              <a:rPr lang="fr-FR" altLang="en-US" sz="2000" dirty="0" err="1">
                <a:latin typeface="+mn-lt"/>
              </a:rPr>
              <a:t>corresponder</a:t>
            </a:r>
            <a:r>
              <a:rPr lang="fr-FR" altLang="en-US" sz="2000" dirty="0">
                <a:latin typeface="+mn-lt"/>
              </a:rPr>
              <a:t> a la </a:t>
            </a:r>
            <a:r>
              <a:rPr lang="fr-FR" altLang="en-US" sz="2000" dirty="0" err="1">
                <a:latin typeface="+mn-lt"/>
              </a:rPr>
              <a:t>presencia</a:t>
            </a:r>
            <a:r>
              <a:rPr lang="fr-FR" altLang="en-US" sz="2000" dirty="0">
                <a:latin typeface="+mn-lt"/>
              </a:rPr>
              <a:t> de </a:t>
            </a:r>
            <a:r>
              <a:rPr lang="fr-FR" altLang="en-US" sz="2000" dirty="0" err="1">
                <a:latin typeface="+mn-lt"/>
              </a:rPr>
              <a:t>crioglobulinas</a:t>
            </a:r>
            <a:r>
              <a:rPr lang="fr-FR" altLang="en-US" sz="2000" dirty="0">
                <a:latin typeface="+mn-lt"/>
              </a:rPr>
              <a:t>.</a:t>
            </a:r>
            <a:endParaRPr lang="en-US" altLang="en-US" sz="2000" dirty="0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7105C3-3879-42CD-8196-896C43E11BE2}"/>
              </a:ext>
            </a:extLst>
          </p:cNvPr>
          <p:cNvSpPr txBox="1"/>
          <p:nvPr/>
        </p:nvSpPr>
        <p:spPr>
          <a:xfrm>
            <a:off x="3575720" y="29364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52120B33-DA81-43AC-8325-42A55DF3C65F}"/>
              </a:ext>
            </a:extLst>
          </p:cNvPr>
          <p:cNvCxnSpPr>
            <a:cxnSpLocks/>
          </p:cNvCxnSpPr>
          <p:nvPr/>
        </p:nvCxnSpPr>
        <p:spPr>
          <a:xfrm>
            <a:off x="695400" y="692696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" descr="LEStipoIV">
            <a:extLst>
              <a:ext uri="{FF2B5EF4-FFF2-40B4-BE49-F238E27FC236}">
                <a16:creationId xmlns:a16="http://schemas.microsoft.com/office/drawing/2014/main" id="{67680705-702A-4053-9A4A-1E6B9C2F0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7"/>
          <a:stretch>
            <a:fillRect/>
          </a:stretch>
        </p:blipFill>
        <p:spPr bwMode="auto">
          <a:xfrm>
            <a:off x="1677989" y="1242044"/>
            <a:ext cx="47720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Imagen 2" descr="SLEtipoIVHE">
            <a:extLst>
              <a:ext uri="{FF2B5EF4-FFF2-40B4-BE49-F238E27FC236}">
                <a16:creationId xmlns:a16="http://schemas.microsoft.com/office/drawing/2014/main" id="{4E81A4F8-8EC5-41E5-974C-B3BF52C3A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b="15947"/>
          <a:stretch>
            <a:fillRect/>
          </a:stretch>
        </p:blipFill>
        <p:spPr bwMode="auto">
          <a:xfrm>
            <a:off x="6888163" y="1272206"/>
            <a:ext cx="33956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uadroTexto 6">
            <a:extLst>
              <a:ext uri="{FF2B5EF4-FFF2-40B4-BE49-F238E27FC236}">
                <a16:creationId xmlns:a16="http://schemas.microsoft.com/office/drawing/2014/main" id="{B6650612-C867-4832-8752-F37D2263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367" y="5529426"/>
            <a:ext cx="4562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Proliferación </a:t>
            </a:r>
            <a:r>
              <a:rPr lang="es-ES" altLang="es-ES" sz="2000" dirty="0" err="1">
                <a:latin typeface="+mn-lt"/>
              </a:rPr>
              <a:t>endocapilar</a:t>
            </a:r>
            <a:r>
              <a:rPr lang="es-ES" altLang="es-ES" sz="2000" dirty="0">
                <a:latin typeface="+mn-lt"/>
              </a:rPr>
              <a:t> generalizada a todo el glomérulo.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E9D1986-2930-4638-BB80-6FE49194ECD1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4135372" y="3410800"/>
            <a:ext cx="88143" cy="16863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F619A96-0FF3-4F5F-983F-89A9436295D9}"/>
              </a:ext>
            </a:extLst>
          </p:cNvPr>
          <p:cNvCxnSpPr>
            <a:cxnSpLocks/>
          </p:cNvCxnSpPr>
          <p:nvPr/>
        </p:nvCxnSpPr>
        <p:spPr>
          <a:xfrm flipH="1" flipV="1">
            <a:off x="3530029" y="3410800"/>
            <a:ext cx="287252" cy="1686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FB9F59C-CECE-45AA-8EC5-1EBFBADBBFB6}"/>
              </a:ext>
            </a:extLst>
          </p:cNvPr>
          <p:cNvCxnSpPr>
            <a:cxnSpLocks/>
          </p:cNvCxnSpPr>
          <p:nvPr/>
        </p:nvCxnSpPr>
        <p:spPr>
          <a:xfrm flipV="1">
            <a:off x="2236919" y="2823673"/>
            <a:ext cx="556168" cy="184983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98111F74-CCC2-4DBE-8D77-B7140FD43D85}"/>
              </a:ext>
            </a:extLst>
          </p:cNvPr>
          <p:cNvCxnSpPr>
            <a:cxnSpLocks/>
          </p:cNvCxnSpPr>
          <p:nvPr/>
        </p:nvCxnSpPr>
        <p:spPr>
          <a:xfrm flipV="1">
            <a:off x="7008945" y="2785205"/>
            <a:ext cx="338331" cy="18403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801" name="Rectangle 1">
            <a:extLst>
              <a:ext uri="{FF2B5EF4-FFF2-40B4-BE49-F238E27FC236}">
                <a16:creationId xmlns:a16="http://schemas.microsoft.com/office/drawing/2014/main" id="{05C3BBDC-6F10-46C8-90F8-942E2053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948" y="5529426"/>
            <a:ext cx="5156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Glomérulo con patrón </a:t>
            </a:r>
            <a:r>
              <a:rPr lang="es-ES" altLang="es-ES" sz="2000" dirty="0" err="1">
                <a:latin typeface="+mn-lt"/>
              </a:rPr>
              <a:t>membranoproliferativo</a:t>
            </a:r>
            <a:r>
              <a:rPr lang="es-ES" altLang="es-ES" sz="2000" dirty="0">
                <a:latin typeface="+mn-lt"/>
              </a:rPr>
              <a:t>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428F3B-E3DF-B84A-9FB0-892DE581F472}"/>
              </a:ext>
            </a:extLst>
          </p:cNvPr>
          <p:cNvSpPr txBox="1"/>
          <p:nvPr/>
        </p:nvSpPr>
        <p:spPr>
          <a:xfrm>
            <a:off x="3089701" y="5097112"/>
            <a:ext cx="2091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“Asas de alambre”</a:t>
            </a:r>
            <a:endParaRPr lang="x-none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425927-B90B-F746-AE7A-6B3FF7BE4824}"/>
              </a:ext>
            </a:extLst>
          </p:cNvPr>
          <p:cNvSpPr txBox="1"/>
          <p:nvPr/>
        </p:nvSpPr>
        <p:spPr>
          <a:xfrm>
            <a:off x="1677989" y="4720193"/>
            <a:ext cx="1299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 err="1"/>
              <a:t>Cariorrexis</a:t>
            </a:r>
            <a:endParaRPr lang="x-none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A0D8B6-C7E7-3D44-94F6-E95732AAC0F4}"/>
              </a:ext>
            </a:extLst>
          </p:cNvPr>
          <p:cNvSpPr/>
          <p:nvPr/>
        </p:nvSpPr>
        <p:spPr>
          <a:xfrm>
            <a:off x="6744072" y="456625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ES" sz="2000" dirty="0"/>
              <a:t>Engrosamiento segmentario </a:t>
            </a:r>
          </a:p>
          <a:p>
            <a:r>
              <a:rPr lang="es-ES" altLang="es-ES" sz="2000" dirty="0"/>
              <a:t>de paredes capilares</a:t>
            </a:r>
            <a:endParaRPr lang="x-none" sz="2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61682E-55A7-4EE9-B89A-CA9F8E6E0833}"/>
              </a:ext>
            </a:extLst>
          </p:cNvPr>
          <p:cNvSpPr txBox="1"/>
          <p:nvPr/>
        </p:nvSpPr>
        <p:spPr>
          <a:xfrm>
            <a:off x="3575720" y="80569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4DF30C7B-128F-46B3-8EBE-9605B3F21D5D}"/>
              </a:ext>
            </a:extLst>
          </p:cNvPr>
          <p:cNvCxnSpPr>
            <a:cxnSpLocks/>
          </p:cNvCxnSpPr>
          <p:nvPr/>
        </p:nvCxnSpPr>
        <p:spPr>
          <a:xfrm>
            <a:off x="695400" y="637628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D881677-610D-4520-AA29-C25E18F38FC6}"/>
              </a:ext>
            </a:extLst>
          </p:cNvPr>
          <p:cNvSpPr txBox="1"/>
          <p:nvPr/>
        </p:nvSpPr>
        <p:spPr>
          <a:xfrm>
            <a:off x="9623866" y="4100067"/>
            <a:ext cx="546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/>
              <a:t>H&amp;E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50DF6E8-2452-4D08-819D-47448406BFBE}"/>
              </a:ext>
            </a:extLst>
          </p:cNvPr>
          <p:cNvSpPr txBox="1"/>
          <p:nvPr/>
        </p:nvSpPr>
        <p:spPr>
          <a:xfrm>
            <a:off x="5747290" y="4154436"/>
            <a:ext cx="5665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000" dirty="0"/>
              <a:t>PAS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 descr="SLEtipoIVtri1">
            <a:extLst>
              <a:ext uri="{FF2B5EF4-FFF2-40B4-BE49-F238E27FC236}">
                <a16:creationId xmlns:a16="http://schemas.microsoft.com/office/drawing/2014/main" id="{95B00B5D-7EB3-4C2E-ADC9-11784648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r="10838"/>
          <a:stretch/>
        </p:blipFill>
        <p:spPr bwMode="auto">
          <a:xfrm>
            <a:off x="1820864" y="1218488"/>
            <a:ext cx="4273631" cy="373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Imagen 2" descr="SLEtrombos">
            <a:extLst>
              <a:ext uri="{FF2B5EF4-FFF2-40B4-BE49-F238E27FC236}">
                <a16:creationId xmlns:a16="http://schemas.microsoft.com/office/drawing/2014/main" id="{BCE7D5EE-8B8F-4573-AF12-42723A528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 t="13167" r="14880" b="13167"/>
          <a:stretch>
            <a:fillRect/>
          </a:stretch>
        </p:blipFill>
        <p:spPr bwMode="auto">
          <a:xfrm>
            <a:off x="6440488" y="1139825"/>
            <a:ext cx="37020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70ED60C-B0AC-4AFB-88E4-449C1F5EC041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924092" y="2780928"/>
            <a:ext cx="1980220" cy="25202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3" name="ZoneTexte 2">
            <a:extLst>
              <a:ext uri="{FF2B5EF4-FFF2-40B4-BE49-F238E27FC236}">
                <a16:creationId xmlns:a16="http://schemas.microsoft.com/office/drawing/2014/main" id="{57FB665C-60C1-479A-9445-BA6BA6A19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366" y="5744867"/>
            <a:ext cx="2627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“Trombos hialinos”</a:t>
            </a:r>
            <a:endParaRPr lang="en-US" altLang="en-US" sz="2000" dirty="0">
              <a:latin typeface="+mn-lt"/>
            </a:endParaRPr>
          </a:p>
        </p:txBody>
      </p:sp>
      <p:cxnSp>
        <p:nvCxnSpPr>
          <p:cNvPr id="12" name="Connecteur droit avec flèche 4">
            <a:extLst>
              <a:ext uri="{FF2B5EF4-FFF2-40B4-BE49-F238E27FC236}">
                <a16:creationId xmlns:a16="http://schemas.microsoft.com/office/drawing/2014/main" id="{DA504BE9-C501-496C-BB5F-CAFF912833A3}"/>
              </a:ext>
            </a:extLst>
          </p:cNvPr>
          <p:cNvCxnSpPr>
            <a:cxnSpLocks/>
          </p:cNvCxnSpPr>
          <p:nvPr/>
        </p:nvCxnSpPr>
        <p:spPr>
          <a:xfrm flipV="1">
            <a:off x="3311042" y="3105734"/>
            <a:ext cx="127844" cy="210289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avec flèche 4">
            <a:extLst>
              <a:ext uri="{FF2B5EF4-FFF2-40B4-BE49-F238E27FC236}">
                <a16:creationId xmlns:a16="http://schemas.microsoft.com/office/drawing/2014/main" id="{E8A0B36F-13F5-4601-8D4B-D720D652132C}"/>
              </a:ext>
            </a:extLst>
          </p:cNvPr>
          <p:cNvCxnSpPr>
            <a:cxnSpLocks/>
          </p:cNvCxnSpPr>
          <p:nvPr/>
        </p:nvCxnSpPr>
        <p:spPr>
          <a:xfrm flipH="1" flipV="1">
            <a:off x="8449469" y="4008585"/>
            <a:ext cx="723412" cy="182555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onnecteur droit avec flèche 4">
            <a:extLst>
              <a:ext uri="{FF2B5EF4-FFF2-40B4-BE49-F238E27FC236}">
                <a16:creationId xmlns:a16="http://schemas.microsoft.com/office/drawing/2014/main" id="{4AB3DB5A-C2CB-45D0-A973-D107C49C8054}"/>
              </a:ext>
            </a:extLst>
          </p:cNvPr>
          <p:cNvCxnSpPr>
            <a:cxnSpLocks/>
          </p:cNvCxnSpPr>
          <p:nvPr/>
        </p:nvCxnSpPr>
        <p:spPr>
          <a:xfrm flipV="1">
            <a:off x="9315594" y="3501009"/>
            <a:ext cx="92774" cy="23331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necteur droit avec flèche 4">
            <a:extLst>
              <a:ext uri="{FF2B5EF4-FFF2-40B4-BE49-F238E27FC236}">
                <a16:creationId xmlns:a16="http://schemas.microsoft.com/office/drawing/2014/main" id="{0C0A1A8A-234C-400E-84A3-6E5F4E30B95E}"/>
              </a:ext>
            </a:extLst>
          </p:cNvPr>
          <p:cNvCxnSpPr>
            <a:cxnSpLocks/>
          </p:cNvCxnSpPr>
          <p:nvPr/>
        </p:nvCxnSpPr>
        <p:spPr>
          <a:xfrm flipV="1">
            <a:off x="2423592" y="4000945"/>
            <a:ext cx="166688" cy="17172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03D9B69D-8031-F144-9767-1A65F4376191}"/>
              </a:ext>
            </a:extLst>
          </p:cNvPr>
          <p:cNvSpPr txBox="1"/>
          <p:nvPr/>
        </p:nvSpPr>
        <p:spPr>
          <a:xfrm>
            <a:off x="1556505" y="5714189"/>
            <a:ext cx="2699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Engrosamiento de MBG</a:t>
            </a:r>
            <a:endParaRPr lang="x-none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309D00-5B89-E542-8586-4C169875343C}"/>
              </a:ext>
            </a:extLst>
          </p:cNvPr>
          <p:cNvSpPr txBox="1"/>
          <p:nvPr/>
        </p:nvSpPr>
        <p:spPr>
          <a:xfrm>
            <a:off x="5951984" y="530120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2000" dirty="0" err="1"/>
              <a:t>Hipercelularidad</a:t>
            </a:r>
            <a:r>
              <a:rPr lang="es-ES" altLang="es-ES" sz="2000" dirty="0"/>
              <a:t> mesangial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481BEE-882E-4D4D-815E-D55701A2D17E}"/>
              </a:ext>
            </a:extLst>
          </p:cNvPr>
          <p:cNvSpPr txBox="1"/>
          <p:nvPr/>
        </p:nvSpPr>
        <p:spPr>
          <a:xfrm>
            <a:off x="2651109" y="5219444"/>
            <a:ext cx="3141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 err="1"/>
              <a:t>Hipercelularidad</a:t>
            </a:r>
            <a:r>
              <a:rPr lang="es-ES" altLang="es-ES" sz="2000" dirty="0"/>
              <a:t> </a:t>
            </a:r>
            <a:r>
              <a:rPr lang="es-ES" altLang="es-ES" sz="2000" err="1"/>
              <a:t>mesangial</a:t>
            </a:r>
            <a:r>
              <a:rPr lang="es-ES" altLang="es-ES" sz="2000"/>
              <a:t> </a:t>
            </a:r>
            <a:endParaRPr lang="es-ES" altLang="es-ES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2999EB-86E8-4EF8-9B26-121AFC98F3CF}"/>
              </a:ext>
            </a:extLst>
          </p:cNvPr>
          <p:cNvSpPr txBox="1"/>
          <p:nvPr/>
        </p:nvSpPr>
        <p:spPr>
          <a:xfrm>
            <a:off x="3575720" y="46365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CB1F31C0-5A44-4687-AAAE-4934BDF06C9C}"/>
              </a:ext>
            </a:extLst>
          </p:cNvPr>
          <p:cNvCxnSpPr>
            <a:cxnSpLocks/>
          </p:cNvCxnSpPr>
          <p:nvPr/>
        </p:nvCxnSpPr>
        <p:spPr>
          <a:xfrm>
            <a:off x="695400" y="692696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C6F33C0-14A3-4F9B-9D6E-6053D87279D6}"/>
              </a:ext>
            </a:extLst>
          </p:cNvPr>
          <p:cNvSpPr txBox="1"/>
          <p:nvPr/>
        </p:nvSpPr>
        <p:spPr>
          <a:xfrm>
            <a:off x="5152583" y="4705671"/>
            <a:ext cx="9597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n-US" sz="1400" b="1" dirty="0" err="1"/>
              <a:t>Tricrómico</a:t>
            </a:r>
            <a:endParaRPr lang="es-ES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634BEBF-6374-442E-AFBD-B24473CFB44A}"/>
              </a:ext>
            </a:extLst>
          </p:cNvPr>
          <p:cNvSpPr txBox="1"/>
          <p:nvPr/>
        </p:nvSpPr>
        <p:spPr>
          <a:xfrm>
            <a:off x="9571847" y="4631686"/>
            <a:ext cx="45038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1400" dirty="0"/>
              <a:t>PAS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19469" descr="TipoIVsemilu">
            <a:extLst>
              <a:ext uri="{FF2B5EF4-FFF2-40B4-BE49-F238E27FC236}">
                <a16:creationId xmlns:a16="http://schemas.microsoft.com/office/drawing/2014/main" id="{6E8C320F-0039-4480-AC2D-C67B828B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/>
          <a:stretch>
            <a:fillRect/>
          </a:stretch>
        </p:blipFill>
        <p:spPr bwMode="auto">
          <a:xfrm>
            <a:off x="2308994" y="836711"/>
            <a:ext cx="7665512" cy="50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CuadroTexto 2">
            <a:extLst>
              <a:ext uri="{FF2B5EF4-FFF2-40B4-BE49-F238E27FC236}">
                <a16:creationId xmlns:a16="http://schemas.microsoft.com/office/drawing/2014/main" id="{F94E3F33-BB99-4D80-A040-4E067B6EA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5425479"/>
            <a:ext cx="79182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1400" dirty="0">
                <a:latin typeface="+mn-lt"/>
                <a:cs typeface="Arial"/>
              </a:rPr>
              <a:t>PAS x40 </a:t>
            </a:r>
            <a:endParaRPr lang="es-ES" altLang="es-ES" sz="1400" dirty="0">
              <a:latin typeface="+mn-lt"/>
            </a:endParaRPr>
          </a:p>
        </p:txBody>
      </p:sp>
      <p:cxnSp>
        <p:nvCxnSpPr>
          <p:cNvPr id="7" name="Connecteur droit avec flèche 4">
            <a:extLst>
              <a:ext uri="{FF2B5EF4-FFF2-40B4-BE49-F238E27FC236}">
                <a16:creationId xmlns:a16="http://schemas.microsoft.com/office/drawing/2014/main" id="{C1153E91-F40D-4A69-B457-9683A6F3F599}"/>
              </a:ext>
            </a:extLst>
          </p:cNvPr>
          <p:cNvCxnSpPr>
            <a:cxnSpLocks/>
          </p:cNvCxnSpPr>
          <p:nvPr/>
        </p:nvCxnSpPr>
        <p:spPr>
          <a:xfrm flipV="1">
            <a:off x="1608231" y="2780259"/>
            <a:ext cx="3061657" cy="31997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avec flèche 4">
            <a:extLst>
              <a:ext uri="{FF2B5EF4-FFF2-40B4-BE49-F238E27FC236}">
                <a16:creationId xmlns:a16="http://schemas.microsoft.com/office/drawing/2014/main" id="{3D3226D0-6A57-479B-AD04-86F9265195A8}"/>
              </a:ext>
            </a:extLst>
          </p:cNvPr>
          <p:cNvCxnSpPr>
            <a:cxnSpLocks/>
          </p:cNvCxnSpPr>
          <p:nvPr/>
        </p:nvCxnSpPr>
        <p:spPr>
          <a:xfrm flipH="1" flipV="1">
            <a:off x="7824192" y="4365105"/>
            <a:ext cx="792088" cy="16561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avec flèche 4">
            <a:extLst>
              <a:ext uri="{FF2B5EF4-FFF2-40B4-BE49-F238E27FC236}">
                <a16:creationId xmlns:a16="http://schemas.microsoft.com/office/drawing/2014/main" id="{1F6EB059-8225-456A-B4AA-CC4F108C8603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6744073" y="2738705"/>
            <a:ext cx="62026" cy="328258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B80F519A-DD85-F94A-B1A5-807390C927F5}"/>
              </a:ext>
            </a:extLst>
          </p:cNvPr>
          <p:cNvSpPr txBox="1"/>
          <p:nvPr/>
        </p:nvSpPr>
        <p:spPr>
          <a:xfrm>
            <a:off x="312376" y="6005242"/>
            <a:ext cx="5256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>
                <a:cs typeface="Arial"/>
              </a:rPr>
              <a:t>Proliferación celular endotelio-mesangial global</a:t>
            </a:r>
            <a:endParaRPr lang="x-none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EB25D3-1268-DE43-89A2-88E17D3BFAB2}"/>
              </a:ext>
            </a:extLst>
          </p:cNvPr>
          <p:cNvSpPr txBox="1"/>
          <p:nvPr/>
        </p:nvSpPr>
        <p:spPr>
          <a:xfrm>
            <a:off x="6141750" y="6021289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 err="1">
                <a:cs typeface="Arial"/>
              </a:rPr>
              <a:t>Cariorrexis</a:t>
            </a:r>
            <a:endParaRPr lang="x-none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0DE24-D344-384D-AE6D-AC793727EF66}"/>
              </a:ext>
            </a:extLst>
          </p:cNvPr>
          <p:cNvSpPr/>
          <p:nvPr/>
        </p:nvSpPr>
        <p:spPr>
          <a:xfrm>
            <a:off x="8316539" y="6017542"/>
            <a:ext cx="2456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000" dirty="0">
                <a:cs typeface="Arial"/>
              </a:rPr>
              <a:t>Semiluna </a:t>
            </a:r>
            <a:r>
              <a:rPr lang="es-ES" altLang="es-ES" sz="2000" dirty="0" err="1">
                <a:cs typeface="Arial"/>
              </a:rPr>
              <a:t>fibrocelular</a:t>
            </a:r>
            <a:endParaRPr lang="x-none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1AF56A-C35D-40DD-9C4A-E9F7C9022754}"/>
              </a:ext>
            </a:extLst>
          </p:cNvPr>
          <p:cNvSpPr txBox="1"/>
          <p:nvPr/>
        </p:nvSpPr>
        <p:spPr>
          <a:xfrm>
            <a:off x="3575720" y="-25643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AC1CC289-C944-41D3-9330-5A65695DF4E6}"/>
              </a:ext>
            </a:extLst>
          </p:cNvPr>
          <p:cNvCxnSpPr>
            <a:cxnSpLocks/>
          </p:cNvCxnSpPr>
          <p:nvPr/>
        </p:nvCxnSpPr>
        <p:spPr>
          <a:xfrm>
            <a:off x="695400" y="548680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 descr="puigvert____004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213" y="920951"/>
            <a:ext cx="3672408" cy="2792561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2 Imagen" descr="puigvert____0046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6343" y="911659"/>
            <a:ext cx="3688444" cy="266781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3 Imagen" descr="puigvert____00468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213" y="4017295"/>
            <a:ext cx="3672408" cy="279256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5 Imagen" descr="puigvert____004686.jpg"/>
          <p:cNvPicPr>
            <a:picLocks noChangeAspect="1"/>
          </p:cNvPicPr>
          <p:nvPr/>
        </p:nvPicPr>
        <p:blipFill>
          <a:blip r:embed="rId5" cstate="print"/>
          <a:srcRect l="17778"/>
          <a:stretch>
            <a:fillRect/>
          </a:stretch>
        </p:blipFill>
        <p:spPr bwMode="auto">
          <a:xfrm>
            <a:off x="7386343" y="3923891"/>
            <a:ext cx="3707178" cy="2797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271464" y="563329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Característica combinación de patrones morfológicos en un mismo caso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493477" y="6424740"/>
            <a:ext cx="1224136" cy="317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0443262" y="3272574"/>
            <a:ext cx="648072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983131" y="3328396"/>
            <a:ext cx="734482" cy="3171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0005413" y="6414864"/>
            <a:ext cx="1085921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447928" y="1196753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Proliferación mesangial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447928" y="2024845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Patrón membranoso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2852937"/>
            <a:ext cx="1656184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Dobles contornos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5159896" y="4941169"/>
            <a:ext cx="1944216" cy="12003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Depósitos inmunes fucsinófilos subendoteliales</a:t>
            </a:r>
          </a:p>
        </p:txBody>
      </p:sp>
      <p:cxnSp>
        <p:nvCxnSpPr>
          <p:cNvPr id="22" name="21 Conector recto de flecha"/>
          <p:cNvCxnSpPr>
            <a:cxnSpLocks/>
            <a:stCxn id="16" idx="1"/>
          </p:cNvCxnSpPr>
          <p:nvPr/>
        </p:nvCxnSpPr>
        <p:spPr>
          <a:xfrm flipH="1">
            <a:off x="4007768" y="1519919"/>
            <a:ext cx="1440160" cy="54092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cxnSpLocks/>
          </p:cNvCxnSpPr>
          <p:nvPr/>
        </p:nvCxnSpPr>
        <p:spPr>
          <a:xfrm flipV="1">
            <a:off x="6528048" y="2060848"/>
            <a:ext cx="2808312" cy="28803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cxnSpLocks/>
            <a:stCxn id="18" idx="3"/>
          </p:cNvCxnSpPr>
          <p:nvPr/>
        </p:nvCxnSpPr>
        <p:spPr>
          <a:xfrm flipV="1">
            <a:off x="7104112" y="2671176"/>
            <a:ext cx="658307" cy="504927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cxnSpLocks/>
            <a:stCxn id="20" idx="1"/>
          </p:cNvCxnSpPr>
          <p:nvPr/>
        </p:nvCxnSpPr>
        <p:spPr>
          <a:xfrm flipH="1">
            <a:off x="2423592" y="5541334"/>
            <a:ext cx="2736304" cy="11991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cxnSpLocks/>
            <a:stCxn id="20" idx="3"/>
          </p:cNvCxnSpPr>
          <p:nvPr/>
        </p:nvCxnSpPr>
        <p:spPr>
          <a:xfrm flipV="1">
            <a:off x="7104112" y="5301209"/>
            <a:ext cx="1080120" cy="24012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49F7432-73E2-4D82-AEC6-83F96C31D51D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27" name="10 Conector recto">
            <a:extLst>
              <a:ext uri="{FF2B5EF4-FFF2-40B4-BE49-F238E27FC236}">
                <a16:creationId xmlns:a16="http://schemas.microsoft.com/office/drawing/2014/main" id="{1343672A-B838-4EEA-940F-30015040583E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cxnSpLocks/>
          </p:cNvCxnSpPr>
          <p:nvPr/>
        </p:nvCxnSpPr>
        <p:spPr>
          <a:xfrm flipV="1">
            <a:off x="6312024" y="2924944"/>
            <a:ext cx="2520280" cy="21602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08CBE46-EDB0-4899-A77B-A4816B5456D4}"/>
              </a:ext>
            </a:extLst>
          </p:cNvPr>
          <p:cNvSpPr txBox="1"/>
          <p:nvPr/>
        </p:nvSpPr>
        <p:spPr>
          <a:xfrm>
            <a:off x="1991544" y="6184469"/>
            <a:ext cx="871220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dirty="0"/>
              <a:t>1.Weening JJ et al. The classification of </a:t>
            </a:r>
            <a:r>
              <a:rPr lang="fr-FR" sz="1050" dirty="0" err="1"/>
              <a:t>glomerulonephritis</a:t>
            </a:r>
            <a:r>
              <a:rPr lang="fr-FR" sz="1050" dirty="0"/>
              <a:t> in </a:t>
            </a:r>
            <a:r>
              <a:rPr lang="fr-FR" sz="1050" dirty="0" err="1"/>
              <a:t>systemic</a:t>
            </a:r>
            <a:r>
              <a:rPr lang="fr-FR" sz="1050" dirty="0"/>
              <a:t> lupus </a:t>
            </a:r>
            <a:r>
              <a:rPr lang="fr-FR" sz="1050" dirty="0" err="1"/>
              <a:t>erythematosus</a:t>
            </a:r>
            <a:r>
              <a:rPr lang="fr-FR" sz="1050" dirty="0"/>
              <a:t> </a:t>
            </a:r>
            <a:r>
              <a:rPr lang="fr-FR" sz="1050" dirty="0" err="1"/>
              <a:t>revisited</a:t>
            </a:r>
            <a:r>
              <a:rPr lang="fr-FR" sz="1050" dirty="0"/>
              <a:t>. J Am Soc </a:t>
            </a:r>
            <a:r>
              <a:rPr lang="fr-FR" sz="1050" dirty="0" err="1"/>
              <a:t>Nephrol</a:t>
            </a:r>
            <a:r>
              <a:rPr lang="fr-FR" sz="1050" dirty="0"/>
              <a:t>. 2004;15:241–50,</a:t>
            </a:r>
          </a:p>
          <a:p>
            <a:pPr>
              <a:defRPr/>
            </a:pPr>
            <a:r>
              <a:rPr lang="fr-FR" sz="1050" dirty="0"/>
              <a:t>2.Bajema </a:t>
            </a:r>
            <a:r>
              <a:rPr lang="fr-FR" sz="1050" dirty="0" err="1"/>
              <a:t>IM,al</a:t>
            </a:r>
            <a:r>
              <a:rPr lang="fr-FR" sz="1050" dirty="0"/>
              <a:t>. </a:t>
            </a:r>
            <a:r>
              <a:rPr lang="fr-FR" sz="1050" dirty="0" err="1"/>
              <a:t>Revision</a:t>
            </a:r>
            <a:r>
              <a:rPr lang="fr-FR" sz="1050" dirty="0"/>
              <a:t> of the International Society of </a:t>
            </a:r>
            <a:r>
              <a:rPr lang="fr-FR" sz="1050" dirty="0" err="1"/>
              <a:t>Nephrology</a:t>
            </a:r>
            <a:r>
              <a:rPr lang="fr-FR" sz="1050" dirty="0"/>
              <a:t>/</a:t>
            </a:r>
            <a:r>
              <a:rPr lang="fr-FR" sz="1050" dirty="0" err="1"/>
              <a:t>Renal</a:t>
            </a:r>
            <a:r>
              <a:rPr lang="fr-FR" sz="1050" dirty="0"/>
              <a:t> </a:t>
            </a:r>
            <a:r>
              <a:rPr lang="fr-FR" sz="1050" dirty="0" err="1"/>
              <a:t>Pathology</a:t>
            </a:r>
            <a:r>
              <a:rPr lang="fr-FR" sz="1050" dirty="0"/>
              <a:t> Society classification for lupus </a:t>
            </a:r>
            <a:r>
              <a:rPr lang="fr-FR" sz="1050" dirty="0" err="1"/>
              <a:t>nephritis</a:t>
            </a:r>
            <a:r>
              <a:rPr lang="fr-FR" sz="1050" dirty="0"/>
              <a:t>: Clarification of </a:t>
            </a:r>
            <a:r>
              <a:rPr lang="fr-FR" sz="1050" dirty="0" err="1"/>
              <a:t>definitions</a:t>
            </a:r>
            <a:r>
              <a:rPr lang="fr-FR" sz="1050" dirty="0"/>
              <a:t>, and </a:t>
            </a:r>
            <a:r>
              <a:rPr lang="fr-FR" sz="1050" dirty="0" err="1"/>
              <a:t>modified</a:t>
            </a:r>
            <a:r>
              <a:rPr lang="fr-FR" sz="1050" dirty="0"/>
              <a:t> National Institutes of </a:t>
            </a:r>
            <a:r>
              <a:rPr lang="fr-FR" sz="1050" dirty="0" err="1"/>
              <a:t>Health</a:t>
            </a:r>
            <a:r>
              <a:rPr lang="fr-FR" sz="1050" dirty="0"/>
              <a:t> </a:t>
            </a:r>
            <a:r>
              <a:rPr lang="fr-FR" sz="1050" dirty="0" err="1"/>
              <a:t>activity</a:t>
            </a:r>
            <a:r>
              <a:rPr lang="fr-FR" sz="1050" dirty="0"/>
              <a:t> and </a:t>
            </a:r>
            <a:r>
              <a:rPr lang="fr-FR" sz="1050" dirty="0" err="1"/>
              <a:t>chronicity</a:t>
            </a:r>
            <a:r>
              <a:rPr lang="fr-FR" sz="1050" dirty="0"/>
              <a:t> indices. </a:t>
            </a:r>
            <a:r>
              <a:rPr lang="fr-FR" sz="1050" dirty="0" err="1"/>
              <a:t>Kidney</a:t>
            </a:r>
            <a:r>
              <a:rPr lang="fr-FR" sz="1050" dirty="0"/>
              <a:t> Int. 2018;93:789–96.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088947F9-18AD-9D40-8C04-D18EE89DB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859934"/>
            <a:ext cx="1044116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latin typeface="+mn-lt"/>
                <a:cs typeface="Arial"/>
              </a:rPr>
              <a:t>La </a:t>
            </a:r>
            <a:r>
              <a:rPr lang="en-US" altLang="en-US" sz="2000" dirty="0" err="1">
                <a:latin typeface="+mn-lt"/>
                <a:cs typeface="Arial"/>
              </a:rPr>
              <a:t>nefropatía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lúpica</a:t>
            </a:r>
            <a:r>
              <a:rPr lang="en-US" altLang="en-US" sz="2000" dirty="0">
                <a:latin typeface="+mn-lt"/>
                <a:cs typeface="Arial"/>
              </a:rPr>
              <a:t> (NL) </a:t>
            </a:r>
            <a:r>
              <a:rPr lang="en-US" altLang="en-US" sz="2000" dirty="0" err="1">
                <a:latin typeface="+mn-lt"/>
                <a:cs typeface="Arial"/>
              </a:rPr>
              <a:t>afecta</a:t>
            </a:r>
            <a:r>
              <a:rPr lang="en-US" altLang="en-US" sz="2000" dirty="0">
                <a:latin typeface="+mn-lt"/>
                <a:cs typeface="Arial"/>
              </a:rPr>
              <a:t> hasta el 70% de los </a:t>
            </a:r>
            <a:r>
              <a:rPr lang="en-US" altLang="en-US" sz="2000" dirty="0" err="1">
                <a:latin typeface="+mn-lt"/>
                <a:cs typeface="Arial"/>
              </a:rPr>
              <a:t>pacientes</a:t>
            </a:r>
            <a:r>
              <a:rPr lang="en-US" altLang="en-US" sz="2000" dirty="0">
                <a:latin typeface="+mn-lt"/>
                <a:cs typeface="Arial"/>
              </a:rPr>
              <a:t> con LES </a:t>
            </a:r>
            <a:r>
              <a:rPr lang="en-US" altLang="en-US" sz="2000" dirty="0" err="1">
                <a:latin typeface="+mn-lt"/>
                <a:cs typeface="Arial"/>
              </a:rPr>
              <a:t>en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algún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momento</a:t>
            </a:r>
            <a:r>
              <a:rPr lang="en-US" altLang="en-US" sz="2000" dirty="0">
                <a:latin typeface="+mn-lt"/>
                <a:cs typeface="Arial"/>
              </a:rPr>
              <a:t> de la </a:t>
            </a:r>
            <a:r>
              <a:rPr lang="en-US" altLang="en-US" sz="2000" dirty="0" err="1">
                <a:latin typeface="+mn-lt"/>
                <a:cs typeface="Arial"/>
              </a:rPr>
              <a:t>evolución</a:t>
            </a:r>
            <a:r>
              <a:rPr lang="en-US" altLang="en-US" sz="2000" dirty="0">
                <a:latin typeface="+mn-lt"/>
                <a:cs typeface="Arial"/>
              </a:rPr>
              <a:t>) y es uno de los </a:t>
            </a:r>
            <a:r>
              <a:rPr lang="en-US" altLang="en-US" sz="2000" dirty="0" err="1">
                <a:latin typeface="+mn-lt"/>
                <a:cs typeface="Arial"/>
              </a:rPr>
              <a:t>principales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factores</a:t>
            </a:r>
            <a:r>
              <a:rPr lang="en-US" altLang="en-US" sz="2000" dirty="0">
                <a:latin typeface="+mn-lt"/>
                <a:cs typeface="Arial"/>
              </a:rPr>
              <a:t> de mal </a:t>
            </a:r>
            <a:r>
              <a:rPr lang="en-US" altLang="en-US" sz="2000" dirty="0" err="1">
                <a:latin typeface="+mn-lt"/>
                <a:cs typeface="Arial"/>
              </a:rPr>
              <a:t>pronóstico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latin typeface="+mn-lt"/>
                <a:cs typeface="Arial"/>
              </a:rPr>
              <a:t>La </a:t>
            </a:r>
            <a:r>
              <a:rPr lang="en-US" altLang="en-US" sz="2000" dirty="0" err="1">
                <a:latin typeface="+mn-lt"/>
                <a:cs typeface="Arial"/>
              </a:rPr>
              <a:t>biopsia</a:t>
            </a:r>
            <a:r>
              <a:rPr lang="en-US" altLang="en-US" sz="2000" dirty="0">
                <a:latin typeface="+mn-lt"/>
                <a:cs typeface="Arial"/>
              </a:rPr>
              <a:t> renal (BR):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  <a:cs typeface="Arial"/>
              </a:rPr>
              <a:t>Es clave para </a:t>
            </a:r>
            <a:r>
              <a:rPr lang="en-US" altLang="en-US" sz="2000" dirty="0" err="1">
                <a:latin typeface="+mn-lt"/>
                <a:cs typeface="Arial"/>
              </a:rPr>
              <a:t>diagnósticar</a:t>
            </a:r>
            <a:r>
              <a:rPr lang="en-US" altLang="en-US" sz="2000" dirty="0">
                <a:latin typeface="+mn-lt"/>
                <a:cs typeface="Arial"/>
              </a:rPr>
              <a:t>, </a:t>
            </a:r>
            <a:r>
              <a:rPr lang="en-US" altLang="en-US" sz="2000" dirty="0" err="1">
                <a:latin typeface="+mn-lt"/>
                <a:cs typeface="Arial"/>
              </a:rPr>
              <a:t>elegir</a:t>
            </a:r>
            <a:r>
              <a:rPr lang="en-US" altLang="en-US" sz="2000" dirty="0">
                <a:latin typeface="+mn-lt"/>
                <a:cs typeface="Arial"/>
              </a:rPr>
              <a:t> el </a:t>
            </a:r>
            <a:r>
              <a:rPr lang="en-US" altLang="en-US" sz="2000" dirty="0" err="1">
                <a:latin typeface="+mn-lt"/>
                <a:cs typeface="Arial"/>
              </a:rPr>
              <a:t>tratamiento</a:t>
            </a:r>
            <a:r>
              <a:rPr lang="en-US" altLang="en-US" sz="2000" dirty="0">
                <a:latin typeface="+mn-lt"/>
                <a:cs typeface="Arial"/>
              </a:rPr>
              <a:t> y </a:t>
            </a:r>
            <a:r>
              <a:rPr lang="en-US" altLang="en-US" sz="2000" dirty="0" err="1">
                <a:latin typeface="+mn-lt"/>
                <a:cs typeface="Arial"/>
              </a:rPr>
              <a:t>establecer</a:t>
            </a:r>
            <a:r>
              <a:rPr lang="en-US" altLang="en-US" sz="2000" dirty="0">
                <a:latin typeface="+mn-lt"/>
                <a:cs typeface="Arial"/>
              </a:rPr>
              <a:t> el </a:t>
            </a:r>
            <a:r>
              <a:rPr lang="en-US" altLang="en-US" sz="2000" dirty="0" err="1">
                <a:latin typeface="+mn-lt"/>
                <a:cs typeface="Arial"/>
              </a:rPr>
              <a:t>pronóstico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  <a:cs typeface="Arial"/>
              </a:rPr>
              <a:t>Es </a:t>
            </a:r>
            <a:r>
              <a:rPr lang="en-US" altLang="en-US" sz="2000" dirty="0" err="1">
                <a:latin typeface="+mn-lt"/>
                <a:cs typeface="Arial"/>
              </a:rPr>
              <a:t>útil</a:t>
            </a:r>
            <a:r>
              <a:rPr lang="en-US" altLang="en-US" sz="2000" dirty="0">
                <a:latin typeface="+mn-lt"/>
                <a:cs typeface="Arial"/>
              </a:rPr>
              <a:t> para </a:t>
            </a:r>
            <a:r>
              <a:rPr lang="en-US" altLang="en-US" sz="2000" dirty="0" err="1">
                <a:latin typeface="+mn-lt"/>
                <a:cs typeface="Arial"/>
              </a:rPr>
              <a:t>valorar</a:t>
            </a:r>
            <a:r>
              <a:rPr lang="en-US" altLang="en-US" sz="2000" dirty="0">
                <a:latin typeface="+mn-lt"/>
                <a:cs typeface="Arial"/>
              </a:rPr>
              <a:t> las </a:t>
            </a:r>
            <a:r>
              <a:rPr lang="en-US" altLang="en-US" sz="2000" dirty="0" err="1">
                <a:latin typeface="+mn-lt"/>
                <a:cs typeface="Arial"/>
              </a:rPr>
              <a:t>lesiones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histológicas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añadidas</a:t>
            </a:r>
            <a:r>
              <a:rPr lang="en-US" altLang="en-US" sz="2000" dirty="0">
                <a:latin typeface="+mn-lt"/>
                <a:cs typeface="Arial"/>
              </a:rPr>
              <a:t> o no a una NL </a:t>
            </a:r>
            <a:r>
              <a:rPr lang="en-US" altLang="en-US" sz="2000" dirty="0" err="1">
                <a:latin typeface="+mn-lt"/>
                <a:cs typeface="Arial"/>
              </a:rPr>
              <a:t>en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pacientes</a:t>
            </a:r>
            <a:r>
              <a:rPr lang="en-US" altLang="en-US" sz="2000" dirty="0">
                <a:latin typeface="+mn-lt"/>
                <a:cs typeface="Arial"/>
              </a:rPr>
              <a:t> con LES: </a:t>
            </a:r>
            <a:r>
              <a:rPr lang="en-US" altLang="en-US" sz="2000" dirty="0" err="1">
                <a:latin typeface="+mn-lt"/>
                <a:cs typeface="Arial"/>
              </a:rPr>
              <a:t>microangiopatía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trombótica</a:t>
            </a:r>
            <a:r>
              <a:rPr lang="en-US" altLang="en-US" sz="2000" dirty="0">
                <a:latin typeface="+mn-lt"/>
                <a:cs typeface="Arial"/>
              </a:rPr>
              <a:t>, </a:t>
            </a:r>
            <a:r>
              <a:rPr lang="en-US" altLang="en-US" sz="2000" dirty="0" err="1">
                <a:latin typeface="+mn-lt"/>
                <a:cs typeface="Arial"/>
              </a:rPr>
              <a:t>nefropatía</a:t>
            </a:r>
            <a:r>
              <a:rPr lang="en-US" altLang="en-US" sz="2000" dirty="0">
                <a:latin typeface="+mn-lt"/>
                <a:cs typeface="Arial"/>
              </a:rPr>
              <a:t> de </a:t>
            </a:r>
            <a:r>
              <a:rPr lang="en-US" altLang="en-US" sz="2000" dirty="0" err="1">
                <a:latin typeface="+mn-lt"/>
                <a:cs typeface="Arial"/>
              </a:rPr>
              <a:t>cambios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mínimos</a:t>
            </a:r>
            <a:r>
              <a:rPr lang="en-US" altLang="en-US" sz="2000" dirty="0">
                <a:latin typeface="+mn-lt"/>
                <a:cs typeface="Arial"/>
              </a:rPr>
              <a:t> (NCM) y </a:t>
            </a:r>
            <a:r>
              <a:rPr lang="en-US" altLang="en-US" sz="2000" dirty="0" err="1">
                <a:latin typeface="+mn-lt"/>
                <a:cs typeface="Arial"/>
              </a:rPr>
              <a:t>lesiones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vasculares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en-US" sz="2000" dirty="0">
              <a:latin typeface="+mn-lt"/>
              <a:cs typeface="Arial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  <a:cs typeface="Arial"/>
              </a:rPr>
              <a:t>La BR </a:t>
            </a:r>
            <a:r>
              <a:rPr lang="en-US" altLang="en-US" sz="2000" dirty="0" err="1">
                <a:latin typeface="+mn-lt"/>
                <a:cs typeface="Arial"/>
              </a:rPr>
              <a:t>repetida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durante</a:t>
            </a:r>
            <a:r>
              <a:rPr lang="en-US" altLang="en-US" sz="2000" dirty="0">
                <a:latin typeface="+mn-lt"/>
                <a:cs typeface="Arial"/>
              </a:rPr>
              <a:t> el </a:t>
            </a:r>
            <a:r>
              <a:rPr lang="en-US" altLang="en-US" sz="2000" dirty="0" err="1">
                <a:latin typeface="+mn-lt"/>
                <a:cs typeface="Arial"/>
              </a:rPr>
              <a:t>seguimiento</a:t>
            </a:r>
            <a:r>
              <a:rPr lang="en-US" altLang="en-US" sz="2000" dirty="0">
                <a:latin typeface="+mn-lt"/>
                <a:cs typeface="Arial"/>
              </a:rPr>
              <a:t> de la NL </a:t>
            </a:r>
            <a:r>
              <a:rPr lang="en-US" altLang="en-US" sz="2000" dirty="0" err="1">
                <a:latin typeface="+mn-lt"/>
                <a:cs typeface="Arial"/>
              </a:rPr>
              <a:t>permite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valorar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cambios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clínicos</a:t>
            </a:r>
            <a:r>
              <a:rPr lang="en-US" altLang="en-US" sz="2000" dirty="0">
                <a:latin typeface="+mn-lt"/>
                <a:cs typeface="Arial"/>
              </a:rPr>
              <a:t> y </a:t>
            </a:r>
            <a:r>
              <a:rPr lang="en-US" altLang="en-US" sz="2000" dirty="0" err="1">
                <a:latin typeface="+mn-lt"/>
                <a:cs typeface="Arial"/>
              </a:rPr>
              <a:t>tomar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decisiones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terapeúticas</a:t>
            </a:r>
            <a:r>
              <a:rPr lang="en-US" altLang="en-US" sz="2000" dirty="0">
                <a:latin typeface="+mn-lt"/>
                <a:cs typeface="Arial"/>
              </a:rPr>
              <a:t> (</a:t>
            </a:r>
            <a:r>
              <a:rPr lang="en-US" altLang="en-US" sz="2000" dirty="0" err="1">
                <a:latin typeface="+mn-lt"/>
                <a:cs typeface="Arial"/>
              </a:rPr>
              <a:t>cambio</a:t>
            </a:r>
            <a:r>
              <a:rPr lang="en-US" altLang="en-US" sz="2000" dirty="0">
                <a:latin typeface="+mn-lt"/>
                <a:cs typeface="Arial"/>
              </a:rPr>
              <a:t> o </a:t>
            </a:r>
            <a:r>
              <a:rPr lang="en-US" altLang="en-US" sz="2000" dirty="0" err="1">
                <a:latin typeface="+mn-lt"/>
                <a:cs typeface="Arial"/>
              </a:rPr>
              <a:t>suspensión</a:t>
            </a:r>
            <a:r>
              <a:rPr lang="en-US" altLang="en-US" sz="2000" dirty="0">
                <a:latin typeface="+mn-lt"/>
                <a:cs typeface="Arial"/>
              </a:rPr>
              <a:t> del </a:t>
            </a:r>
            <a:r>
              <a:rPr lang="en-US" altLang="en-US" sz="2000" dirty="0" err="1">
                <a:latin typeface="+mn-lt"/>
                <a:cs typeface="Arial"/>
              </a:rPr>
              <a:t>tratamiento</a:t>
            </a:r>
            <a:r>
              <a:rPr lang="en-US" altLang="en-US" sz="2000" dirty="0">
                <a:latin typeface="+mn-lt"/>
                <a:cs typeface="Arial"/>
              </a:rPr>
              <a:t>).</a:t>
            </a:r>
            <a:r>
              <a:rPr lang="fr-FR" altLang="en-US" sz="2000" dirty="0">
                <a:latin typeface="+mn-lt"/>
                <a:cs typeface="Arial"/>
              </a:rPr>
              <a:t> 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+mn-lt"/>
                <a:cs typeface="Arial"/>
              </a:rPr>
              <a:t>En</a:t>
            </a:r>
            <a:r>
              <a:rPr lang="en-US" altLang="en-US" sz="2000" dirty="0">
                <a:latin typeface="+mn-lt"/>
                <a:cs typeface="Arial"/>
              </a:rPr>
              <a:t> 2003, un </a:t>
            </a:r>
            <a:r>
              <a:rPr lang="en-US" altLang="en-US" sz="2000" dirty="0" err="1">
                <a:latin typeface="+mn-lt"/>
                <a:cs typeface="Arial"/>
              </a:rPr>
              <a:t>grupo</a:t>
            </a:r>
            <a:r>
              <a:rPr lang="en-US" altLang="en-US" sz="2000" dirty="0">
                <a:latin typeface="+mn-lt"/>
                <a:cs typeface="Arial"/>
              </a:rPr>
              <a:t> de </a:t>
            </a:r>
            <a:r>
              <a:rPr lang="en-US" altLang="en-US" sz="2000" dirty="0" err="1">
                <a:latin typeface="+mn-lt"/>
                <a:cs typeface="Arial"/>
              </a:rPr>
              <a:t>expertos</a:t>
            </a:r>
            <a:r>
              <a:rPr lang="en-US" altLang="en-US" sz="2000" dirty="0">
                <a:latin typeface="+mn-lt"/>
                <a:cs typeface="Arial"/>
              </a:rPr>
              <a:t> de la OMS </a:t>
            </a:r>
            <a:r>
              <a:rPr lang="en-US" altLang="en-US" sz="2000" dirty="0" err="1">
                <a:latin typeface="+mn-lt"/>
                <a:cs typeface="Arial"/>
              </a:rPr>
              <a:t>estableció</a:t>
            </a:r>
            <a:r>
              <a:rPr lang="en-US" altLang="en-US" sz="2000" dirty="0">
                <a:latin typeface="+mn-lt"/>
                <a:cs typeface="Arial"/>
              </a:rPr>
              <a:t> una </a:t>
            </a:r>
            <a:r>
              <a:rPr lang="en-US" altLang="en-US" sz="2000" dirty="0" err="1">
                <a:latin typeface="+mn-lt"/>
                <a:cs typeface="Arial"/>
              </a:rPr>
              <a:t>clasificación</a:t>
            </a:r>
            <a:r>
              <a:rPr lang="en-US" altLang="en-US" sz="2000" dirty="0">
                <a:latin typeface="+mn-lt"/>
                <a:cs typeface="Arial"/>
              </a:rPr>
              <a:t> que </a:t>
            </a:r>
            <a:r>
              <a:rPr lang="fr-FR" altLang="en-US" sz="2000" dirty="0">
                <a:latin typeface="+mn-lt"/>
                <a:cs typeface="Arial"/>
              </a:rPr>
              <a:t>c</a:t>
            </a:r>
            <a:r>
              <a:rPr lang="en-US" altLang="en-US" sz="2000" dirty="0" err="1">
                <a:latin typeface="+mn-lt"/>
                <a:cs typeface="Arial"/>
              </a:rPr>
              <a:t>ombina</a:t>
            </a:r>
            <a:r>
              <a:rPr lang="en-US" altLang="en-US" sz="2000" dirty="0">
                <a:latin typeface="+mn-lt"/>
                <a:cs typeface="Arial"/>
              </a:rPr>
              <a:t> los </a:t>
            </a:r>
            <a:r>
              <a:rPr lang="en-US" altLang="en-US" sz="2000" dirty="0" err="1">
                <a:latin typeface="+mn-lt"/>
                <a:cs typeface="Arial"/>
              </a:rPr>
              <a:t>hallazgos</a:t>
            </a:r>
            <a:r>
              <a:rPr lang="en-US" altLang="en-US" sz="2000" dirty="0">
                <a:latin typeface="+mn-lt"/>
                <a:cs typeface="Arial"/>
              </a:rPr>
              <a:t> de la </a:t>
            </a:r>
            <a:r>
              <a:rPr lang="en-US" altLang="en-US" sz="2000" dirty="0" err="1">
                <a:latin typeface="+mn-lt"/>
                <a:cs typeface="Arial"/>
              </a:rPr>
              <a:t>inmunofluorescencia</a:t>
            </a:r>
            <a:r>
              <a:rPr lang="en-US" altLang="en-US" sz="2000" dirty="0">
                <a:latin typeface="+mn-lt"/>
                <a:cs typeface="Arial"/>
              </a:rPr>
              <a:t> (IF), la </a:t>
            </a:r>
            <a:r>
              <a:rPr lang="en-US" altLang="en-US" sz="2000" dirty="0" err="1">
                <a:latin typeface="+mn-lt"/>
                <a:cs typeface="Arial"/>
              </a:rPr>
              <a:t>microscopía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óptica</a:t>
            </a:r>
            <a:r>
              <a:rPr lang="en-US" altLang="en-US" sz="2000" dirty="0">
                <a:latin typeface="+mn-lt"/>
                <a:cs typeface="Arial"/>
              </a:rPr>
              <a:t> (MO) y la </a:t>
            </a:r>
            <a:r>
              <a:rPr lang="en-US" altLang="en-US" sz="2000" dirty="0" err="1">
                <a:latin typeface="+mn-lt"/>
                <a:cs typeface="Arial"/>
              </a:rPr>
              <a:t>microscopía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electrónica</a:t>
            </a:r>
            <a:r>
              <a:rPr lang="en-US" altLang="en-US" sz="2000" dirty="0">
                <a:latin typeface="+mn-lt"/>
                <a:cs typeface="Arial"/>
              </a:rPr>
              <a:t> (ME) (1). </a:t>
            </a:r>
            <a:r>
              <a:rPr lang="en-US" altLang="en-US" sz="2000" dirty="0" err="1">
                <a:latin typeface="+mn-lt"/>
                <a:cs typeface="Arial"/>
              </a:rPr>
              <a:t>Actualmente</a:t>
            </a:r>
            <a:r>
              <a:rPr lang="en-US" altLang="en-US" sz="2000" dirty="0">
                <a:latin typeface="+mn-lt"/>
                <a:cs typeface="Arial"/>
              </a:rPr>
              <a:t> se </a:t>
            </a:r>
            <a:r>
              <a:rPr lang="en-US" altLang="en-US" sz="2000" dirty="0" err="1">
                <a:latin typeface="+mn-lt"/>
                <a:cs typeface="Arial"/>
              </a:rPr>
              <a:t>utiliza</a:t>
            </a:r>
            <a:r>
              <a:rPr lang="en-US" altLang="en-US" sz="2000" dirty="0">
                <a:latin typeface="+mn-lt"/>
                <a:cs typeface="Arial"/>
              </a:rPr>
              <a:t> de forma </a:t>
            </a:r>
            <a:r>
              <a:rPr lang="en-US" altLang="en-US" sz="2000" dirty="0" err="1">
                <a:latin typeface="+mn-lt"/>
                <a:cs typeface="Arial"/>
              </a:rPr>
              <a:t>consensuada</a:t>
            </a:r>
            <a:r>
              <a:rPr lang="en-US" altLang="en-US" sz="2000" dirty="0">
                <a:latin typeface="+mn-lt"/>
                <a:cs typeface="Arial"/>
              </a:rPr>
              <a:t> una </a:t>
            </a:r>
            <a:r>
              <a:rPr lang="en-US" altLang="en-US" sz="2000" dirty="0" err="1">
                <a:latin typeface="+mn-lt"/>
                <a:cs typeface="Arial"/>
              </a:rPr>
              <a:t>adaptación</a:t>
            </a:r>
            <a:r>
              <a:rPr lang="en-US" altLang="en-US" sz="2000" dirty="0">
                <a:latin typeface="+mn-lt"/>
                <a:cs typeface="Arial"/>
              </a:rPr>
              <a:t> de </a:t>
            </a:r>
            <a:r>
              <a:rPr lang="en-US" altLang="en-US" sz="2000" dirty="0" err="1">
                <a:latin typeface="+mn-lt"/>
                <a:cs typeface="Arial"/>
              </a:rPr>
              <a:t>esta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clasificación</a:t>
            </a:r>
            <a:r>
              <a:rPr lang="en-US" altLang="en-US" sz="2000" dirty="0">
                <a:latin typeface="+mn-lt"/>
                <a:cs typeface="Arial"/>
              </a:rPr>
              <a:t> a la que se </a:t>
            </a:r>
            <a:r>
              <a:rPr lang="en-US" altLang="en-US" sz="2000" dirty="0" err="1">
                <a:latin typeface="+mn-lt"/>
                <a:cs typeface="Arial"/>
              </a:rPr>
              <a:t>añaden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unos</a:t>
            </a:r>
            <a:r>
              <a:rPr lang="en-US" altLang="en-US" sz="2000" dirty="0">
                <a:latin typeface="+mn-lt"/>
                <a:cs typeface="Arial"/>
              </a:rPr>
              <a:t> indices que </a:t>
            </a:r>
            <a:r>
              <a:rPr lang="en-US" altLang="en-US" sz="2000" dirty="0" err="1">
                <a:latin typeface="+mn-lt"/>
                <a:cs typeface="Arial"/>
              </a:rPr>
              <a:t>valoran</a:t>
            </a:r>
            <a:r>
              <a:rPr lang="en-US" altLang="en-US" sz="2000" dirty="0">
                <a:latin typeface="+mn-lt"/>
                <a:cs typeface="Arial"/>
              </a:rPr>
              <a:t> la </a:t>
            </a:r>
            <a:r>
              <a:rPr lang="en-US" altLang="en-US" sz="2000" dirty="0" err="1">
                <a:latin typeface="+mn-lt"/>
                <a:cs typeface="Arial"/>
              </a:rPr>
              <a:t>actividad</a:t>
            </a:r>
            <a:r>
              <a:rPr lang="en-US" altLang="en-US" sz="2000" dirty="0">
                <a:latin typeface="+mn-lt"/>
                <a:cs typeface="Arial"/>
              </a:rPr>
              <a:t> y de la </a:t>
            </a:r>
            <a:r>
              <a:rPr lang="en-US" altLang="en-US" sz="2000" dirty="0" err="1">
                <a:latin typeface="+mn-lt"/>
                <a:cs typeface="Arial"/>
              </a:rPr>
              <a:t>cronicidad</a:t>
            </a:r>
            <a:r>
              <a:rPr lang="en-US" altLang="en-US" sz="2000" dirty="0">
                <a:latin typeface="+mn-lt"/>
                <a:cs typeface="Arial"/>
              </a:rPr>
              <a:t> de las </a:t>
            </a:r>
            <a:r>
              <a:rPr lang="en-US" altLang="en-US" sz="2000" dirty="0" err="1">
                <a:latin typeface="+mn-lt"/>
                <a:cs typeface="Arial"/>
              </a:rPr>
              <a:t>lesiones</a:t>
            </a:r>
            <a:r>
              <a:rPr lang="en-US" altLang="en-US" sz="2000" dirty="0">
                <a:latin typeface="+mn-lt"/>
                <a:cs typeface="Arial"/>
              </a:rPr>
              <a:t> (2).</a:t>
            </a:r>
          </a:p>
        </p:txBody>
      </p:sp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3C9E9764-43EA-48F1-A83A-996EDC63BA51}"/>
              </a:ext>
            </a:extLst>
          </p:cNvPr>
          <p:cNvCxnSpPr>
            <a:cxnSpLocks/>
          </p:cNvCxnSpPr>
          <p:nvPr/>
        </p:nvCxnSpPr>
        <p:spPr>
          <a:xfrm>
            <a:off x="839416" y="764704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3A52DFE7-8A86-4BA3-A6FE-F0907DABBE1F}"/>
              </a:ext>
            </a:extLst>
          </p:cNvPr>
          <p:cNvSpPr txBox="1">
            <a:spLocks/>
          </p:cNvSpPr>
          <p:nvPr/>
        </p:nvSpPr>
        <p:spPr>
          <a:xfrm>
            <a:off x="1559496" y="3494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CC"/>
                </a:solidFill>
                <a:latin typeface="+mn-lt"/>
              </a:rPr>
              <a:t>NEFROPATÍA LÚPICA</a:t>
            </a:r>
            <a:endParaRPr lang="x-none" sz="3600" b="1" dirty="0">
              <a:solidFill>
                <a:srgbClr val="0000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puigvert__001422"/>
          <p:cNvPicPr>
            <a:picLocks noChangeAspect="1" noChangeArrowheads="1"/>
          </p:cNvPicPr>
          <p:nvPr/>
        </p:nvPicPr>
        <p:blipFill>
          <a:blip r:embed="rId2" cstate="print"/>
          <a:srcRect l="1706" t="1759"/>
          <a:stretch>
            <a:fillRect/>
          </a:stretch>
        </p:blipFill>
        <p:spPr bwMode="auto">
          <a:xfrm rot="16200000">
            <a:off x="1081507" y="1460968"/>
            <a:ext cx="5686383" cy="429835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6816080" y="908721"/>
            <a:ext cx="2880320" cy="1323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Hipercelularidad endocapilar con obliteración de la luz capilar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6816080" y="2166924"/>
            <a:ext cx="1728192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Dobles contornos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816080" y="4437113"/>
            <a:ext cx="3456384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Trombos hialinos: depósitos inmunes intracapilares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447928" y="6042774"/>
            <a:ext cx="504056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PAS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816080" y="3178908"/>
            <a:ext cx="2592288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Doble contorno con interposición mesangial</a:t>
            </a:r>
          </a:p>
        </p:txBody>
      </p:sp>
      <p:cxnSp>
        <p:nvCxnSpPr>
          <p:cNvPr id="24" name="23 Conector recto de flecha"/>
          <p:cNvCxnSpPr>
            <a:stCxn id="17" idx="1"/>
          </p:cNvCxnSpPr>
          <p:nvPr/>
        </p:nvCxnSpPr>
        <p:spPr>
          <a:xfrm flipH="1" flipV="1">
            <a:off x="4079776" y="1484784"/>
            <a:ext cx="2736304" cy="85657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18" idx="1"/>
          </p:cNvCxnSpPr>
          <p:nvPr/>
        </p:nvCxnSpPr>
        <p:spPr>
          <a:xfrm flipH="1" flipV="1">
            <a:off x="5231904" y="2132857"/>
            <a:ext cx="1584176" cy="38801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22" idx="1"/>
          </p:cNvCxnSpPr>
          <p:nvPr/>
        </p:nvCxnSpPr>
        <p:spPr>
          <a:xfrm flipH="1" flipV="1">
            <a:off x="2711624" y="2708921"/>
            <a:ext cx="4104456" cy="97781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20" idx="1"/>
          </p:cNvCxnSpPr>
          <p:nvPr/>
        </p:nvCxnSpPr>
        <p:spPr>
          <a:xfrm flipH="1" flipV="1">
            <a:off x="5519936" y="4437112"/>
            <a:ext cx="1296144" cy="35394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74733E5-09B5-4885-8BB9-0E04E3E2A050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6" name="10 Conector recto">
            <a:extLst>
              <a:ext uri="{FF2B5EF4-FFF2-40B4-BE49-F238E27FC236}">
                <a16:creationId xmlns:a16="http://schemas.microsoft.com/office/drawing/2014/main" id="{01CD66F8-5141-4F00-857C-759434DC28FF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uigvert____000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18319" y="1437931"/>
            <a:ext cx="5018861" cy="38164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Picture 2" descr="puigvert____0003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98838" y="1437931"/>
            <a:ext cx="5018860" cy="38164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415482" y="6021289"/>
            <a:ext cx="3528392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Doble contorno de la pared capilar glomerular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600055" y="6042827"/>
            <a:ext cx="3983668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Gruesos depósitos fucsinófilos subendoteliales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087888" y="5445224"/>
            <a:ext cx="504056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PAS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9192344" y="5445224"/>
            <a:ext cx="1080120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cxnSp>
        <p:nvCxnSpPr>
          <p:cNvPr id="14" name="13 Conector recto de flecha"/>
          <p:cNvCxnSpPr>
            <a:cxnSpLocks/>
            <a:stCxn id="7" idx="0"/>
          </p:cNvCxnSpPr>
          <p:nvPr/>
        </p:nvCxnSpPr>
        <p:spPr>
          <a:xfrm flipV="1">
            <a:off x="3179678" y="3429000"/>
            <a:ext cx="2052228" cy="259228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 flipV="1">
            <a:off x="8184232" y="4149080"/>
            <a:ext cx="288032" cy="18002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V="1">
            <a:off x="8472264" y="2996952"/>
            <a:ext cx="648072" cy="29523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E3A315C-B9FC-406E-9003-67601DD6FDFB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ED0DFBEC-0072-4EF8-9127-02F062E1EA71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igvert____000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48396" y="1260383"/>
            <a:ext cx="4738935" cy="360356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4" descr="puigvert___006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06207" y="1262010"/>
            <a:ext cx="4752528" cy="361390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4223792" y="5013176"/>
            <a:ext cx="1080120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9264352" y="5013176"/>
            <a:ext cx="1080120" cy="3077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624875" y="6381328"/>
            <a:ext cx="5328592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Depósitos inmunes fucsinófilos con el tricrómico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495600" y="5733256"/>
            <a:ext cx="1838763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Subendoteliales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865970" y="5733256"/>
            <a:ext cx="1838762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Subepiteliales</a:t>
            </a:r>
          </a:p>
        </p:txBody>
      </p:sp>
      <p:cxnSp>
        <p:nvCxnSpPr>
          <p:cNvPr id="14" name="13 Conector recto de flecha"/>
          <p:cNvCxnSpPr>
            <a:cxnSpLocks/>
            <a:stCxn id="10" idx="0"/>
            <a:endCxn id="11" idx="2"/>
          </p:cNvCxnSpPr>
          <p:nvPr/>
        </p:nvCxnSpPr>
        <p:spPr>
          <a:xfrm flipH="1" flipV="1">
            <a:off x="3414982" y="6133366"/>
            <a:ext cx="2874189" cy="24796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cxnSpLocks/>
            <a:stCxn id="10" idx="0"/>
            <a:endCxn id="12" idx="2"/>
          </p:cNvCxnSpPr>
          <p:nvPr/>
        </p:nvCxnSpPr>
        <p:spPr>
          <a:xfrm flipV="1">
            <a:off x="6289171" y="6133366"/>
            <a:ext cx="2496180" cy="24796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cxnSpLocks/>
            <a:stCxn id="11" idx="0"/>
          </p:cNvCxnSpPr>
          <p:nvPr/>
        </p:nvCxnSpPr>
        <p:spPr>
          <a:xfrm flipV="1">
            <a:off x="3414982" y="3717032"/>
            <a:ext cx="160739" cy="20162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cxnSpLocks/>
            <a:stCxn id="12" idx="0"/>
          </p:cNvCxnSpPr>
          <p:nvPr/>
        </p:nvCxnSpPr>
        <p:spPr>
          <a:xfrm flipH="1" flipV="1">
            <a:off x="8688288" y="3789040"/>
            <a:ext cx="97063" cy="19442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E148B2F-4AB9-48C5-A000-B229691B151D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4754F757-6060-4774-A32D-A8A6B2E69558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igvert___006922"/>
          <p:cNvPicPr>
            <a:picLocks noChangeAspect="1" noChangeArrowheads="1"/>
          </p:cNvPicPr>
          <p:nvPr/>
        </p:nvPicPr>
        <p:blipFill>
          <a:blip r:embed="rId2" cstate="print"/>
          <a:srcRect l="9450" r="10226"/>
          <a:stretch>
            <a:fillRect/>
          </a:stretch>
        </p:blipFill>
        <p:spPr bwMode="auto">
          <a:xfrm>
            <a:off x="1791803" y="764704"/>
            <a:ext cx="4791973" cy="453650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Picture 6" descr="puigvert__001418"/>
          <p:cNvPicPr>
            <a:picLocks noChangeAspect="1" noChangeArrowheads="1"/>
          </p:cNvPicPr>
          <p:nvPr/>
        </p:nvPicPr>
        <p:blipFill>
          <a:blip r:embed="rId3" cstate="print"/>
          <a:srcRect r="776"/>
          <a:stretch>
            <a:fillRect/>
          </a:stretch>
        </p:blipFill>
        <p:spPr bwMode="auto">
          <a:xfrm rot="5400000">
            <a:off x="6420632" y="1304170"/>
            <a:ext cx="4536505" cy="34575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811524" y="5661249"/>
            <a:ext cx="4752528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Depósitos inmunes subendoteliales: aspecto eosinófilo y homogéneo engrosando el capilar glomerular.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960095" y="5445225"/>
            <a:ext cx="415295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Trombos hialinos: depósitos inmunes intracapilares</a:t>
            </a:r>
          </a:p>
        </p:txBody>
      </p:sp>
      <p:cxnSp>
        <p:nvCxnSpPr>
          <p:cNvPr id="10" name="9 Conector recto de flecha"/>
          <p:cNvCxnSpPr>
            <a:stCxn id="7" idx="0"/>
          </p:cNvCxnSpPr>
          <p:nvPr/>
        </p:nvCxnSpPr>
        <p:spPr>
          <a:xfrm flipV="1">
            <a:off x="4187788" y="4077072"/>
            <a:ext cx="1404156" cy="1584177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cxnSpLocks/>
            <a:stCxn id="8" idx="0"/>
          </p:cNvCxnSpPr>
          <p:nvPr/>
        </p:nvCxnSpPr>
        <p:spPr>
          <a:xfrm flipV="1">
            <a:off x="9036571" y="2492896"/>
            <a:ext cx="155773" cy="295232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cxnSpLocks/>
            <a:stCxn id="8" idx="0"/>
          </p:cNvCxnSpPr>
          <p:nvPr/>
        </p:nvCxnSpPr>
        <p:spPr>
          <a:xfrm flipH="1" flipV="1">
            <a:off x="7752184" y="2420888"/>
            <a:ext cx="1284387" cy="302433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879976" y="4869160"/>
            <a:ext cx="576064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H&amp;E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9696400" y="4869160"/>
            <a:ext cx="648072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6707560" y="6105490"/>
            <a:ext cx="4752528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Hipercelularidad endocapilar global: patrón membranoproliferativo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5F48784-D5E0-421B-8099-8DE576F79ADF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A7AA6649-6835-4154-A5DD-133F17CF8AB7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IgG1"/>
          <p:cNvPicPr>
            <a:picLocks noChangeAspect="1" noChangeArrowheads="1"/>
          </p:cNvPicPr>
          <p:nvPr/>
        </p:nvPicPr>
        <p:blipFill>
          <a:blip r:embed="rId2" cstate="print"/>
          <a:srcRect l="26791" t="16055" r="25128" b="30453"/>
          <a:stretch>
            <a:fillRect/>
          </a:stretch>
        </p:blipFill>
        <p:spPr bwMode="auto">
          <a:xfrm>
            <a:off x="1703513" y="692696"/>
            <a:ext cx="2891013" cy="2592288"/>
          </a:xfrm>
          <a:prstGeom prst="rect">
            <a:avLst/>
          </a:prstGeom>
          <a:noFill/>
        </p:spPr>
      </p:pic>
      <p:pic>
        <p:nvPicPr>
          <p:cNvPr id="5" name="Picture 2" descr="aIgA2"/>
          <p:cNvPicPr>
            <a:picLocks noChangeAspect="1" noChangeArrowheads="1"/>
          </p:cNvPicPr>
          <p:nvPr/>
        </p:nvPicPr>
        <p:blipFill>
          <a:blip r:embed="rId3" cstate="print"/>
          <a:srcRect l="33413" t="26342" r="26653" b="27732"/>
          <a:stretch>
            <a:fillRect/>
          </a:stretch>
        </p:blipFill>
        <p:spPr bwMode="auto">
          <a:xfrm>
            <a:off x="4846892" y="692696"/>
            <a:ext cx="2796942" cy="2592288"/>
          </a:xfrm>
          <a:prstGeom prst="rect">
            <a:avLst/>
          </a:prstGeom>
          <a:noFill/>
        </p:spPr>
      </p:pic>
      <p:pic>
        <p:nvPicPr>
          <p:cNvPr id="7" name="Picture 2" descr="aC1q"/>
          <p:cNvPicPr>
            <a:picLocks noChangeAspect="1" noChangeArrowheads="1"/>
          </p:cNvPicPr>
          <p:nvPr/>
        </p:nvPicPr>
        <p:blipFill>
          <a:blip r:embed="rId4" cstate="print"/>
          <a:srcRect l="24424" t="10826" r="19749" b="19890"/>
          <a:stretch>
            <a:fillRect/>
          </a:stretch>
        </p:blipFill>
        <p:spPr bwMode="auto">
          <a:xfrm>
            <a:off x="7896200" y="692696"/>
            <a:ext cx="2592288" cy="2592288"/>
          </a:xfrm>
          <a:prstGeom prst="rect">
            <a:avLst/>
          </a:prstGeom>
          <a:noFill/>
        </p:spPr>
      </p:pic>
      <p:grpSp>
        <p:nvGrpSpPr>
          <p:cNvPr id="11" name="10 Grupo"/>
          <p:cNvGrpSpPr/>
          <p:nvPr/>
        </p:nvGrpSpPr>
        <p:grpSpPr>
          <a:xfrm>
            <a:off x="1703512" y="3356992"/>
            <a:ext cx="2592288" cy="2736304"/>
            <a:chOff x="395536" y="3645024"/>
            <a:chExt cx="2592288" cy="2736304"/>
          </a:xfrm>
        </p:grpSpPr>
        <p:pic>
          <p:nvPicPr>
            <p:cNvPr id="8" name="Picture 4" descr="aIgG3"/>
            <p:cNvPicPr>
              <a:picLocks noChangeAspect="1" noChangeArrowheads="1"/>
            </p:cNvPicPr>
            <p:nvPr/>
          </p:nvPicPr>
          <p:blipFill>
            <a:blip r:embed="rId5" cstate="print"/>
            <a:srcRect l="26299" t="8716" r="10531" b="8536"/>
            <a:stretch>
              <a:fillRect/>
            </a:stretch>
          </p:blipFill>
          <p:spPr bwMode="auto">
            <a:xfrm>
              <a:off x="395536" y="3645024"/>
              <a:ext cx="2592288" cy="2736304"/>
            </a:xfrm>
            <a:prstGeom prst="rect">
              <a:avLst/>
            </a:prstGeom>
            <a:noFill/>
          </p:spPr>
        </p:pic>
        <p:sp>
          <p:nvSpPr>
            <p:cNvPr id="9" name="8 Rectángulo"/>
            <p:cNvSpPr/>
            <p:nvPr/>
          </p:nvSpPr>
          <p:spPr>
            <a:xfrm rot="5400000">
              <a:off x="323528" y="5445224"/>
              <a:ext cx="360040" cy="21602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67544" y="602128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C3</a:t>
              </a:r>
            </a:p>
          </p:txBody>
        </p:sp>
      </p:grpSp>
      <p:pic>
        <p:nvPicPr>
          <p:cNvPr id="12" name="Picture 3" descr="lambda"/>
          <p:cNvPicPr>
            <a:picLocks noChangeAspect="1" noChangeArrowheads="1"/>
          </p:cNvPicPr>
          <p:nvPr/>
        </p:nvPicPr>
        <p:blipFill>
          <a:blip r:embed="rId6" cstate="print"/>
          <a:srcRect l="26338" t="13083" r="17511" b="15056"/>
          <a:stretch>
            <a:fillRect/>
          </a:stretch>
        </p:blipFill>
        <p:spPr bwMode="auto">
          <a:xfrm>
            <a:off x="4913323" y="3356992"/>
            <a:ext cx="2653386" cy="2736304"/>
          </a:xfrm>
          <a:prstGeom prst="rect">
            <a:avLst/>
          </a:prstGeom>
          <a:noFill/>
        </p:spPr>
      </p:pic>
      <p:pic>
        <p:nvPicPr>
          <p:cNvPr id="13" name="Picture 5" descr="kappa"/>
          <p:cNvPicPr>
            <a:picLocks noChangeAspect="1" noChangeArrowheads="1"/>
          </p:cNvPicPr>
          <p:nvPr/>
        </p:nvPicPr>
        <p:blipFill>
          <a:blip r:embed="rId7" cstate="print"/>
          <a:srcRect l="33318" t="19615" r="22814" b="15737"/>
          <a:stretch>
            <a:fillRect/>
          </a:stretch>
        </p:blipFill>
        <p:spPr bwMode="auto">
          <a:xfrm>
            <a:off x="8184232" y="3356993"/>
            <a:ext cx="2304256" cy="2736305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2927648" y="6181273"/>
            <a:ext cx="6624736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Patrón “full </a:t>
            </a:r>
            <a:r>
              <a:rPr lang="es-ES" sz="2000" dirty="0" err="1">
                <a:latin typeface="Calibri" pitchFamily="34" charset="0"/>
                <a:cs typeface="Calibri" pitchFamily="34" charset="0"/>
              </a:rPr>
              <a:t>house</a:t>
            </a:r>
            <a:r>
              <a:rPr lang="es-ES" sz="2000" dirty="0">
                <a:latin typeface="Calibri" pitchFamily="34" charset="0"/>
                <a:cs typeface="Calibri" pitchFamily="34" charset="0"/>
              </a:rPr>
              <a:t>”: depósito global de todos los anticuerpos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9CF8D2-161D-4C35-B05E-2771B59C0F17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7" name="10 Conector recto">
            <a:extLst>
              <a:ext uri="{FF2B5EF4-FFF2-40B4-BE49-F238E27FC236}">
                <a16:creationId xmlns:a16="http://schemas.microsoft.com/office/drawing/2014/main" id="{A10D11CF-854A-430A-BB21-8567223774B0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" descr="IFlupustipoIVtromb">
            <a:extLst>
              <a:ext uri="{FF2B5EF4-FFF2-40B4-BE49-F238E27FC236}">
                <a16:creationId xmlns:a16="http://schemas.microsoft.com/office/drawing/2014/main" id="{1C6C4BC0-BA74-43B5-A05D-2E0529D4B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91" y="805480"/>
            <a:ext cx="699052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CuadroTexto 2">
            <a:extLst>
              <a:ext uri="{FF2B5EF4-FFF2-40B4-BE49-F238E27FC236}">
                <a16:creationId xmlns:a16="http://schemas.microsoft.com/office/drawing/2014/main" id="{F92795A4-E6EF-4914-B97D-359421D4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889" y="6052520"/>
            <a:ext cx="72192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Abundantes depósitos de IgG en mesangio y en paredes capilares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03FDC2-27C2-4DBB-858D-41C75324AF7A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934CF310-28BB-4837-A650-1981FC0EB337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1" descr="SLE MEdepos">
            <a:extLst>
              <a:ext uri="{FF2B5EF4-FFF2-40B4-BE49-F238E27FC236}">
                <a16:creationId xmlns:a16="http://schemas.microsoft.com/office/drawing/2014/main" id="{2E940FB2-89F7-4469-B5E2-FFEFFD5B8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16001"/>
            <a:ext cx="70294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CuadroTexto 2">
            <a:extLst>
              <a:ext uri="{FF2B5EF4-FFF2-40B4-BE49-F238E27FC236}">
                <a16:creationId xmlns:a16="http://schemas.microsoft.com/office/drawing/2014/main" id="{D998C38B-79DE-434D-B5FF-33C2EF85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022" y="6021289"/>
            <a:ext cx="7848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j-lt"/>
              </a:rPr>
              <a:t>Imagen ultraestructural de asas capilares con abundantes depósitos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j-lt"/>
              </a:rPr>
              <a:t>electrondensos en situación subendotelial (flechas).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066F203-5652-4499-8E8B-EF73489C9DE1}"/>
              </a:ext>
            </a:extLst>
          </p:cNvPr>
          <p:cNvCxnSpPr/>
          <p:nvPr/>
        </p:nvCxnSpPr>
        <p:spPr>
          <a:xfrm>
            <a:off x="4219576" y="4637089"/>
            <a:ext cx="576263" cy="1428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9A7BB6A-250B-43F3-BCC8-79027A41112A}"/>
              </a:ext>
            </a:extLst>
          </p:cNvPr>
          <p:cNvCxnSpPr/>
          <p:nvPr/>
        </p:nvCxnSpPr>
        <p:spPr>
          <a:xfrm>
            <a:off x="7391401" y="2349500"/>
            <a:ext cx="288925" cy="2873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3B7D5CD-96E8-4E38-9481-CE7E9AC46F2A}"/>
              </a:ext>
            </a:extLst>
          </p:cNvPr>
          <p:cNvCxnSpPr/>
          <p:nvPr/>
        </p:nvCxnSpPr>
        <p:spPr>
          <a:xfrm>
            <a:off x="8183564" y="4329114"/>
            <a:ext cx="288925" cy="2873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DE5F5A1-FBE1-4CAC-BBEC-94E2C256D985}"/>
              </a:ext>
            </a:extLst>
          </p:cNvPr>
          <p:cNvCxnSpPr/>
          <p:nvPr/>
        </p:nvCxnSpPr>
        <p:spPr>
          <a:xfrm>
            <a:off x="4655841" y="3861049"/>
            <a:ext cx="576263" cy="14287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FA1C413-4566-4C85-B834-73A3BE6DC3E0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IV</a:t>
            </a:r>
          </a:p>
        </p:txBody>
      </p:sp>
      <p:cxnSp>
        <p:nvCxnSpPr>
          <p:cNvPr id="16" name="10 Conector recto">
            <a:extLst>
              <a:ext uri="{FF2B5EF4-FFF2-40B4-BE49-F238E27FC236}">
                <a16:creationId xmlns:a16="http://schemas.microsoft.com/office/drawing/2014/main" id="{9115A16A-9615-4560-A946-E0B7A4138A7B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0498B7C-97A7-4B69-A8EE-5E3E5EEBDC9D}"/>
              </a:ext>
            </a:extLst>
          </p:cNvPr>
          <p:cNvCxnSpPr/>
          <p:nvPr/>
        </p:nvCxnSpPr>
        <p:spPr>
          <a:xfrm>
            <a:off x="4219576" y="4637089"/>
            <a:ext cx="576263" cy="1428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939" name="ZoneTexte 1">
            <a:extLst>
              <a:ext uri="{FF2B5EF4-FFF2-40B4-BE49-F238E27FC236}">
                <a16:creationId xmlns:a16="http://schemas.microsoft.com/office/drawing/2014/main" id="{95630757-7666-4742-AF80-20E69927A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36" y="836712"/>
            <a:ext cx="1063367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en-US" sz="2000" dirty="0">
                <a:latin typeface="+mn-lt"/>
              </a:rPr>
              <a:t>E</a:t>
            </a:r>
            <a:r>
              <a:rPr lang="en-US" altLang="en-US" sz="2000" dirty="0">
                <a:latin typeface="+mn-lt"/>
              </a:rPr>
              <a:t>s una </a:t>
            </a:r>
            <a:r>
              <a:rPr lang="en-US" altLang="en-US" sz="2000" dirty="0" err="1">
                <a:latin typeface="+mn-lt"/>
              </a:rPr>
              <a:t>nefropatía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membranosa</a:t>
            </a:r>
            <a:r>
              <a:rPr lang="en-US" altLang="en-US" sz="2000" dirty="0">
                <a:latin typeface="+mn-lt"/>
              </a:rPr>
              <a:t> (NM) </a:t>
            </a:r>
            <a:r>
              <a:rPr lang="en-US" altLang="en-US" sz="2000" dirty="0" err="1">
                <a:latin typeface="+mn-lt"/>
              </a:rPr>
              <a:t>difusa</a:t>
            </a:r>
            <a:r>
              <a:rPr lang="en-US" altLang="en-US" sz="2000" dirty="0">
                <a:latin typeface="+mn-lt"/>
              </a:rPr>
              <a:t> con </a:t>
            </a:r>
            <a:r>
              <a:rPr lang="en-US" altLang="en-US" sz="2000" dirty="0" err="1">
                <a:latin typeface="+mn-lt"/>
              </a:rPr>
              <a:t>engrosamiento</a:t>
            </a:r>
            <a:r>
              <a:rPr lang="en-US" altLang="en-US" sz="2000" dirty="0">
                <a:latin typeface="+mn-lt"/>
              </a:rPr>
              <a:t> de la MBG.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la </a:t>
            </a:r>
            <a:r>
              <a:rPr lang="en-US" altLang="en-US" sz="2000" dirty="0" err="1">
                <a:latin typeface="+mn-lt"/>
              </a:rPr>
              <a:t>tinción</a:t>
            </a:r>
            <a:r>
              <a:rPr lang="en-US" altLang="en-US" sz="2000" dirty="0">
                <a:latin typeface="+mn-lt"/>
              </a:rPr>
              <a:t> de </a:t>
            </a:r>
            <a:r>
              <a:rPr lang="en-US" altLang="en-US" sz="2000" dirty="0" err="1">
                <a:latin typeface="+mn-lt"/>
              </a:rPr>
              <a:t>plata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metenamina</a:t>
            </a:r>
            <a:r>
              <a:rPr lang="en-US" altLang="en-US" sz="2000" dirty="0">
                <a:latin typeface="+mn-lt"/>
              </a:rPr>
              <a:t> se </a:t>
            </a:r>
            <a:r>
              <a:rPr lang="en-US" altLang="en-US" sz="2000" dirty="0" err="1">
                <a:latin typeface="+mn-lt"/>
              </a:rPr>
              <a:t>observan</a:t>
            </a:r>
            <a:r>
              <a:rPr lang="en-US" altLang="en-US" sz="2000" dirty="0">
                <a:latin typeface="+mn-lt"/>
              </a:rPr>
              <a:t> las </a:t>
            </a:r>
            <a:r>
              <a:rPr lang="en-US" altLang="en-US" sz="2000" dirty="0" err="1">
                <a:latin typeface="+mn-lt"/>
              </a:rPr>
              <a:t>espículas</a:t>
            </a:r>
            <a:r>
              <a:rPr lang="en-US" altLang="en-US" sz="2000" dirty="0">
                <a:latin typeface="+mn-lt"/>
              </a:rPr>
              <a:t> o «spikes»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la </a:t>
            </a:r>
            <a:r>
              <a:rPr lang="en-US" altLang="en-US" sz="2000" dirty="0" err="1">
                <a:latin typeface="+mn-lt"/>
              </a:rPr>
              <a:t>vertiente</a:t>
            </a:r>
            <a:r>
              <a:rPr lang="en-US" altLang="en-US" sz="2000" dirty="0">
                <a:latin typeface="+mn-lt"/>
              </a:rPr>
              <a:t> </a:t>
            </a:r>
            <a:r>
              <a:rPr lang="fr-FR" altLang="en-US" sz="2000" dirty="0">
                <a:latin typeface="+mn-lt"/>
              </a:rPr>
              <a:t>s</a:t>
            </a:r>
            <a:r>
              <a:rPr lang="en-US" altLang="en-US" sz="2000" dirty="0" err="1">
                <a:latin typeface="+mn-lt"/>
              </a:rPr>
              <a:t>ubepitelial</a:t>
            </a:r>
            <a:r>
              <a:rPr lang="en-US" altLang="en-US" sz="2000" dirty="0">
                <a:latin typeface="+mn-lt"/>
              </a:rPr>
              <a:t> de la MBG. Las </a:t>
            </a:r>
            <a:r>
              <a:rPr lang="en-US" altLang="en-US" sz="2000" dirty="0" err="1">
                <a:latin typeface="+mn-lt"/>
              </a:rPr>
              <a:t>espículas</a:t>
            </a:r>
            <a:r>
              <a:rPr lang="en-US" altLang="en-US" sz="2000" dirty="0">
                <a:latin typeface="+mn-lt"/>
              </a:rPr>
              <a:t> son </a:t>
            </a:r>
            <a:r>
              <a:rPr lang="en-US" altLang="en-US" sz="2000" dirty="0" err="1">
                <a:latin typeface="+mn-lt"/>
              </a:rPr>
              <a:t>prolongaciones</a:t>
            </a:r>
            <a:r>
              <a:rPr lang="en-US" altLang="en-US" sz="2000" dirty="0">
                <a:latin typeface="+mn-lt"/>
              </a:rPr>
              <a:t> de la MBG que </a:t>
            </a:r>
            <a:r>
              <a:rPr lang="en-US" altLang="en-US" sz="2000" dirty="0" err="1">
                <a:latin typeface="+mn-lt"/>
              </a:rPr>
              <a:t>envuelven</a:t>
            </a:r>
            <a:r>
              <a:rPr lang="en-US" altLang="en-US" sz="2000" dirty="0">
                <a:latin typeface="+mn-lt"/>
              </a:rPr>
              <a:t> los </a:t>
            </a: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que se </a:t>
            </a:r>
            <a:r>
              <a:rPr lang="fr-FR" altLang="en-US" sz="2000" dirty="0">
                <a:latin typeface="+mn-lt"/>
              </a:rPr>
              <a:t>o</a:t>
            </a:r>
            <a:r>
              <a:rPr lang="en-US" altLang="en-US" sz="2000" dirty="0" err="1">
                <a:latin typeface="+mn-lt"/>
              </a:rPr>
              <a:t>bservan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IF y ME.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Los </a:t>
            </a: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deben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estar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presentes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&gt;50% de los </a:t>
            </a:r>
            <a:r>
              <a:rPr lang="en-US" altLang="en-US" sz="2000" dirty="0" err="1">
                <a:latin typeface="+mn-lt"/>
              </a:rPr>
              <a:t>glomérulos</a:t>
            </a:r>
            <a:r>
              <a:rPr lang="en-US" altLang="en-US" sz="2000" dirty="0">
                <a:latin typeface="+mn-lt"/>
              </a:rPr>
              <a:t> y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los </a:t>
            </a:r>
            <a:r>
              <a:rPr lang="en-US" altLang="en-US" sz="2000" dirty="0" err="1">
                <a:latin typeface="+mn-lt"/>
              </a:rPr>
              <a:t>glomérulos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afectados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&gt; 50% de las </a:t>
            </a:r>
            <a:r>
              <a:rPr lang="en-US" altLang="en-US" sz="2000" dirty="0" err="1">
                <a:latin typeface="+mn-lt"/>
              </a:rPr>
              <a:t>asas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capilares</a:t>
            </a:r>
            <a:r>
              <a:rPr lang="en-US" altLang="en-US" sz="2000" dirty="0">
                <a:latin typeface="+mn-lt"/>
              </a:rPr>
              <a:t>.</a:t>
            </a:r>
          </a:p>
          <a:p>
            <a:pPr marL="285750" indent="-285750" algn="just"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s-ES" altLang="es-ES" sz="2000" dirty="0">
                <a:latin typeface="+mn-lt"/>
              </a:rPr>
              <a:t>Los depósitos </a:t>
            </a:r>
            <a:r>
              <a:rPr lang="es-ES" altLang="es-ES" sz="2000" dirty="0" err="1">
                <a:latin typeface="+mn-lt"/>
              </a:rPr>
              <a:t>subepiteliales</a:t>
            </a:r>
            <a:r>
              <a:rPr lang="es-ES" altLang="es-ES" sz="2000" dirty="0">
                <a:latin typeface="+mn-lt"/>
              </a:rPr>
              <a:t> suelen ser mas irregulares en tamaño y densidad que en las formas primarias y es frecuente </a:t>
            </a:r>
            <a:r>
              <a:rPr lang="en-US" altLang="en-US" sz="2000" dirty="0">
                <a:latin typeface="+mn-lt"/>
              </a:rPr>
              <a:t>la </a:t>
            </a:r>
            <a:r>
              <a:rPr lang="en-US" altLang="en-US" sz="2000" dirty="0" err="1">
                <a:latin typeface="+mn-lt"/>
              </a:rPr>
              <a:t>presencia</a:t>
            </a:r>
            <a:r>
              <a:rPr lang="en-US" altLang="en-US" sz="2000" dirty="0">
                <a:latin typeface="+mn-lt"/>
              </a:rPr>
              <a:t> de </a:t>
            </a: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mesangiales</a:t>
            </a:r>
            <a:r>
              <a:rPr lang="en-US" altLang="en-US" sz="2000" dirty="0">
                <a:latin typeface="+mn-lt"/>
              </a:rPr>
              <a:t>. </a:t>
            </a:r>
          </a:p>
          <a:p>
            <a:pPr marL="285750" indent="-285750" algn="just"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Las NM </a:t>
            </a:r>
            <a:r>
              <a:rPr lang="en-US" altLang="en-US" sz="2000" dirty="0" err="1">
                <a:latin typeface="+mn-lt"/>
              </a:rPr>
              <a:t>lúpicas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pueden</a:t>
            </a:r>
            <a:r>
              <a:rPr lang="en-US" altLang="en-US" sz="2000" dirty="0">
                <a:latin typeface="+mn-lt"/>
              </a:rPr>
              <a:t> ser </a:t>
            </a:r>
            <a:r>
              <a:rPr lang="en-US" altLang="en-US" sz="2000" dirty="0" err="1">
                <a:latin typeface="+mn-lt"/>
              </a:rPr>
              <a:t>puras</a:t>
            </a:r>
            <a:r>
              <a:rPr lang="en-US" altLang="en-US" sz="2000" dirty="0">
                <a:latin typeface="+mn-lt"/>
              </a:rPr>
              <a:t> o </a:t>
            </a:r>
            <a:r>
              <a:rPr lang="en-US" altLang="en-US" sz="2000" dirty="0" err="1">
                <a:latin typeface="+mn-lt"/>
              </a:rPr>
              <a:t>estar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asociadas</a:t>
            </a:r>
            <a:r>
              <a:rPr lang="en-US" altLang="en-US" sz="2000" dirty="0">
                <a:latin typeface="+mn-lt"/>
              </a:rPr>
              <a:t> a </a:t>
            </a:r>
            <a:r>
              <a:rPr lang="en-US" altLang="en-US" sz="2000" dirty="0" err="1">
                <a:latin typeface="+mn-lt"/>
              </a:rPr>
              <a:t>cualquiera</a:t>
            </a:r>
            <a:r>
              <a:rPr lang="en-US" altLang="en-US" sz="2000" dirty="0">
                <a:latin typeface="+mn-lt"/>
              </a:rPr>
              <a:t> de las </a:t>
            </a:r>
            <a:r>
              <a:rPr lang="en-US" altLang="en-US" sz="2000" dirty="0" err="1">
                <a:latin typeface="+mn-lt"/>
              </a:rPr>
              <a:t>otras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clases</a:t>
            </a:r>
            <a:r>
              <a:rPr lang="en-US" altLang="en-US" sz="2000" dirty="0">
                <a:latin typeface="+mn-lt"/>
              </a:rPr>
              <a:t>: V-II, V-III, V-IV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DFD32E-F12D-47FD-8CA4-983CD01AB58C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</a:t>
            </a: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13509A13-7868-48E7-BD73-C70A7B2BA502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" descr="SLEpastipov">
            <a:extLst>
              <a:ext uri="{FF2B5EF4-FFF2-40B4-BE49-F238E27FC236}">
                <a16:creationId xmlns:a16="http://schemas.microsoft.com/office/drawing/2014/main" id="{CD58FE42-4C67-421D-9CFE-5D0154084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/>
          <a:stretch>
            <a:fillRect/>
          </a:stretch>
        </p:blipFill>
        <p:spPr bwMode="auto">
          <a:xfrm rot="10800000">
            <a:off x="1656168" y="980728"/>
            <a:ext cx="465585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Imagen 2" descr="SLEIFtipoV">
            <a:extLst>
              <a:ext uri="{FF2B5EF4-FFF2-40B4-BE49-F238E27FC236}">
                <a16:creationId xmlns:a16="http://schemas.microsoft.com/office/drawing/2014/main" id="{FEEB7F07-7CFB-44E6-8348-64DAB65BF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5"/>
          <a:stretch>
            <a:fillRect/>
          </a:stretch>
        </p:blipFill>
        <p:spPr bwMode="auto">
          <a:xfrm>
            <a:off x="6761218" y="958422"/>
            <a:ext cx="37465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1">
            <a:extLst>
              <a:ext uri="{FF2B5EF4-FFF2-40B4-BE49-F238E27FC236}">
                <a16:creationId xmlns:a16="http://schemas.microsoft.com/office/drawing/2014/main" id="{E1BE0E6C-FF1B-4C28-A037-1981F0F28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218" y="5353740"/>
            <a:ext cx="4011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IF: Depósitos granulares en paredes capilares de IgG, IgM, IgA, C3, C1q</a:t>
            </a:r>
            <a:endParaRPr lang="en-US" altLang="en-US" sz="2000" dirty="0">
              <a:latin typeface="+mn-lt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975D955-E849-49CD-A301-393FE8189E2E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592075" y="4293096"/>
            <a:ext cx="241571" cy="1676197"/>
          </a:xfrm>
          <a:prstGeom prst="straightConnector1">
            <a:avLst/>
          </a:prstGeom>
          <a:ln w="38100">
            <a:headEnd w="sm" len="med"/>
            <a:tailEnd type="triangle" w="sm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E5FCAC4-AF9C-4820-8B89-E4B6E2D38F5B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2780938" y="4697594"/>
            <a:ext cx="280139" cy="718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9786579-41F1-3C43-A4C5-EEDC48998D2C}"/>
              </a:ext>
            </a:extLst>
          </p:cNvPr>
          <p:cNvSpPr txBox="1"/>
          <p:nvPr/>
        </p:nvSpPr>
        <p:spPr>
          <a:xfrm>
            <a:off x="1418994" y="5416101"/>
            <a:ext cx="27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MBG engrosada y rígida</a:t>
            </a:r>
            <a:endParaRPr lang="x-none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6CDA15-0835-384E-8C0C-7454A0D2A7D7}"/>
              </a:ext>
            </a:extLst>
          </p:cNvPr>
          <p:cNvSpPr txBox="1"/>
          <p:nvPr/>
        </p:nvSpPr>
        <p:spPr>
          <a:xfrm>
            <a:off x="5344653" y="4970645"/>
            <a:ext cx="9199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altLang="es-ES" sz="1400" dirty="0"/>
              <a:t>PAS x40.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ECB778-38F6-A14E-A7DB-FB246333D3D7}"/>
              </a:ext>
            </a:extLst>
          </p:cNvPr>
          <p:cNvSpPr txBox="1"/>
          <p:nvPr/>
        </p:nvSpPr>
        <p:spPr>
          <a:xfrm>
            <a:off x="3061077" y="5969293"/>
            <a:ext cx="354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Incremento de matriz mesangial</a:t>
            </a:r>
            <a:endParaRPr lang="x-none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5BE467-58CC-43E7-8EB9-52416C0BA0DF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</a:t>
            </a:r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25B0EBB1-A1BE-4C3D-B93F-6424AEDBFE95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 Imagen" descr="image_2000y01m01d_00h10m37s.jpg"/>
          <p:cNvPicPr>
            <a:picLocks noChangeAspect="1"/>
          </p:cNvPicPr>
          <p:nvPr/>
        </p:nvPicPr>
        <p:blipFill>
          <a:blip r:embed="rId3" cstate="print"/>
          <a:srcRect l="12754" r="12500"/>
          <a:stretch>
            <a:fillRect/>
          </a:stretch>
        </p:blipFill>
        <p:spPr bwMode="auto">
          <a:xfrm rot="5400000">
            <a:off x="1784520" y="899720"/>
            <a:ext cx="5301210" cy="531921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7680176" y="2210171"/>
            <a:ext cx="4176464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La tinción de plata tiñe la MBG dejando los depósitos inmunes sin teñir, provocando un aspecto criboso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312024" y="5733256"/>
            <a:ext cx="648072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680176" y="1772817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Patrón criboso global glomerular</a:t>
            </a:r>
          </a:p>
        </p:txBody>
      </p:sp>
      <p:cxnSp>
        <p:nvCxnSpPr>
          <p:cNvPr id="19" name="18 Conector recto de flecha"/>
          <p:cNvCxnSpPr>
            <a:cxnSpLocks/>
            <a:stCxn id="17" idx="1"/>
          </p:cNvCxnSpPr>
          <p:nvPr/>
        </p:nvCxnSpPr>
        <p:spPr>
          <a:xfrm flipH="1">
            <a:off x="4943872" y="1972872"/>
            <a:ext cx="2736304" cy="3040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6CBFE0B9-0019-41F9-BB5D-C9D7E47E256A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F2E59B-ED99-4E72-8B83-B976BFA736F6}"/>
              </a:ext>
            </a:extLst>
          </p:cNvPr>
          <p:cNvSpPr txBox="1"/>
          <p:nvPr/>
        </p:nvSpPr>
        <p:spPr>
          <a:xfrm>
            <a:off x="1199456" y="-80387"/>
            <a:ext cx="11521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V. Patrón membranoso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F6472C81-8990-4B7C-99BC-2ECC92100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1830"/>
              </p:ext>
            </p:extLst>
          </p:nvPr>
        </p:nvGraphicFramePr>
        <p:xfrm>
          <a:off x="479376" y="627611"/>
          <a:ext cx="10417646" cy="6088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4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416">
                <a:tc>
                  <a:txBody>
                    <a:bodyPr/>
                    <a:lstStyle/>
                    <a:p>
                      <a:r>
                        <a:rPr lang="x-none" sz="1700" dirty="0"/>
                        <a:t>Clasificación</a:t>
                      </a:r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700" dirty="0"/>
                        <a:t>Hallazgos histológicos</a:t>
                      </a: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40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I</a:t>
                      </a:r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mesangial mínima:</a:t>
                      </a:r>
                      <a:r>
                        <a:rPr lang="x-none" sz="1600" u="none" dirty="0"/>
                        <a:t> &gt; 4 núcleos /área mesangial (poco frecuente)</a:t>
                      </a:r>
                    </a:p>
                    <a:p>
                      <a:r>
                        <a:rPr lang="x-none" sz="1600" dirty="0"/>
                        <a:t>MO: normal. IF/ME: </a:t>
                      </a:r>
                      <a:r>
                        <a:rPr lang="x-none" sz="1600" dirty="0">
                          <a:solidFill>
                            <a:schemeClr val="tx1"/>
                          </a:solidFill>
                        </a:rPr>
                        <a:t>depósitos mesangiales</a:t>
                      </a: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265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II</a:t>
                      </a:r>
                    </a:p>
                    <a:p>
                      <a:endParaRPr lang="x-none" sz="1600" dirty="0"/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proliferativa mesangial</a:t>
                      </a:r>
                    </a:p>
                    <a:p>
                      <a:r>
                        <a:rPr lang="x-none" sz="1600" dirty="0"/>
                        <a:t>MO: hipercelularidad mesangial pura o incremento de matriz mesangial</a:t>
                      </a:r>
                    </a:p>
                    <a:p>
                      <a:r>
                        <a:rPr lang="x-none" sz="1600" dirty="0"/>
                        <a:t>IF/ME: depósitos mesangiales (o subendoteliales/subepiteliales solo visibles en ME)</a:t>
                      </a: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6941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III</a:t>
                      </a:r>
                    </a:p>
                    <a:p>
                      <a:endParaRPr lang="x-none" sz="1600" dirty="0"/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focal </a:t>
                      </a:r>
                      <a:r>
                        <a:rPr lang="x-none" sz="1600" dirty="0"/>
                        <a:t>(&lt;50%glomérulos afectados en general de forma segmentaria))</a:t>
                      </a:r>
                    </a:p>
                    <a:p>
                      <a:r>
                        <a:rPr lang="x-none" sz="1600" dirty="0"/>
                        <a:t>MO: proliferación endo +/- extracapilar; engrosamiento pared capilar</a:t>
                      </a:r>
                    </a:p>
                    <a:p>
                      <a:r>
                        <a:rPr lang="x-none" sz="1600" dirty="0"/>
                        <a:t>IF/ME: depósitos subendoteliales y mesangiales</a:t>
                      </a:r>
                    </a:p>
                    <a:p>
                      <a:r>
                        <a:rPr lang="x-none" sz="1600" dirty="0">
                          <a:solidFill>
                            <a:srgbClr val="0070C0"/>
                          </a:solidFill>
                        </a:rPr>
                        <a:t>III (A): presencia de lesiones activas</a:t>
                      </a:r>
                    </a:p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>
                          <a:solidFill>
                            <a:srgbClr val="0070C0"/>
                          </a:solidFill>
                        </a:rPr>
                        <a:t>III (A/C): presencia de lesiones activas y crónicas   (abandonado en la revisión 2018)</a:t>
                      </a:r>
                    </a:p>
                    <a:p>
                      <a:r>
                        <a:rPr lang="x-none" sz="1600" dirty="0">
                          <a:solidFill>
                            <a:srgbClr val="0070C0"/>
                          </a:solidFill>
                        </a:rPr>
                        <a:t>III (C): presencia de lesiones crónicas  </a:t>
                      </a:r>
                      <a:endParaRPr lang="x-none" sz="1600" i="1" dirty="0">
                        <a:solidFill>
                          <a:srgbClr val="0070C0"/>
                        </a:solidFill>
                      </a:endParaRP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8716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IV</a:t>
                      </a:r>
                    </a:p>
                    <a:p>
                      <a:endParaRPr lang="x-none" sz="1600" dirty="0"/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difusa </a:t>
                      </a:r>
                      <a:r>
                        <a:rPr lang="x-none" sz="1600" dirty="0"/>
                        <a:t>(&gt;50% glomérulos afectados)</a:t>
                      </a:r>
                    </a:p>
                    <a:p>
                      <a:r>
                        <a:rPr lang="x-none" sz="1600" dirty="0"/>
                        <a:t>MO: proliferación endo y extracapilar; paredes capilares engrosadas</a:t>
                      </a:r>
                    </a:p>
                    <a:p>
                      <a:r>
                        <a:rPr lang="x-none" sz="1600" dirty="0"/>
                        <a:t>IF/ME: depósitos subendoteliales (globales o segmentarios)</a:t>
                      </a:r>
                    </a:p>
                    <a:p>
                      <a:r>
                        <a:rPr lang="x-none" sz="1600" dirty="0">
                          <a:solidFill>
                            <a:srgbClr val="0070C0"/>
                          </a:solidFill>
                        </a:rPr>
                        <a:t>Las lesiones pueden ser: globales o segmentarias, activas o crónicas (ver clase III) (abandonado en la revisión 2018</a:t>
                      </a:r>
                      <a:r>
                        <a:rPr lang="es-ES" sz="160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x-none" sz="1600" i="1" dirty="0">
                        <a:solidFill>
                          <a:srgbClr val="0070C0"/>
                        </a:solidFill>
                      </a:endParaRP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265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V</a:t>
                      </a:r>
                    </a:p>
                    <a:p>
                      <a:endParaRPr lang="x-none" sz="1600" dirty="0"/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membranosa</a:t>
                      </a:r>
                    </a:p>
                    <a:p>
                      <a:r>
                        <a:rPr lang="x-none" sz="1600" dirty="0"/>
                        <a:t>MO/IF: depósitos subepiteliales; paredes capilares engrosadas</a:t>
                      </a:r>
                    </a:p>
                    <a:p>
                      <a:r>
                        <a:rPr lang="x-none" sz="1600" dirty="0"/>
                        <a:t>Puede asociarse a Clase III (Clase III/V) o IV (Clase IV-V)</a:t>
                      </a: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040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x-none" sz="1600" dirty="0"/>
                        <a:t>Clase VI</a:t>
                      </a:r>
                    </a:p>
                    <a:p>
                      <a:endParaRPr lang="x-none" sz="1600" dirty="0"/>
                    </a:p>
                  </a:txBody>
                  <a:tcPr marL="87604" marR="87604" marT="43795" marB="43795"/>
                </a:tc>
                <a:tc>
                  <a:txBody>
                    <a:bodyPr/>
                    <a:lstStyle/>
                    <a:p>
                      <a:r>
                        <a:rPr lang="x-none" sz="1600" u="sng" dirty="0"/>
                        <a:t>NL esclerosante </a:t>
                      </a:r>
                      <a:r>
                        <a:rPr lang="x-none" sz="1600" dirty="0"/>
                        <a:t>(&gt;90% de los glomérulos globalmente esclerosados y sin actividad)</a:t>
                      </a:r>
                    </a:p>
                  </a:txBody>
                  <a:tcPr marL="87604" marR="87604" marT="43795" marB="437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3CEE7309-A11C-45E3-8674-BB1D505BDF54}"/>
              </a:ext>
            </a:extLst>
          </p:cNvPr>
          <p:cNvCxnSpPr>
            <a:cxnSpLocks/>
          </p:cNvCxnSpPr>
          <p:nvPr/>
        </p:nvCxnSpPr>
        <p:spPr>
          <a:xfrm>
            <a:off x="623392" y="548680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6C60C30F-6A6D-4220-B1F7-24004180B56A}"/>
              </a:ext>
            </a:extLst>
          </p:cNvPr>
          <p:cNvSpPr txBox="1">
            <a:spLocks/>
          </p:cNvSpPr>
          <p:nvPr/>
        </p:nvSpPr>
        <p:spPr>
          <a:xfrm>
            <a:off x="950018" y="-69908"/>
            <a:ext cx="1015312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CC"/>
                </a:solidFill>
                <a:latin typeface="+mn-lt"/>
              </a:rPr>
              <a:t>Clasificación histológica de la NL </a:t>
            </a:r>
            <a:r>
              <a:rPr lang="es-ES" sz="2800" b="1" dirty="0">
                <a:solidFill>
                  <a:srgbClr val="0000CC"/>
                </a:solidFill>
                <a:latin typeface="+mn-lt"/>
              </a:rPr>
              <a:t>(ISN/RPS 2003/2018)</a:t>
            </a:r>
            <a:endParaRPr lang="x-none" sz="2800" b="1" dirty="0">
              <a:solidFill>
                <a:srgbClr val="0000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uigvert___008630"/>
          <p:cNvPicPr>
            <a:picLocks noChangeAspect="1" noChangeArrowheads="1"/>
          </p:cNvPicPr>
          <p:nvPr/>
        </p:nvPicPr>
        <p:blipFill>
          <a:blip r:embed="rId3" cstate="print"/>
          <a:srcRect r="10862"/>
          <a:stretch>
            <a:fillRect/>
          </a:stretch>
        </p:blipFill>
        <p:spPr bwMode="auto">
          <a:xfrm rot="16200000">
            <a:off x="1533174" y="1295085"/>
            <a:ext cx="5256583" cy="448385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6780076" y="1052737"/>
            <a:ext cx="4932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Combinación de patrones</a:t>
            </a:r>
            <a:r>
              <a:rPr lang="es-ES" sz="2000" dirty="0">
                <a:latin typeface="Calibri" pitchFamily="34" charset="0"/>
                <a:cs typeface="Calibri" pitchFamily="34" charset="0"/>
              </a:rPr>
              <a:t>: patrón membranoso y proliferación mesangial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780075" y="2420889"/>
            <a:ext cx="4332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Patrón membranoso: espículas de la membrana basal glomerular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780076" y="4725144"/>
            <a:ext cx="2772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Proliferación mesangial</a:t>
            </a:r>
          </a:p>
        </p:txBody>
      </p:sp>
      <p:cxnSp>
        <p:nvCxnSpPr>
          <p:cNvPr id="20" name="19 Conector recto de flecha"/>
          <p:cNvCxnSpPr>
            <a:cxnSpLocks/>
            <a:stCxn id="17" idx="1"/>
          </p:cNvCxnSpPr>
          <p:nvPr/>
        </p:nvCxnSpPr>
        <p:spPr>
          <a:xfrm flipH="1" flipV="1">
            <a:off x="5231904" y="2636912"/>
            <a:ext cx="1548171" cy="13792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cxnSpLocks/>
            <a:stCxn id="18" idx="1"/>
          </p:cNvCxnSpPr>
          <p:nvPr/>
        </p:nvCxnSpPr>
        <p:spPr>
          <a:xfrm flipH="1" flipV="1">
            <a:off x="4583832" y="4869161"/>
            <a:ext cx="2196244" cy="560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E614AE-D672-491A-81F3-EAA9F7A3E27B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</a:t>
            </a: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0B3DE1B-F70C-44E5-BC34-9C01EA2C51EE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822" t="3689" r="17465" b="4086"/>
          <a:stretch>
            <a:fillRect/>
          </a:stretch>
        </p:blipFill>
        <p:spPr bwMode="auto">
          <a:xfrm>
            <a:off x="1775520" y="836713"/>
            <a:ext cx="4968552" cy="548002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6888088" y="836713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Depósito global de IgG en un patrón granular en asas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096000" y="589875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IgG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2D53EC-5237-4979-9EE6-9F16E09790D5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</a:t>
            </a:r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2B4C2368-DCB0-44BA-AC1C-14A8822248E0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1" descr="SLEtipoVME">
            <a:extLst>
              <a:ext uri="{FF2B5EF4-FFF2-40B4-BE49-F238E27FC236}">
                <a16:creationId xmlns:a16="http://schemas.microsoft.com/office/drawing/2014/main" id="{2BC9585B-7FAB-4FF2-8503-B51F7B8C6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2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908051"/>
            <a:ext cx="654367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CuadroTexto 2">
            <a:extLst>
              <a:ext uri="{FF2B5EF4-FFF2-40B4-BE49-F238E27FC236}">
                <a16:creationId xmlns:a16="http://schemas.microsoft.com/office/drawing/2014/main" id="{113D252E-6ABD-454A-96B7-E9B10DD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0" y="5674915"/>
            <a:ext cx="4680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+mn-lt"/>
              </a:rPr>
              <a:t>Depósitos </a:t>
            </a:r>
            <a:r>
              <a:rPr lang="es-ES" altLang="es-ES" sz="2000" dirty="0" err="1">
                <a:latin typeface="+mn-lt"/>
              </a:rPr>
              <a:t>electrondensos</a:t>
            </a:r>
            <a:r>
              <a:rPr lang="es-ES" altLang="es-ES" sz="2000" dirty="0">
                <a:latin typeface="+mn-lt"/>
              </a:rPr>
              <a:t> subepiteliales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A0D30D0-C51C-4733-9B34-A639A7D196ED}"/>
              </a:ext>
            </a:extLst>
          </p:cNvPr>
          <p:cNvCxnSpPr>
            <a:cxnSpLocks/>
          </p:cNvCxnSpPr>
          <p:nvPr/>
        </p:nvCxnSpPr>
        <p:spPr>
          <a:xfrm flipH="1" flipV="1">
            <a:off x="3790952" y="3205163"/>
            <a:ext cx="1492063" cy="24638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6780E74-9902-47C0-B326-C7E421048821}"/>
              </a:ext>
            </a:extLst>
          </p:cNvPr>
          <p:cNvCxnSpPr>
            <a:cxnSpLocks/>
          </p:cNvCxnSpPr>
          <p:nvPr/>
        </p:nvCxnSpPr>
        <p:spPr>
          <a:xfrm flipV="1">
            <a:off x="6785532" y="3573017"/>
            <a:ext cx="1656979" cy="21018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6525C40-5D53-4F82-A1FA-BB51310E7A70}"/>
              </a:ext>
            </a:extLst>
          </p:cNvPr>
          <p:cNvCxnSpPr>
            <a:cxnSpLocks/>
          </p:cNvCxnSpPr>
          <p:nvPr/>
        </p:nvCxnSpPr>
        <p:spPr>
          <a:xfrm flipV="1">
            <a:off x="6311529" y="3357565"/>
            <a:ext cx="432544" cy="23113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0F5CF6-F821-44C3-AD81-A3FCB479CF05}"/>
              </a:ext>
            </a:extLst>
          </p:cNvPr>
          <p:cNvSpPr txBox="1"/>
          <p:nvPr/>
        </p:nvSpPr>
        <p:spPr>
          <a:xfrm>
            <a:off x="1199456" y="-80387"/>
            <a:ext cx="11521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V. Patrón membranoso</a:t>
            </a:r>
          </a:p>
        </p:txBody>
      </p: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3BDF9F2F-F950-4D29-B67A-BCAFDD84814C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1" descr="LES ME">
            <a:extLst>
              <a:ext uri="{FF2B5EF4-FFF2-40B4-BE49-F238E27FC236}">
                <a16:creationId xmlns:a16="http://schemas.microsoft.com/office/drawing/2014/main" id="{A60BD1C5-F96A-47D8-8853-284CE86A5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8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692696"/>
            <a:ext cx="7375194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838A51A-40F3-4119-8659-330BB4AE104C}"/>
              </a:ext>
            </a:extLst>
          </p:cNvPr>
          <p:cNvCxnSpPr>
            <a:cxnSpLocks/>
          </p:cNvCxnSpPr>
          <p:nvPr/>
        </p:nvCxnSpPr>
        <p:spPr>
          <a:xfrm flipH="1" flipV="1">
            <a:off x="5808216" y="3049338"/>
            <a:ext cx="575816" cy="281864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5F211BB-093D-46B6-BF76-761A88288E8E}"/>
              </a:ext>
            </a:extLst>
          </p:cNvPr>
          <p:cNvCxnSpPr>
            <a:cxnSpLocks/>
          </p:cNvCxnSpPr>
          <p:nvPr/>
        </p:nvCxnSpPr>
        <p:spPr>
          <a:xfrm flipH="1" flipV="1">
            <a:off x="5277672" y="3988031"/>
            <a:ext cx="644771" cy="197660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6DDE9DC-7D2B-417C-A327-940350F09CF6}"/>
              </a:ext>
            </a:extLst>
          </p:cNvPr>
          <p:cNvCxnSpPr>
            <a:cxnSpLocks/>
          </p:cNvCxnSpPr>
          <p:nvPr/>
        </p:nvCxnSpPr>
        <p:spPr>
          <a:xfrm flipV="1">
            <a:off x="3960020" y="1965248"/>
            <a:ext cx="413781" cy="385991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8D598A5-8C2B-44FE-8C0F-88EA833196A5}"/>
              </a:ext>
            </a:extLst>
          </p:cNvPr>
          <p:cNvCxnSpPr>
            <a:cxnSpLocks/>
          </p:cNvCxnSpPr>
          <p:nvPr/>
        </p:nvCxnSpPr>
        <p:spPr>
          <a:xfrm flipV="1">
            <a:off x="3586164" y="3918629"/>
            <a:ext cx="189569" cy="189283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BEC9129-B5F3-3A45-B66E-9D0FB2567D43}"/>
              </a:ext>
            </a:extLst>
          </p:cNvPr>
          <p:cNvSpPr txBox="1"/>
          <p:nvPr/>
        </p:nvSpPr>
        <p:spPr>
          <a:xfrm>
            <a:off x="2623853" y="5626793"/>
            <a:ext cx="2712153" cy="4001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D</a:t>
            </a:r>
            <a:r>
              <a:rPr lang="es-ES" altLang="es-ES" sz="2000"/>
              <a:t>epósitos </a:t>
            </a:r>
            <a:r>
              <a:rPr lang="es-ES" altLang="es-ES" sz="2000" dirty="0" err="1"/>
              <a:t>subepiteliales</a:t>
            </a:r>
            <a:endParaRPr lang="x-none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2CEA9B-639D-124D-9C2D-1F7A80040BA3}"/>
              </a:ext>
            </a:extLst>
          </p:cNvPr>
          <p:cNvSpPr txBox="1"/>
          <p:nvPr/>
        </p:nvSpPr>
        <p:spPr>
          <a:xfrm>
            <a:off x="7779285" y="5595307"/>
            <a:ext cx="256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D</a:t>
            </a:r>
            <a:r>
              <a:rPr lang="es-ES" altLang="es-ES" sz="2000"/>
              <a:t>epósitos </a:t>
            </a:r>
            <a:r>
              <a:rPr lang="es-ES" altLang="es-ES" sz="2000" dirty="0" err="1"/>
              <a:t>mesangiales</a:t>
            </a:r>
            <a:endParaRPr lang="x-none" sz="20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EBCB56-DB75-F941-BEF7-22CDE8B49756}"/>
              </a:ext>
            </a:extLst>
          </p:cNvPr>
          <p:cNvSpPr txBox="1"/>
          <p:nvPr/>
        </p:nvSpPr>
        <p:spPr>
          <a:xfrm>
            <a:off x="5096309" y="5898404"/>
            <a:ext cx="292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s-ES" sz="2000" dirty="0"/>
              <a:t>Depósitos subendoteliales</a:t>
            </a:r>
            <a:endParaRPr lang="x-none" sz="2000" dirty="0"/>
          </a:p>
        </p:txBody>
      </p:sp>
      <p:cxnSp>
        <p:nvCxnSpPr>
          <p:cNvPr id="25" name="Conector recto de flecha 5">
            <a:extLst>
              <a:ext uri="{FF2B5EF4-FFF2-40B4-BE49-F238E27FC236}">
                <a16:creationId xmlns:a16="http://schemas.microsoft.com/office/drawing/2014/main" id="{C9AB53BE-FCAD-F340-BB74-C97FE7B0A521}"/>
              </a:ext>
            </a:extLst>
          </p:cNvPr>
          <p:cNvCxnSpPr>
            <a:cxnSpLocks/>
          </p:cNvCxnSpPr>
          <p:nvPr/>
        </p:nvCxnSpPr>
        <p:spPr>
          <a:xfrm flipH="1" flipV="1">
            <a:off x="7590767" y="4022677"/>
            <a:ext cx="996964" cy="168038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6FD19C-2303-4FF0-A24C-0475444D63CD}"/>
              </a:ext>
            </a:extLst>
          </p:cNvPr>
          <p:cNvSpPr txBox="1"/>
          <p:nvPr/>
        </p:nvSpPr>
        <p:spPr>
          <a:xfrm>
            <a:off x="3575720" y="-80387"/>
            <a:ext cx="6552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V-III</a:t>
            </a:r>
          </a:p>
        </p:txBody>
      </p:sp>
      <p:cxnSp>
        <p:nvCxnSpPr>
          <p:cNvPr id="17" name="10 Conector recto">
            <a:extLst>
              <a:ext uri="{FF2B5EF4-FFF2-40B4-BE49-F238E27FC236}">
                <a16:creationId xmlns:a16="http://schemas.microsoft.com/office/drawing/2014/main" id="{D0CC54CE-A859-444C-930F-F05FED0E502B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2">
            <a:extLst>
              <a:ext uri="{FF2B5EF4-FFF2-40B4-BE49-F238E27FC236}">
                <a16:creationId xmlns:a16="http://schemas.microsoft.com/office/drawing/2014/main" id="{7915E026-E191-4819-992A-D10C61D7D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16" y="899230"/>
            <a:ext cx="4572000" cy="31700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 err="1">
                <a:latin typeface="+mn-lt"/>
              </a:rPr>
              <a:t>Corresponde</a:t>
            </a:r>
            <a:r>
              <a:rPr lang="en-US" altLang="en-US" sz="2000" dirty="0">
                <a:latin typeface="+mn-lt"/>
              </a:rPr>
              <a:t> a una </a:t>
            </a:r>
            <a:r>
              <a:rPr lang="en-US" altLang="en-US" sz="2000" dirty="0" err="1">
                <a:latin typeface="+mn-lt"/>
              </a:rPr>
              <a:t>situación</a:t>
            </a:r>
            <a:r>
              <a:rPr lang="en-US" altLang="en-US" sz="2000" dirty="0">
                <a:latin typeface="+mn-lt"/>
              </a:rPr>
              <a:t> de </a:t>
            </a:r>
            <a:r>
              <a:rPr lang="en-US" altLang="en-US" sz="2000" dirty="0" err="1">
                <a:latin typeface="+mn-lt"/>
              </a:rPr>
              <a:t>enfermedad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crónica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avanzada</a:t>
            </a:r>
            <a:r>
              <a:rPr lang="en-US" altLang="en-US" sz="2000" dirty="0">
                <a:latin typeface="+mn-lt"/>
              </a:rPr>
              <a:t> </a:t>
            </a:r>
            <a:r>
              <a:rPr lang="fr-FR" altLang="en-US" sz="2000" dirty="0">
                <a:latin typeface="+mn-lt"/>
              </a:rPr>
              <a:t>c</a:t>
            </a:r>
            <a:r>
              <a:rPr lang="en-US" altLang="en-US" sz="2000" dirty="0">
                <a:latin typeface="+mn-lt"/>
              </a:rPr>
              <a:t>on </a:t>
            </a:r>
            <a:r>
              <a:rPr lang="en-US" altLang="en-US" sz="2000" dirty="0" err="1">
                <a:latin typeface="+mn-lt"/>
              </a:rPr>
              <a:t>esclerosis</a:t>
            </a:r>
            <a:r>
              <a:rPr lang="en-US" altLang="en-US" sz="2000" dirty="0">
                <a:latin typeface="+mn-lt"/>
              </a:rPr>
              <a:t> glomerular </a:t>
            </a:r>
            <a:r>
              <a:rPr lang="en-US" altLang="en-US" sz="2000" dirty="0" err="1">
                <a:latin typeface="+mn-lt"/>
              </a:rPr>
              <a:t>avanzada</a:t>
            </a:r>
            <a:r>
              <a:rPr lang="en-US" altLang="en-US" sz="2000" dirty="0">
                <a:latin typeface="+mn-lt"/>
              </a:rPr>
              <a:t> y                 fibrosis </a:t>
            </a:r>
            <a:r>
              <a:rPr lang="en-US" altLang="en-US" sz="2000" dirty="0" err="1">
                <a:latin typeface="+mn-lt"/>
              </a:rPr>
              <a:t>intersticial</a:t>
            </a:r>
            <a:r>
              <a:rPr lang="en-US" altLang="en-US" sz="2000" dirty="0">
                <a:latin typeface="+mn-lt"/>
              </a:rPr>
              <a:t> similar a las </a:t>
            </a:r>
            <a:r>
              <a:rPr lang="en-US" altLang="en-US" sz="2000" dirty="0" err="1">
                <a:latin typeface="+mn-lt"/>
              </a:rPr>
              <a:t>lesiones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crónicas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provocadas</a:t>
            </a:r>
            <a:r>
              <a:rPr lang="en-US" altLang="en-US" sz="2000" dirty="0">
                <a:latin typeface="+mn-lt"/>
              </a:rPr>
              <a:t> por </a:t>
            </a:r>
            <a:r>
              <a:rPr lang="en-US" altLang="en-US" sz="2000" dirty="0" err="1">
                <a:latin typeface="+mn-lt"/>
              </a:rPr>
              <a:t>otras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enfermedades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renales</a:t>
            </a:r>
            <a:r>
              <a:rPr lang="en-US" altLang="en-US" sz="2000" dirty="0">
                <a:latin typeface="+mn-lt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n-US" sz="2000" dirty="0">
              <a:latin typeface="+mn-lt"/>
            </a:endParaRPr>
          </a:p>
          <a:p>
            <a:pPr algn="just">
              <a:spcBef>
                <a:spcPct val="0"/>
              </a:spcBef>
            </a:pPr>
            <a:r>
              <a:rPr lang="en-US" altLang="en-US" sz="2000" dirty="0">
                <a:latin typeface="+mn-lt"/>
              </a:rPr>
              <a:t>La </a:t>
            </a:r>
            <a:r>
              <a:rPr lang="en-US" altLang="en-US" sz="2000" dirty="0" err="1">
                <a:latin typeface="+mn-lt"/>
              </a:rPr>
              <a:t>presencia</a:t>
            </a:r>
            <a:r>
              <a:rPr lang="en-US" altLang="en-US" sz="2000" dirty="0">
                <a:latin typeface="+mn-lt"/>
              </a:rPr>
              <a:t> de </a:t>
            </a:r>
            <a:r>
              <a:rPr lang="en-US" altLang="en-US" sz="2000" dirty="0" err="1">
                <a:latin typeface="+mn-lt"/>
              </a:rPr>
              <a:t>depósitos</a:t>
            </a:r>
            <a:r>
              <a:rPr lang="en-US" altLang="en-US" sz="2000" dirty="0">
                <a:latin typeface="+mn-lt"/>
              </a:rPr>
              <a:t> de Ig y C </a:t>
            </a:r>
            <a:r>
              <a:rPr lang="en-US" altLang="en-US" sz="2000" dirty="0" err="1">
                <a:latin typeface="+mn-lt"/>
              </a:rPr>
              <a:t>en</a:t>
            </a:r>
            <a:r>
              <a:rPr lang="en-US" altLang="en-US" sz="2000" dirty="0">
                <a:latin typeface="+mn-lt"/>
              </a:rPr>
              <a:t> IF y ME </a:t>
            </a:r>
            <a:r>
              <a:rPr lang="en-US" altLang="en-US" sz="2000" dirty="0" err="1">
                <a:latin typeface="+mn-lt"/>
              </a:rPr>
              <a:t>permite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el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diagnóstico</a:t>
            </a:r>
            <a:r>
              <a:rPr lang="en-US" altLang="en-US" sz="20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</p:txBody>
      </p:sp>
      <p:pic>
        <p:nvPicPr>
          <p:cNvPr id="6" name="Picture 10" descr="image_2010y09m17d_11h44m06s"/>
          <p:cNvPicPr>
            <a:picLocks noChangeAspect="1" noChangeArrowheads="1"/>
          </p:cNvPicPr>
          <p:nvPr/>
        </p:nvPicPr>
        <p:blipFill>
          <a:blip r:embed="rId2" cstate="print"/>
          <a:srcRect t="31735" b="28181"/>
          <a:stretch>
            <a:fillRect/>
          </a:stretch>
        </p:blipFill>
        <p:spPr bwMode="auto">
          <a:xfrm rot="5400000">
            <a:off x="5738281" y="1919152"/>
            <a:ext cx="5251943" cy="324036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9120337" y="5809904"/>
            <a:ext cx="792088" cy="2616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latin typeface="Calibri" pitchFamily="34" charset="0"/>
                <a:cs typeface="Calibri" pitchFamily="34" charset="0"/>
              </a:rPr>
              <a:t>Tricrómico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00889E-B132-4277-B39B-DD9837502708}"/>
              </a:ext>
            </a:extLst>
          </p:cNvPr>
          <p:cNvSpPr txBox="1"/>
          <p:nvPr/>
        </p:nvSpPr>
        <p:spPr>
          <a:xfrm>
            <a:off x="3575720" y="-80387"/>
            <a:ext cx="6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VI</a:t>
            </a:r>
          </a:p>
        </p:txBody>
      </p:sp>
      <p:cxnSp>
        <p:nvCxnSpPr>
          <p:cNvPr id="11" name="10 Conector recto">
            <a:extLst>
              <a:ext uri="{FF2B5EF4-FFF2-40B4-BE49-F238E27FC236}">
                <a16:creationId xmlns:a16="http://schemas.microsoft.com/office/drawing/2014/main" id="{F6EB8831-6A01-4F1C-817B-D6B572E0EEA3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CA5A73-A321-49A1-8701-6576205ABBE7}"/>
              </a:ext>
            </a:extLst>
          </p:cNvPr>
          <p:cNvSpPr txBox="1"/>
          <p:nvPr/>
        </p:nvSpPr>
        <p:spPr>
          <a:xfrm>
            <a:off x="695400" y="836712"/>
            <a:ext cx="110892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La afectación intersticial (inflamación, fibrosis o lesiones tubulares), es frecuente en la NL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Las formas de nefritis tubulointersticial severas son más habituales en las </a:t>
            </a:r>
            <a:r>
              <a:rPr lang="es-ES" sz="2000" dirty="0"/>
              <a:t>c</a:t>
            </a:r>
            <a:r>
              <a:rPr lang="x-none" sz="2000" dirty="0"/>
              <a:t>lases III y IV.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E</a:t>
            </a:r>
            <a:r>
              <a:rPr lang="x-none" sz="2000" dirty="0"/>
              <a:t>l infiltrado inflamatorio esta habitualmente formado por linfocitos y células plasmáticas. </a:t>
            </a:r>
            <a:r>
              <a:rPr lang="fr-FR" sz="2000" dirty="0"/>
              <a:t>E</a:t>
            </a:r>
            <a:r>
              <a:rPr lang="x-none" sz="2000" dirty="0"/>
              <a:t>n caso de actividad están presentes neutrofilos y eosinófilos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x-none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En IF se observan depósitos granulares peritubular</a:t>
            </a:r>
            <a:r>
              <a:rPr lang="es-ES" sz="2000" dirty="0"/>
              <a:t>es</a:t>
            </a:r>
            <a:r>
              <a:rPr lang="x-none" sz="2000" dirty="0"/>
              <a:t> o, con menos frecuencia, depósitos lineales.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501679-5346-4B02-A9B2-4AF7A5D78967}"/>
              </a:ext>
            </a:extLst>
          </p:cNvPr>
          <p:cNvSpPr txBox="1"/>
          <p:nvPr/>
        </p:nvSpPr>
        <p:spPr>
          <a:xfrm>
            <a:off x="1271464" y="-80387"/>
            <a:ext cx="8415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LÚPICA: lesiones intersticiales</a:t>
            </a: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3FD68FAA-ABC1-4EDD-BEB8-ACF07228E952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103427" descr="SLENIIF">
            <a:extLst>
              <a:ext uri="{FF2B5EF4-FFF2-40B4-BE49-F238E27FC236}">
                <a16:creationId xmlns:a16="http://schemas.microsoft.com/office/drawing/2014/main" id="{842DD7FE-F263-4364-9F89-16152854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34" y="908050"/>
            <a:ext cx="3627458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Imagen 103429" descr="SLENI">
            <a:extLst>
              <a:ext uri="{FF2B5EF4-FFF2-40B4-BE49-F238E27FC236}">
                <a16:creationId xmlns:a16="http://schemas.microsoft.com/office/drawing/2014/main" id="{DB6F15B1-9E3F-4924-99FA-63FCC9C0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8383"/>
          <a:stretch>
            <a:fillRect/>
          </a:stretch>
        </p:blipFill>
        <p:spPr bwMode="auto">
          <a:xfrm>
            <a:off x="1841495" y="908050"/>
            <a:ext cx="3689654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uadro de texto 1">
            <a:extLst>
              <a:ext uri="{FF2B5EF4-FFF2-40B4-BE49-F238E27FC236}">
                <a16:creationId xmlns:a16="http://schemas.microsoft.com/office/drawing/2014/main" id="{A7430783-6002-4F34-8800-E4F57756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495" y="6273226"/>
            <a:ext cx="345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dirty="0">
                <a:latin typeface="+mn-lt"/>
              </a:rPr>
              <a:t>Infiltrado intersticial focal. </a:t>
            </a:r>
          </a:p>
        </p:txBody>
      </p:sp>
      <p:sp>
        <p:nvSpPr>
          <p:cNvPr id="50182" name="Rectangle 2">
            <a:extLst>
              <a:ext uri="{FF2B5EF4-FFF2-40B4-BE49-F238E27FC236}">
                <a16:creationId xmlns:a16="http://schemas.microsoft.com/office/drawing/2014/main" id="{C0F6A1C6-36AD-4227-8DF8-9017FD1EC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032" y="6196537"/>
            <a:ext cx="43414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2000" dirty="0">
                <a:latin typeface="+mn-lt"/>
              </a:rPr>
              <a:t>IF:  depósitos de C3 en membranas basales de los túbulos.</a:t>
            </a:r>
            <a:endParaRPr lang="en-US" altLang="en-US" sz="2000" dirty="0">
              <a:latin typeface="+mn-lt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7A510E6-0E96-1A4B-83EE-0964F0F69766}"/>
              </a:ext>
            </a:extLst>
          </p:cNvPr>
          <p:cNvCxnSpPr>
            <a:cxnSpLocks/>
          </p:cNvCxnSpPr>
          <p:nvPr/>
        </p:nvCxnSpPr>
        <p:spPr>
          <a:xfrm flipV="1">
            <a:off x="3071664" y="3068961"/>
            <a:ext cx="648072" cy="32042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956033-CC5F-4A44-A121-60DF39407A8B}"/>
              </a:ext>
            </a:extLst>
          </p:cNvPr>
          <p:cNvSpPr txBox="1"/>
          <p:nvPr/>
        </p:nvSpPr>
        <p:spPr>
          <a:xfrm>
            <a:off x="1271464" y="-80387"/>
            <a:ext cx="8415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LÚPICA: lesiones intersticiales</a:t>
            </a: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FDFB7CC2-CF39-43BE-B9FA-73F7A9502430}"/>
              </a:ext>
            </a:extLst>
          </p:cNvPr>
          <p:cNvCxnSpPr>
            <a:cxnSpLocks/>
          </p:cNvCxnSpPr>
          <p:nvPr/>
        </p:nvCxnSpPr>
        <p:spPr>
          <a:xfrm>
            <a:off x="695400" y="476672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7 CuadroTexto">
            <a:extLst>
              <a:ext uri="{FF2B5EF4-FFF2-40B4-BE49-F238E27FC236}">
                <a16:creationId xmlns:a16="http://schemas.microsoft.com/office/drawing/2014/main" id="{7B61232A-1AA3-468F-B505-86221CD57DA8}"/>
              </a:ext>
            </a:extLst>
          </p:cNvPr>
          <p:cNvSpPr txBox="1"/>
          <p:nvPr/>
        </p:nvSpPr>
        <p:spPr>
          <a:xfrm>
            <a:off x="4762359" y="5790223"/>
            <a:ext cx="792088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cs typeface="Calibri" pitchFamily="34" charset="0"/>
              </a:rPr>
              <a:t>H-E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CA5A73-A321-49A1-8701-6576205ABBE7}"/>
              </a:ext>
            </a:extLst>
          </p:cNvPr>
          <p:cNvSpPr txBox="1"/>
          <p:nvPr/>
        </p:nvSpPr>
        <p:spPr>
          <a:xfrm>
            <a:off x="695400" y="961841"/>
            <a:ext cx="49685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x-none" sz="2000" u="sng" dirty="0"/>
              <a:t>Lesiones vasculares</a:t>
            </a:r>
            <a:r>
              <a:rPr lang="x-none" sz="2000" dirty="0"/>
              <a:t>: </a:t>
            </a:r>
          </a:p>
          <a:p>
            <a:pPr>
              <a:defRPr/>
            </a:pPr>
            <a:r>
              <a:rPr lang="es-ES" sz="2000" dirty="0"/>
              <a:t>S</a:t>
            </a:r>
            <a:r>
              <a:rPr lang="x-none" sz="2000" dirty="0"/>
              <a:t>on frecuentes y factor de mal pronóstico, incluyen: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fr-FR" sz="2000" dirty="0"/>
              <a:t>d</a:t>
            </a:r>
            <a:r>
              <a:rPr lang="x-none" sz="2000" dirty="0"/>
              <a:t>epósitos de inmunocomplejos, 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x-none" sz="2000" dirty="0"/>
              <a:t>trombos de Ig, 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x-none" sz="2000" dirty="0"/>
              <a:t>microangiopatía trombótica (asociada o no a un síndrome antifosfolípido), 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x-none" sz="2000" dirty="0"/>
              <a:t>vasculitis, 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x-none" sz="2000" dirty="0"/>
              <a:t>enfermedad ateroembólica</a:t>
            </a:r>
            <a:endParaRPr lang="es-ES" sz="2000" dirty="0"/>
          </a:p>
          <a:p>
            <a:pPr marL="342900" indent="-342900">
              <a:buFontTx/>
              <a:buChar char="-"/>
              <a:defRPr/>
            </a:pPr>
            <a:r>
              <a:rPr lang="x-none" sz="2000" dirty="0"/>
              <a:t> y arterioloesclerosis.</a:t>
            </a:r>
            <a:endParaRPr lang="es-ES" sz="2000" dirty="0"/>
          </a:p>
          <a:p>
            <a:pPr>
              <a:defRPr/>
            </a:pPr>
            <a:endParaRPr lang="x-none" sz="2000" dirty="0"/>
          </a:p>
          <a:p>
            <a:pPr>
              <a:defRPr/>
            </a:pPr>
            <a:endParaRPr lang="x-none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x-none" sz="2000" u="sng" dirty="0"/>
              <a:t>Podocitopatia lúpica</a:t>
            </a:r>
            <a:r>
              <a:rPr lang="x-none" sz="2000" dirty="0"/>
              <a:t>: </a:t>
            </a:r>
          </a:p>
          <a:p>
            <a:pPr>
              <a:defRPr/>
            </a:pPr>
            <a:r>
              <a:rPr lang="es-ES" sz="2000" dirty="0"/>
              <a:t>S</a:t>
            </a:r>
            <a:r>
              <a:rPr lang="x-none" sz="2000" dirty="0"/>
              <a:t>e ha evidenciado en pocos casos</a:t>
            </a:r>
            <a:r>
              <a:rPr lang="es-ES" sz="2000" dirty="0"/>
              <a:t> una</a:t>
            </a:r>
            <a:r>
              <a:rPr lang="x-none" sz="2000" dirty="0"/>
              <a:t> fusión de los podocitos sin proliferación endotelio mesangial ni depósitos de IC </a:t>
            </a:r>
          </a:p>
        </p:txBody>
      </p:sp>
      <p:pic>
        <p:nvPicPr>
          <p:cNvPr id="5" name="Picture 6" descr="IgG3"/>
          <p:cNvPicPr>
            <a:picLocks noChangeAspect="1" noChangeArrowheads="1"/>
          </p:cNvPicPr>
          <p:nvPr/>
        </p:nvPicPr>
        <p:blipFill>
          <a:blip r:embed="rId2" cstate="print"/>
          <a:srcRect l="21820" t="9387" r="13524" b="8844"/>
          <a:stretch>
            <a:fillRect/>
          </a:stretch>
        </p:blipFill>
        <p:spPr bwMode="auto">
          <a:xfrm>
            <a:off x="6463158" y="692696"/>
            <a:ext cx="4097338" cy="41767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5" descr="IgG2"/>
          <p:cNvPicPr>
            <a:picLocks noChangeAspect="1" noChangeArrowheads="1"/>
          </p:cNvPicPr>
          <p:nvPr/>
        </p:nvPicPr>
        <p:blipFill>
          <a:blip r:embed="rId3" cstate="print"/>
          <a:srcRect l="29002" t="28413" r="35344" b="30431"/>
          <a:stretch>
            <a:fillRect/>
          </a:stretch>
        </p:blipFill>
        <p:spPr bwMode="auto">
          <a:xfrm>
            <a:off x="5951984" y="4530750"/>
            <a:ext cx="2376264" cy="2210619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8616280" y="5373217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Depósito vascular de IgG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50A850-0A6B-43B7-8FA4-FC2A3D66315D}"/>
              </a:ext>
            </a:extLst>
          </p:cNvPr>
          <p:cNvSpPr txBox="1"/>
          <p:nvPr/>
        </p:nvSpPr>
        <p:spPr>
          <a:xfrm>
            <a:off x="335360" y="-80387"/>
            <a:ext cx="1185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LÚPICA: otras formas de afectación histológica</a:t>
            </a:r>
          </a:p>
        </p:txBody>
      </p:sp>
      <p:cxnSp>
        <p:nvCxnSpPr>
          <p:cNvPr id="11" name="10 Conector recto">
            <a:extLst>
              <a:ext uri="{FF2B5EF4-FFF2-40B4-BE49-F238E27FC236}">
                <a16:creationId xmlns:a16="http://schemas.microsoft.com/office/drawing/2014/main" id="{2DF26593-E252-4980-A7C3-A0945023BA6C}"/>
              </a:ext>
            </a:extLst>
          </p:cNvPr>
          <p:cNvCxnSpPr>
            <a:cxnSpLocks/>
          </p:cNvCxnSpPr>
          <p:nvPr/>
        </p:nvCxnSpPr>
        <p:spPr>
          <a:xfrm>
            <a:off x="0" y="565944"/>
            <a:ext cx="12026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43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image_2010y05m11d_10h21m37s"/>
          <p:cNvPicPr>
            <a:picLocks noChangeAspect="1" noChangeArrowheads="1"/>
          </p:cNvPicPr>
          <p:nvPr/>
        </p:nvPicPr>
        <p:blipFill>
          <a:blip r:embed="rId2" cstate="print"/>
          <a:srcRect l="19289" t="9584" r="10625" b="3796"/>
          <a:stretch>
            <a:fillRect/>
          </a:stretch>
        </p:blipFill>
        <p:spPr bwMode="auto">
          <a:xfrm rot="5400000">
            <a:off x="549903" y="1937285"/>
            <a:ext cx="3576874" cy="3314756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Picture 7" descr="image_2010y07m09d_11h16m44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9833" y="1996537"/>
            <a:ext cx="3576875" cy="319625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Picture 5" descr="image_2010y06m10d_16h12m56s"/>
          <p:cNvPicPr>
            <a:picLocks noChangeAspect="1" noChangeArrowheads="1"/>
          </p:cNvPicPr>
          <p:nvPr/>
        </p:nvPicPr>
        <p:blipFill>
          <a:blip r:embed="rId4" cstate="print"/>
          <a:srcRect l="22176" t="16177" r="26594"/>
          <a:stretch>
            <a:fillRect/>
          </a:stretch>
        </p:blipFill>
        <p:spPr bwMode="auto">
          <a:xfrm>
            <a:off x="8022213" y="1806225"/>
            <a:ext cx="3196253" cy="35768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1379476" y="737687"/>
            <a:ext cx="9433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Diferentes expresiones morfológicas de microangiopatía trombótica en nefropatía lúpica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665483" y="5996617"/>
            <a:ext cx="3662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Afectación glomerular: dobles contornos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8063327" y="5996617"/>
            <a:ext cx="3410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Afectación arteriolar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79376" y="5996617"/>
            <a:ext cx="3866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libri" pitchFamily="34" charset="0"/>
                <a:cs typeface="Calibri" pitchFamily="34" charset="0"/>
              </a:rPr>
              <a:t>Afectación polo vascular glomerular y del ovillo glomerular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869886" y="5044546"/>
            <a:ext cx="569048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PAS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0486832" y="5044546"/>
            <a:ext cx="731634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Plata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3394243" y="5044546"/>
            <a:ext cx="650341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H&amp;E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1B5511B-84C9-4490-A228-70E29AEBAF22}"/>
              </a:ext>
            </a:extLst>
          </p:cNvPr>
          <p:cNvSpPr txBox="1"/>
          <p:nvPr/>
        </p:nvSpPr>
        <p:spPr>
          <a:xfrm>
            <a:off x="335360" y="-80387"/>
            <a:ext cx="1185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LÚPICA: otras formas de afectación histológica</a:t>
            </a:r>
          </a:p>
        </p:txBody>
      </p:sp>
      <p:cxnSp>
        <p:nvCxnSpPr>
          <p:cNvPr id="24" name="10 Conector recto">
            <a:extLst>
              <a:ext uri="{FF2B5EF4-FFF2-40B4-BE49-F238E27FC236}">
                <a16:creationId xmlns:a16="http://schemas.microsoft.com/office/drawing/2014/main" id="{6F31D238-883A-448C-BF7C-5AEB9D433856}"/>
              </a:ext>
            </a:extLst>
          </p:cNvPr>
          <p:cNvCxnSpPr>
            <a:cxnSpLocks/>
          </p:cNvCxnSpPr>
          <p:nvPr/>
        </p:nvCxnSpPr>
        <p:spPr>
          <a:xfrm>
            <a:off x="0" y="565944"/>
            <a:ext cx="12026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43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487488" y="6457890"/>
            <a:ext cx="984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itchFamily="34" charset="0"/>
                <a:cs typeface="Calibri" pitchFamily="34" charset="0"/>
              </a:rPr>
              <a:t>Afectación vascular en nefropatía lúpica: trombosis arterial con signos de recanalización.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06EA438-13AB-4441-BCFA-5025105F5DA3}"/>
              </a:ext>
            </a:extLst>
          </p:cNvPr>
          <p:cNvGrpSpPr/>
          <p:nvPr/>
        </p:nvGrpSpPr>
        <p:grpSpPr>
          <a:xfrm>
            <a:off x="2615899" y="972832"/>
            <a:ext cx="6960201" cy="5112563"/>
            <a:chOff x="3240255" y="980729"/>
            <a:chExt cx="5736065" cy="4320479"/>
          </a:xfrm>
        </p:grpSpPr>
        <p:grpSp>
          <p:nvGrpSpPr>
            <p:cNvPr id="2" name="12 Grupo"/>
            <p:cNvGrpSpPr/>
            <p:nvPr/>
          </p:nvGrpSpPr>
          <p:grpSpPr>
            <a:xfrm>
              <a:off x="3240255" y="980729"/>
              <a:ext cx="5736065" cy="4320479"/>
              <a:chOff x="1763688" y="1484671"/>
              <a:chExt cx="5711493" cy="4320593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63688" y="1484671"/>
                <a:ext cx="2880320" cy="2190315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495" b="3613"/>
              <a:stretch>
                <a:fillRect/>
              </a:stretch>
            </p:blipFill>
            <p:spPr bwMode="auto">
              <a:xfrm>
                <a:off x="4572000" y="3645024"/>
                <a:ext cx="2903181" cy="2160240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43" b="3622"/>
              <a:stretch>
                <a:fillRect/>
              </a:stretch>
            </p:blipFill>
            <p:spPr bwMode="auto">
              <a:xfrm>
                <a:off x="1763688" y="3645024"/>
                <a:ext cx="2875191" cy="2160199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95" r="3219" b="3603"/>
              <a:stretch>
                <a:fillRect/>
              </a:stretch>
            </p:blipFill>
            <p:spPr bwMode="auto">
              <a:xfrm>
                <a:off x="4644008" y="1484784"/>
                <a:ext cx="2808312" cy="2160240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</p:spPr>
          </p:pic>
        </p:grpSp>
        <p:sp>
          <p:nvSpPr>
            <p:cNvPr id="12" name="11 CuadroTexto"/>
            <p:cNvSpPr txBox="1"/>
            <p:nvPr/>
          </p:nvSpPr>
          <p:spPr>
            <a:xfrm>
              <a:off x="8400255" y="2780930"/>
              <a:ext cx="433907" cy="27699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Calibri" pitchFamily="34" charset="0"/>
                  <a:cs typeface="Calibri" pitchFamily="34" charset="0"/>
                </a:rPr>
                <a:t>PAS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8400255" y="4952203"/>
              <a:ext cx="506225" cy="27699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Calibri" pitchFamily="34" charset="0"/>
                  <a:cs typeface="Calibri" pitchFamily="34" charset="0"/>
                </a:rPr>
                <a:t>Plata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3287687" y="2708922"/>
              <a:ext cx="506225" cy="27699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Calibri" pitchFamily="34" charset="0"/>
                  <a:cs typeface="Calibri" pitchFamily="34" charset="0"/>
                </a:rPr>
                <a:t>H&amp;E</a:t>
              </a: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3287688" y="4967590"/>
              <a:ext cx="795496" cy="26160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dirty="0">
                  <a:latin typeface="Calibri" pitchFamily="34" charset="0"/>
                  <a:cs typeface="Calibri" pitchFamily="34" charset="0"/>
                </a:rPr>
                <a:t>Tricrómico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1E9F6E-E09E-4030-A97F-67657407D527}"/>
              </a:ext>
            </a:extLst>
          </p:cNvPr>
          <p:cNvSpPr txBox="1"/>
          <p:nvPr/>
        </p:nvSpPr>
        <p:spPr>
          <a:xfrm>
            <a:off x="335360" y="-80387"/>
            <a:ext cx="1185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LÚPICA: otras formas de afectación histológica</a:t>
            </a:r>
          </a:p>
        </p:txBody>
      </p:sp>
      <p:cxnSp>
        <p:nvCxnSpPr>
          <p:cNvPr id="18" name="10 Conector recto">
            <a:extLst>
              <a:ext uri="{FF2B5EF4-FFF2-40B4-BE49-F238E27FC236}">
                <a16:creationId xmlns:a16="http://schemas.microsoft.com/office/drawing/2014/main" id="{8703683A-7639-4524-87E6-8AB9F8836E9E}"/>
              </a:ext>
            </a:extLst>
          </p:cNvPr>
          <p:cNvCxnSpPr>
            <a:cxnSpLocks/>
          </p:cNvCxnSpPr>
          <p:nvPr/>
        </p:nvCxnSpPr>
        <p:spPr>
          <a:xfrm>
            <a:off x="0" y="565944"/>
            <a:ext cx="12026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4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11EAE8BF-7C02-4AFB-A0E7-B945778E4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18867"/>
              </p:ext>
            </p:extLst>
          </p:nvPr>
        </p:nvGraphicFramePr>
        <p:xfrm>
          <a:off x="551384" y="980728"/>
          <a:ext cx="11089231" cy="46738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88">
                <a:tc>
                  <a:txBody>
                    <a:bodyPr/>
                    <a:lstStyle/>
                    <a:p>
                      <a:r>
                        <a:rPr lang="x-none" sz="1800" dirty="0"/>
                        <a:t>Lesiones activas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Puntuación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26">
                <a:tc>
                  <a:txBody>
                    <a:bodyPr/>
                    <a:lstStyle/>
                    <a:p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Hipercelularidad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endocapilar</a:t>
                      </a:r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 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92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Cariorrexis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 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80"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Necrosis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 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fibrinoide</a:t>
                      </a: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 x 2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078"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Depósitos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 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hialinos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subendoteliales</a:t>
                      </a:r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14">
                <a:tc>
                  <a:txBody>
                    <a:bodyPr/>
                    <a:lstStyle/>
                    <a:p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Semilunas</a:t>
                      </a:r>
                    </a:p>
                    <a:p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celulares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/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fibrocelulares</a:t>
                      </a:r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21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Inflamación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intersticial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la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corteza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8">
                <a:tc>
                  <a:txBody>
                    <a:bodyPr/>
                    <a:lstStyle/>
                    <a:p>
                      <a:r>
                        <a:rPr lang="x-none" sz="1800" dirty="0"/>
                        <a:t>Total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0-24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BF57AFCA-635E-4E5D-9B85-7AC29AEF4E12}"/>
              </a:ext>
            </a:extLst>
          </p:cNvPr>
          <p:cNvCxnSpPr>
            <a:cxnSpLocks/>
          </p:cNvCxnSpPr>
          <p:nvPr/>
        </p:nvCxnSpPr>
        <p:spPr>
          <a:xfrm>
            <a:off x="335360" y="575071"/>
            <a:ext cx="11809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F11AFA5B-5A92-48D6-A14F-827A5FC33F75}"/>
              </a:ext>
            </a:extLst>
          </p:cNvPr>
          <p:cNvSpPr txBox="1">
            <a:spLocks/>
          </p:cNvSpPr>
          <p:nvPr/>
        </p:nvSpPr>
        <p:spPr>
          <a:xfrm>
            <a:off x="-192360" y="0"/>
            <a:ext cx="12864752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CC"/>
                </a:solidFill>
                <a:latin typeface="+mn-lt"/>
              </a:rPr>
              <a:t>Sistema de puntuación de la actividad de la NL </a:t>
            </a:r>
            <a:r>
              <a:rPr lang="es-ES" sz="2400" b="1" dirty="0">
                <a:solidFill>
                  <a:srgbClr val="0000CC"/>
                </a:solidFill>
                <a:latin typeface="+mn-lt"/>
              </a:rPr>
              <a:t>(ISN/RPS 2003/2018)</a:t>
            </a:r>
            <a:endParaRPr lang="x-none" sz="2400" b="1" dirty="0">
              <a:solidFill>
                <a:srgbClr val="0000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67FBB-7F4C-8348-8B89-ABFFDE50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89" y="32084"/>
            <a:ext cx="11765111" cy="86409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200" b="1" dirty="0" err="1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Clasificación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histológica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 de la NL (ISN/RPS 2003): </a:t>
            </a:r>
            <a:r>
              <a:rPr lang="en-US" altLang="en-US" sz="3200" b="1" dirty="0" err="1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revisión</a:t>
            </a:r>
            <a:r>
              <a:rPr lang="en-US" altLang="en-US" sz="3200" b="1" dirty="0">
                <a:solidFill>
                  <a:srgbClr val="0000CC"/>
                </a:solidFill>
                <a:latin typeface="+mn-lt"/>
                <a:ea typeface="+mn-ea"/>
                <a:cs typeface="Arial" panose="020B0604020202020204" pitchFamily="34" charset="0"/>
              </a:rPr>
              <a:t> (ISN/RPS 2018)</a:t>
            </a:r>
            <a:endParaRPr lang="x-none" sz="3200" b="1" dirty="0">
              <a:solidFill>
                <a:srgbClr val="0000CC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102C7B-840B-C94D-89F9-6AA7FE7EF76E}"/>
              </a:ext>
            </a:extLst>
          </p:cNvPr>
          <p:cNvSpPr txBox="1"/>
          <p:nvPr/>
        </p:nvSpPr>
        <p:spPr>
          <a:xfrm>
            <a:off x="695400" y="965042"/>
            <a:ext cx="105851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Estas</a:t>
            </a:r>
            <a:r>
              <a:rPr lang="fr-FR" sz="2000" dirty="0"/>
              <a:t> </a:t>
            </a:r>
            <a:r>
              <a:rPr lang="fr-FR" sz="2000" dirty="0" err="1"/>
              <a:t>modificaciones</a:t>
            </a:r>
            <a:r>
              <a:rPr lang="fr-FR" sz="2000" dirty="0"/>
              <a:t> </a:t>
            </a:r>
            <a:r>
              <a:rPr lang="fr-FR" sz="2000" dirty="0" err="1"/>
              <a:t>están</a:t>
            </a:r>
            <a:r>
              <a:rPr lang="fr-FR" sz="2000" dirty="0"/>
              <a:t> </a:t>
            </a:r>
            <a:r>
              <a:rPr lang="fr-FR" sz="2000" dirty="0" err="1"/>
              <a:t>incluidas</a:t>
            </a:r>
            <a:r>
              <a:rPr lang="fr-FR" sz="2000" dirty="0"/>
              <a:t> en las </a:t>
            </a:r>
            <a:r>
              <a:rPr lang="fr-FR" sz="2000" dirty="0" err="1"/>
              <a:t>diapositivas</a:t>
            </a:r>
            <a:r>
              <a:rPr lang="fr-FR" sz="2000" dirty="0"/>
              <a:t> 2 y 3: </a:t>
            </a:r>
          </a:p>
          <a:p>
            <a:r>
              <a:rPr lang="fr-FR" sz="2000" dirty="0"/>
              <a:t>-</a:t>
            </a:r>
            <a:r>
              <a:rPr lang="fr-FR" sz="2000" b="1" dirty="0"/>
              <a:t>    </a:t>
            </a:r>
            <a:r>
              <a:rPr lang="fr-FR" sz="2000" dirty="0"/>
              <a:t>clase II: </a:t>
            </a:r>
            <a:r>
              <a:rPr lang="fr-FR" sz="2000" dirty="0" err="1"/>
              <a:t>nuevo</a:t>
            </a:r>
            <a:r>
              <a:rPr lang="fr-FR" sz="2000" dirty="0"/>
              <a:t> </a:t>
            </a:r>
            <a:r>
              <a:rPr lang="fr-FR" sz="2000" dirty="0" err="1"/>
              <a:t>corte</a:t>
            </a:r>
            <a:r>
              <a:rPr lang="fr-FR" sz="2000" dirty="0"/>
              <a:t> para </a:t>
            </a:r>
            <a:r>
              <a:rPr lang="fr-FR" sz="2000" dirty="0" err="1"/>
              <a:t>confirmar</a:t>
            </a:r>
            <a:r>
              <a:rPr lang="fr-FR" sz="2000" dirty="0"/>
              <a:t> la </a:t>
            </a:r>
            <a:r>
              <a:rPr lang="fr-FR" sz="2000" dirty="0" err="1">
                <a:solidFill>
                  <a:srgbClr val="0000FF"/>
                </a:solidFill>
              </a:rPr>
              <a:t>hipercelularidad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mesangial</a:t>
            </a:r>
            <a:r>
              <a:rPr lang="fr-FR" sz="2000" dirty="0"/>
              <a:t>: 4 o </a:t>
            </a:r>
            <a:r>
              <a:rPr lang="fr-FR" sz="2000" dirty="0" err="1"/>
              <a:t>más</a:t>
            </a:r>
            <a:r>
              <a:rPr lang="fr-FR" sz="2000" dirty="0"/>
              <a:t> </a:t>
            </a:r>
            <a:r>
              <a:rPr lang="fr-FR" sz="2000" dirty="0" err="1"/>
              <a:t>núcleos</a:t>
            </a:r>
            <a:r>
              <a:rPr lang="fr-FR" sz="2000" dirty="0"/>
              <a:t> </a:t>
            </a:r>
            <a:r>
              <a:rPr lang="fr-FR" sz="2000" dirty="0" err="1"/>
              <a:t>por</a:t>
            </a:r>
            <a:r>
              <a:rPr lang="fr-FR" sz="2000" dirty="0"/>
              <a:t> </a:t>
            </a:r>
            <a:r>
              <a:rPr lang="fr-FR" sz="2000" dirty="0" err="1"/>
              <a:t>área</a:t>
            </a:r>
            <a:r>
              <a:rPr lang="fr-FR" sz="2000" dirty="0"/>
              <a:t> </a:t>
            </a:r>
            <a:r>
              <a:rPr lang="fr-FR" sz="2000" dirty="0" err="1"/>
              <a:t>mesangial</a:t>
            </a:r>
            <a:r>
              <a:rPr lang="fr-FR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el </a:t>
            </a:r>
            <a:r>
              <a:rPr lang="fr-FR" sz="2000" dirty="0" err="1"/>
              <a:t>término</a:t>
            </a:r>
            <a:r>
              <a:rPr lang="fr-FR" sz="2000" dirty="0"/>
              <a:t> </a:t>
            </a:r>
            <a:r>
              <a:rPr lang="fr-FR" sz="2000" dirty="0" err="1"/>
              <a:t>proliferación</a:t>
            </a:r>
            <a:r>
              <a:rPr lang="fr-FR" sz="2000" dirty="0"/>
              <a:t> endocapilar se </a:t>
            </a:r>
            <a:r>
              <a:rPr lang="fr-FR" sz="2000" dirty="0" err="1"/>
              <a:t>sustituye</a:t>
            </a:r>
            <a:r>
              <a:rPr lang="fr-FR" sz="2000" dirty="0"/>
              <a:t> </a:t>
            </a:r>
            <a:r>
              <a:rPr lang="fr-FR" sz="2000" dirty="0" err="1"/>
              <a:t>por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00FF"/>
                </a:solidFill>
              </a:rPr>
              <a:t>hipercelularidad endocapilar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s</a:t>
            </a:r>
            <a:r>
              <a:rPr lang="x-none" sz="2000"/>
              <a:t>ubclases </a:t>
            </a:r>
            <a:r>
              <a:rPr lang="x-none" sz="2000" dirty="0">
                <a:solidFill>
                  <a:srgbClr val="0000FF"/>
                </a:solidFill>
              </a:rPr>
              <a:t>Global</a:t>
            </a:r>
            <a:r>
              <a:rPr lang="x-none" sz="2000" dirty="0"/>
              <a:t> y </a:t>
            </a:r>
            <a:r>
              <a:rPr lang="x-none" sz="2000" dirty="0">
                <a:solidFill>
                  <a:srgbClr val="0000FF"/>
                </a:solidFill>
              </a:rPr>
              <a:t>Segmentaria</a:t>
            </a:r>
            <a:r>
              <a:rPr lang="x-none" sz="2000" dirty="0"/>
              <a:t> de la clase IV: dada la falta de reproducibilidad y la falta de </a:t>
            </a:r>
            <a:r>
              <a:rPr lang="x-none" sz="2000"/>
              <a:t>valor pronóstico </a:t>
            </a:r>
            <a:r>
              <a:rPr lang="x-none" sz="2000" dirty="0"/>
              <a:t>se eliminan</a:t>
            </a:r>
            <a:r>
              <a:rPr lang="es-ES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f</a:t>
            </a:r>
            <a:r>
              <a:rPr lang="x-none" sz="2000"/>
              <a:t>ormas </a:t>
            </a:r>
            <a:r>
              <a:rPr lang="x-none" sz="2000" dirty="0">
                <a:solidFill>
                  <a:srgbClr val="0000FF"/>
                </a:solidFill>
              </a:rPr>
              <a:t>activas y crónicas </a:t>
            </a:r>
            <a:r>
              <a:rPr lang="x-none" sz="2000" dirty="0"/>
              <a:t>de las </a:t>
            </a:r>
            <a:r>
              <a:rPr lang="es-ES" sz="2000" dirty="0"/>
              <a:t>c</a:t>
            </a:r>
            <a:r>
              <a:rPr lang="x-none" sz="2000" dirty="0"/>
              <a:t>lases III y IV: se propone una evaluación </a:t>
            </a:r>
            <a:r>
              <a:rPr lang="x-none" sz="2000"/>
              <a:t>semicuantitativa de</a:t>
            </a:r>
            <a:r>
              <a:rPr lang="es-ES" sz="2000" dirty="0"/>
              <a:t> </a:t>
            </a:r>
            <a:r>
              <a:rPr lang="x-none" sz="2000"/>
              <a:t>estas </a:t>
            </a:r>
            <a:r>
              <a:rPr lang="x-none" sz="2000" dirty="0"/>
              <a:t>lesiones y eliminar las subclases A, A/C, C.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la </a:t>
            </a:r>
            <a:r>
              <a:rPr lang="fr-FR" sz="2000" dirty="0" err="1"/>
              <a:t>reproducibilidad</a:t>
            </a:r>
            <a:r>
              <a:rPr lang="fr-FR" sz="2000" dirty="0"/>
              <a:t> de la </a:t>
            </a:r>
            <a:r>
              <a:rPr lang="fr-FR" sz="2000" dirty="0" err="1"/>
              <a:t>valoración</a:t>
            </a:r>
            <a:r>
              <a:rPr lang="x-none" sz="2000"/>
              <a:t> </a:t>
            </a:r>
            <a:r>
              <a:rPr lang="x-none" sz="2000" dirty="0"/>
              <a:t>del % de glomérulos afectados en las </a:t>
            </a:r>
            <a:r>
              <a:rPr lang="es-ES" sz="2000" dirty="0">
                <a:solidFill>
                  <a:srgbClr val="0000FF"/>
                </a:solidFill>
              </a:rPr>
              <a:t>c</a:t>
            </a:r>
            <a:r>
              <a:rPr lang="x-none" sz="2000" dirty="0">
                <a:solidFill>
                  <a:srgbClr val="0000FF"/>
                </a:solidFill>
              </a:rPr>
              <a:t>lases III </a:t>
            </a:r>
            <a:r>
              <a:rPr lang="x-none" sz="2000">
                <a:solidFill>
                  <a:srgbClr val="0000FF"/>
                </a:solidFill>
              </a:rPr>
              <a:t>y IV</a:t>
            </a:r>
            <a:r>
              <a:rPr lang="es-ES" sz="2000" dirty="0">
                <a:solidFill>
                  <a:srgbClr val="0000FF"/>
                </a:solidFill>
              </a:rPr>
              <a:t> </a:t>
            </a:r>
            <a:r>
              <a:rPr lang="es-ES" sz="2000" dirty="0"/>
              <a:t>es mala</a:t>
            </a:r>
            <a:r>
              <a:rPr lang="x-none" sz="2000"/>
              <a:t>, </a:t>
            </a:r>
            <a:r>
              <a:rPr lang="es-ES" sz="2000" dirty="0"/>
              <a:t>además</a:t>
            </a:r>
            <a:r>
              <a:rPr lang="x-none" sz="2000"/>
              <a:t> estas </a:t>
            </a:r>
            <a:r>
              <a:rPr lang="es-ES" sz="2000" dirty="0"/>
              <a:t>clases </a:t>
            </a:r>
            <a:r>
              <a:rPr lang="x-none" sz="2000"/>
              <a:t>no </a:t>
            </a:r>
            <a:r>
              <a:rPr lang="x-none" sz="2000" dirty="0"/>
              <a:t>tienen valor pronóstico: se propone valorar el agruparlas en una sola clase.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S</a:t>
            </a:r>
            <a:r>
              <a:rPr lang="x-none" sz="2000" dirty="0"/>
              <a:t>e propone que </a:t>
            </a:r>
            <a:r>
              <a:rPr lang="x-none" sz="2000" dirty="0">
                <a:solidFill>
                  <a:srgbClr val="0000FF"/>
                </a:solidFill>
              </a:rPr>
              <a:t>las semilunas </a:t>
            </a:r>
            <a:r>
              <a:rPr lang="x-none" sz="2000" dirty="0"/>
              <a:t>se tengan en cuenta en la nueva clasificación (son un factor de mal pronóstico y tienen mecanismos fisiopatológicos específicos): tienen que cubrir 10% o más de la circunferencia de la capsula de Bowman</a:t>
            </a:r>
            <a:r>
              <a:rPr lang="es-ES" sz="2000" dirty="0"/>
              <a:t>.</a:t>
            </a:r>
            <a:endParaRPr lang="x-none" sz="2000" dirty="0"/>
          </a:p>
          <a:p>
            <a:pPr marL="285750" indent="-285750">
              <a:buFontTx/>
              <a:buChar char="-"/>
            </a:pPr>
            <a:r>
              <a:rPr lang="x-none" sz="2000" dirty="0"/>
              <a:t>Se propone considerar </a:t>
            </a:r>
            <a:r>
              <a:rPr lang="x-none" sz="2000" dirty="0">
                <a:solidFill>
                  <a:srgbClr val="0000FF"/>
                </a:solidFill>
              </a:rPr>
              <a:t>las lesiones vasculares y tubulointersticiales </a:t>
            </a:r>
            <a:r>
              <a:rPr lang="x-none" sz="2000" dirty="0"/>
              <a:t>en la nueva clasificación por su valor pronóstico</a:t>
            </a:r>
            <a:r>
              <a:rPr lang="es-ES" sz="2000" dirty="0"/>
              <a:t>.</a:t>
            </a:r>
            <a:endParaRPr lang="x-none" sz="2000" dirty="0"/>
          </a:p>
        </p:txBody>
      </p:sp>
      <p:cxnSp>
        <p:nvCxnSpPr>
          <p:cNvPr id="5" name="10 Conector recto">
            <a:extLst>
              <a:ext uri="{FF2B5EF4-FFF2-40B4-BE49-F238E27FC236}">
                <a16:creationId xmlns:a16="http://schemas.microsoft.com/office/drawing/2014/main" id="{2F515020-CEDD-4FB4-8D68-E036EE6D15F4}"/>
              </a:ext>
            </a:extLst>
          </p:cNvPr>
          <p:cNvCxnSpPr>
            <a:cxnSpLocks/>
          </p:cNvCxnSpPr>
          <p:nvPr/>
        </p:nvCxnSpPr>
        <p:spPr>
          <a:xfrm>
            <a:off x="1055440" y="764704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058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oneTexte 2">
            <a:extLst>
              <a:ext uri="{FF2B5EF4-FFF2-40B4-BE49-F238E27FC236}">
                <a16:creationId xmlns:a16="http://schemas.microsoft.com/office/drawing/2014/main" id="{0633E378-BF1E-4003-A2D5-AF70732E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155" y="1228397"/>
            <a:ext cx="1059546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  <a:cs typeface="Arial"/>
              </a:rPr>
              <a:t>Es </a:t>
            </a:r>
            <a:r>
              <a:rPr lang="en-US" altLang="en-US" sz="2000" dirty="0" err="1">
                <a:latin typeface="+mn-lt"/>
                <a:cs typeface="Arial"/>
              </a:rPr>
              <a:t>muy</a:t>
            </a:r>
            <a:r>
              <a:rPr lang="en-US" altLang="en-US" sz="2000" dirty="0">
                <a:latin typeface="+mn-lt"/>
                <a:cs typeface="Arial"/>
              </a:rPr>
              <a:t> probable que </a:t>
            </a:r>
            <a:r>
              <a:rPr lang="en-US" altLang="en-US" sz="2000" dirty="0" err="1">
                <a:latin typeface="+mn-lt"/>
                <a:cs typeface="Arial"/>
              </a:rPr>
              <a:t>estas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clases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histológicas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representen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momentos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evolutivos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distintos</a:t>
            </a:r>
            <a:r>
              <a:rPr lang="en-US" altLang="en-US" sz="2000" dirty="0">
                <a:latin typeface="+mn-lt"/>
                <a:cs typeface="Arial"/>
              </a:rPr>
              <a:t> de la NL y no </a:t>
            </a:r>
            <a:r>
              <a:rPr lang="en-US" altLang="en-US" sz="2000" dirty="0" err="1">
                <a:latin typeface="+mn-lt"/>
                <a:cs typeface="Arial"/>
              </a:rPr>
              <a:t>correspondan</a:t>
            </a:r>
            <a:r>
              <a:rPr lang="en-US" altLang="en-US" sz="2000" dirty="0">
                <a:latin typeface="+mn-lt"/>
                <a:cs typeface="Arial"/>
              </a:rPr>
              <a:t> a </a:t>
            </a:r>
            <a:r>
              <a:rPr lang="en-US" altLang="en-US" sz="2000" dirty="0" err="1">
                <a:latin typeface="+mn-lt"/>
                <a:cs typeface="Arial"/>
              </a:rPr>
              <a:t>mecanismos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fisiopatológicos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distintos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en-US" sz="2000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fr-FR" altLang="en-US" sz="2000" dirty="0">
                <a:latin typeface="+mn-lt"/>
                <a:cs typeface="Arial"/>
              </a:rPr>
              <a:t>L</a:t>
            </a:r>
            <a:r>
              <a:rPr lang="en-US" altLang="en-US" sz="2000" dirty="0">
                <a:latin typeface="+mn-lt"/>
                <a:cs typeface="Arial"/>
              </a:rPr>
              <a:t>o </a:t>
            </a:r>
            <a:r>
              <a:rPr lang="en-US" altLang="en-US" sz="2000" dirty="0" err="1">
                <a:latin typeface="+mn-lt"/>
                <a:cs typeface="Arial"/>
              </a:rPr>
              <a:t>confirma</a:t>
            </a:r>
            <a:r>
              <a:rPr lang="en-US" altLang="en-US" sz="2000" dirty="0">
                <a:latin typeface="+mn-lt"/>
                <a:cs typeface="Arial"/>
              </a:rPr>
              <a:t> las </a:t>
            </a:r>
            <a:r>
              <a:rPr lang="en-US" altLang="en-US" sz="2000" dirty="0" err="1">
                <a:latin typeface="+mn-lt"/>
                <a:cs typeface="Arial"/>
              </a:rPr>
              <a:t>transformaciónes</a:t>
            </a:r>
            <a:r>
              <a:rPr lang="en-US" altLang="en-US" sz="2000" dirty="0">
                <a:latin typeface="+mn-lt"/>
                <a:cs typeface="Arial"/>
              </a:rPr>
              <a:t> de una </a:t>
            </a:r>
            <a:r>
              <a:rPr lang="en-US" altLang="en-US" sz="2000" dirty="0" err="1">
                <a:latin typeface="+mn-lt"/>
                <a:cs typeface="Arial"/>
              </a:rPr>
              <a:t>clase</a:t>
            </a:r>
            <a:r>
              <a:rPr lang="en-US" altLang="en-US" sz="2000" dirty="0">
                <a:latin typeface="+mn-lt"/>
                <a:cs typeface="Arial"/>
              </a:rPr>
              <a:t> a </a:t>
            </a:r>
            <a:r>
              <a:rPr lang="en-US" altLang="en-US" sz="2000" dirty="0" err="1">
                <a:latin typeface="+mn-lt"/>
                <a:cs typeface="Arial"/>
              </a:rPr>
              <a:t>otra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observadas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en</a:t>
            </a:r>
            <a:r>
              <a:rPr lang="en-US" altLang="en-US" sz="2000" dirty="0">
                <a:latin typeface="+mn-lt"/>
                <a:cs typeface="Arial"/>
              </a:rPr>
              <a:t> las BR </a:t>
            </a:r>
            <a:r>
              <a:rPr lang="en-US" altLang="en-US" sz="2000" dirty="0" err="1">
                <a:latin typeface="+mn-lt"/>
                <a:cs typeface="Arial"/>
              </a:rPr>
              <a:t>repetidas</a:t>
            </a:r>
            <a:r>
              <a:rPr lang="en-US" altLang="en-US" sz="2000" dirty="0">
                <a:latin typeface="+mn-lt"/>
                <a:cs typeface="Arial"/>
              </a:rPr>
              <a:t> y que </a:t>
            </a:r>
            <a:r>
              <a:rPr lang="en-US" altLang="en-US" sz="2000" dirty="0" err="1">
                <a:latin typeface="+mn-lt"/>
                <a:cs typeface="Arial"/>
              </a:rPr>
              <a:t>ocurren</a:t>
            </a:r>
            <a:r>
              <a:rPr lang="en-US" altLang="en-US" sz="2000" dirty="0">
                <a:latin typeface="+mn-lt"/>
                <a:cs typeface="Arial"/>
              </a:rPr>
              <a:t> por </a:t>
            </a:r>
            <a:r>
              <a:rPr lang="en-US" altLang="en-US" sz="2000" dirty="0" err="1">
                <a:latin typeface="+mn-lt"/>
                <a:cs typeface="Arial"/>
              </a:rPr>
              <a:t>evolución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espóntanea</a:t>
            </a:r>
            <a:r>
              <a:rPr lang="en-US" altLang="en-US" sz="2000" dirty="0">
                <a:latin typeface="+mn-lt"/>
                <a:cs typeface="Arial"/>
              </a:rPr>
              <a:t> o </a:t>
            </a:r>
            <a:r>
              <a:rPr lang="en-US" altLang="en-US" sz="2000" dirty="0" err="1">
                <a:latin typeface="+mn-lt"/>
                <a:cs typeface="Arial"/>
              </a:rPr>
              <a:t>como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resultado</a:t>
            </a:r>
            <a:r>
              <a:rPr lang="en-US" altLang="en-US" sz="2000" dirty="0">
                <a:latin typeface="+mn-lt"/>
                <a:cs typeface="Arial"/>
              </a:rPr>
              <a:t> del </a:t>
            </a:r>
            <a:r>
              <a:rPr lang="en-US" altLang="en-US" sz="2000" dirty="0" err="1">
                <a:latin typeface="+mn-lt"/>
                <a:cs typeface="Arial"/>
              </a:rPr>
              <a:t>tratamiento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  <a:cs typeface="Arial"/>
              </a:rPr>
              <a:t>La </a:t>
            </a:r>
            <a:r>
              <a:rPr lang="en-US" altLang="en-US" sz="2000" dirty="0" err="1">
                <a:latin typeface="+mn-lt"/>
                <a:cs typeface="Arial"/>
              </a:rPr>
              <a:t>transformación</a:t>
            </a:r>
            <a:r>
              <a:rPr lang="en-US" altLang="en-US" sz="2000" dirty="0">
                <a:latin typeface="+mn-lt"/>
                <a:cs typeface="Arial"/>
              </a:rPr>
              <a:t> de la </a:t>
            </a:r>
            <a:r>
              <a:rPr lang="en-US" altLang="en-US" sz="2000" dirty="0" err="1">
                <a:latin typeface="+mn-lt"/>
                <a:cs typeface="Arial"/>
              </a:rPr>
              <a:t>clase</a:t>
            </a:r>
            <a:r>
              <a:rPr lang="en-US" altLang="en-US" sz="2000" dirty="0">
                <a:latin typeface="+mn-lt"/>
                <a:cs typeface="Arial"/>
              </a:rPr>
              <a:t> III a la </a:t>
            </a:r>
            <a:r>
              <a:rPr lang="en-US" altLang="en-US" sz="2000" dirty="0" err="1">
                <a:latin typeface="+mn-lt"/>
                <a:cs typeface="Arial"/>
              </a:rPr>
              <a:t>clase</a:t>
            </a:r>
            <a:r>
              <a:rPr lang="en-US" altLang="en-US" sz="2000" dirty="0">
                <a:latin typeface="+mn-lt"/>
                <a:cs typeface="Arial"/>
              </a:rPr>
              <a:t> IV es </a:t>
            </a:r>
            <a:r>
              <a:rPr lang="en-US" altLang="en-US" sz="2000" dirty="0" err="1">
                <a:latin typeface="+mn-lt"/>
                <a:cs typeface="Arial"/>
              </a:rPr>
              <a:t>frecuente</a:t>
            </a:r>
            <a:r>
              <a:rPr lang="en-US" altLang="en-US" sz="2000" dirty="0">
                <a:latin typeface="+mn-lt"/>
                <a:cs typeface="Arial"/>
              </a:rPr>
              <a:t> y </a:t>
            </a:r>
            <a:r>
              <a:rPr lang="en-US" altLang="en-US" sz="2000" dirty="0" err="1">
                <a:latin typeface="+mn-lt"/>
                <a:cs typeface="Arial"/>
              </a:rPr>
              <a:t>hace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pensar</a:t>
            </a:r>
            <a:r>
              <a:rPr lang="en-US" altLang="en-US" sz="2000" dirty="0">
                <a:latin typeface="+mn-lt"/>
                <a:cs typeface="Arial"/>
              </a:rPr>
              <a:t> que se </a:t>
            </a:r>
            <a:r>
              <a:rPr lang="en-US" altLang="en-US" sz="2000" dirty="0" err="1">
                <a:latin typeface="+mn-lt"/>
                <a:cs typeface="Arial"/>
              </a:rPr>
              <a:t>trata</a:t>
            </a:r>
            <a:r>
              <a:rPr lang="en-US" altLang="en-US" sz="2000" dirty="0">
                <a:latin typeface="+mn-lt"/>
                <a:cs typeface="Arial"/>
              </a:rPr>
              <a:t> de dos </a:t>
            </a:r>
            <a:r>
              <a:rPr lang="en-US" altLang="en-US" sz="2000" dirty="0" err="1">
                <a:latin typeface="+mn-lt"/>
                <a:cs typeface="Arial"/>
              </a:rPr>
              <a:t>variantes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morfológicas</a:t>
            </a:r>
            <a:r>
              <a:rPr lang="en-US" altLang="en-US" sz="2000" dirty="0">
                <a:latin typeface="+mn-lt"/>
                <a:cs typeface="Arial"/>
              </a:rPr>
              <a:t> de la </a:t>
            </a:r>
            <a:r>
              <a:rPr lang="en-US" altLang="en-US" sz="2000" dirty="0" err="1">
                <a:latin typeface="+mn-lt"/>
                <a:cs typeface="Arial"/>
              </a:rPr>
              <a:t>misma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clase</a:t>
            </a:r>
            <a:r>
              <a:rPr lang="en-US" altLang="en-US" sz="2000" dirty="0">
                <a:latin typeface="+mn-lt"/>
                <a:cs typeface="Arial"/>
              </a:rPr>
              <a:t>. </a:t>
            </a: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latin typeface="+mn-lt"/>
                <a:cs typeface="Arial"/>
              </a:rPr>
              <a:t>La </a:t>
            </a:r>
            <a:r>
              <a:rPr lang="en-US" altLang="en-US" sz="2000" dirty="0" err="1">
                <a:latin typeface="+mn-lt"/>
                <a:cs typeface="Arial"/>
              </a:rPr>
              <a:t>transformación</a:t>
            </a:r>
            <a:r>
              <a:rPr lang="en-US" altLang="en-US" sz="2000" dirty="0">
                <a:latin typeface="+mn-lt"/>
                <a:cs typeface="Arial"/>
              </a:rPr>
              <a:t> de una forma </a:t>
            </a:r>
            <a:r>
              <a:rPr lang="en-US" altLang="en-US" sz="2000" dirty="0" err="1">
                <a:latin typeface="+mn-lt"/>
                <a:cs typeface="Arial"/>
              </a:rPr>
              <a:t>proliferativa</a:t>
            </a:r>
            <a:r>
              <a:rPr lang="en-US" altLang="en-US" sz="2000" dirty="0">
                <a:latin typeface="+mn-lt"/>
                <a:cs typeface="Arial"/>
              </a:rPr>
              <a:t> a una </a:t>
            </a:r>
            <a:r>
              <a:rPr lang="en-US" altLang="en-US" sz="2000" dirty="0" err="1">
                <a:latin typeface="+mn-lt"/>
                <a:cs typeface="Arial"/>
              </a:rPr>
              <a:t>clase</a:t>
            </a:r>
            <a:r>
              <a:rPr lang="en-US" altLang="en-US" sz="2000" dirty="0">
                <a:latin typeface="+mn-lt"/>
                <a:cs typeface="Arial"/>
              </a:rPr>
              <a:t> II o V </a:t>
            </a:r>
            <a:r>
              <a:rPr lang="en-US" altLang="en-US" sz="2000" dirty="0" err="1">
                <a:latin typeface="+mn-lt"/>
                <a:cs typeface="Arial"/>
              </a:rPr>
              <a:t>puede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corresponder</a:t>
            </a:r>
            <a:r>
              <a:rPr lang="en-US" altLang="en-US" sz="2000" dirty="0">
                <a:latin typeface="+mn-lt"/>
                <a:cs typeface="Arial"/>
              </a:rPr>
              <a:t> a una </a:t>
            </a:r>
            <a:r>
              <a:rPr lang="en-US" altLang="en-US" sz="2000" dirty="0" err="1">
                <a:latin typeface="+mn-lt"/>
                <a:cs typeface="Arial"/>
              </a:rPr>
              <a:t>remisión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clínica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debida</a:t>
            </a:r>
            <a:r>
              <a:rPr lang="en-US" altLang="en-US" sz="2000" dirty="0">
                <a:latin typeface="+mn-lt"/>
                <a:cs typeface="Arial"/>
              </a:rPr>
              <a:t> al </a:t>
            </a:r>
            <a:r>
              <a:rPr lang="en-US" altLang="en-US" sz="2000" dirty="0" err="1">
                <a:latin typeface="+mn-lt"/>
                <a:cs typeface="Arial"/>
              </a:rPr>
              <a:t>tratamiento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  <a:cs typeface="Arial"/>
              </a:rPr>
              <a:t>Las </a:t>
            </a:r>
            <a:r>
              <a:rPr lang="en-US" altLang="en-US" sz="2000" dirty="0" err="1">
                <a:latin typeface="+mn-lt"/>
                <a:cs typeface="Arial"/>
              </a:rPr>
              <a:t>clases</a:t>
            </a:r>
            <a:r>
              <a:rPr lang="en-US" altLang="en-US" sz="2000" dirty="0">
                <a:latin typeface="+mn-lt"/>
                <a:cs typeface="Arial"/>
              </a:rPr>
              <a:t> III y IV son las </a:t>
            </a:r>
            <a:r>
              <a:rPr lang="en-US" altLang="en-US" sz="2000" dirty="0" err="1">
                <a:latin typeface="+mn-lt"/>
                <a:cs typeface="Arial"/>
              </a:rPr>
              <a:t>más</a:t>
            </a:r>
            <a:r>
              <a:rPr lang="en-US" altLang="en-US" sz="2000" dirty="0">
                <a:latin typeface="+mn-lt"/>
                <a:cs typeface="Arial"/>
              </a:rPr>
              <a:t> graves y se </a:t>
            </a:r>
            <a:r>
              <a:rPr lang="en-US" altLang="en-US" sz="2000" dirty="0" err="1">
                <a:latin typeface="+mn-lt"/>
                <a:cs typeface="Arial"/>
              </a:rPr>
              <a:t>tratan</a:t>
            </a:r>
            <a:r>
              <a:rPr lang="en-US" altLang="en-US" sz="2000" dirty="0">
                <a:latin typeface="+mn-lt"/>
                <a:cs typeface="Arial"/>
              </a:rPr>
              <a:t> de forma </a:t>
            </a:r>
            <a:r>
              <a:rPr lang="en-US" altLang="en-US" sz="2000" dirty="0" err="1">
                <a:latin typeface="+mn-lt"/>
                <a:cs typeface="Arial"/>
              </a:rPr>
              <a:t>más</a:t>
            </a:r>
            <a:r>
              <a:rPr lang="en-US" altLang="en-US" sz="2000" dirty="0">
                <a:latin typeface="+mn-lt"/>
                <a:cs typeface="Arial"/>
              </a:rPr>
              <a:t> </a:t>
            </a:r>
            <a:r>
              <a:rPr lang="en-US" altLang="en-US" sz="2000" dirty="0" err="1">
                <a:latin typeface="+mn-lt"/>
                <a:cs typeface="Arial"/>
              </a:rPr>
              <a:t>agresivas</a:t>
            </a:r>
            <a:r>
              <a:rPr lang="en-US" altLang="en-US" sz="2000" dirty="0">
                <a:latin typeface="+mn-lt"/>
                <a:cs typeface="Arial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59CEB315-5C95-4F2B-9AFC-73F8FC80755C}"/>
              </a:ext>
            </a:extLst>
          </p:cNvPr>
          <p:cNvCxnSpPr>
            <a:cxnSpLocks/>
          </p:cNvCxnSpPr>
          <p:nvPr/>
        </p:nvCxnSpPr>
        <p:spPr>
          <a:xfrm>
            <a:off x="839416" y="764704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C2C901D5-7252-4C80-A7E9-1FB8115FF01E}"/>
              </a:ext>
            </a:extLst>
          </p:cNvPr>
          <p:cNvSpPr txBox="1">
            <a:spLocks/>
          </p:cNvSpPr>
          <p:nvPr/>
        </p:nvSpPr>
        <p:spPr>
          <a:xfrm>
            <a:off x="1559496" y="3494"/>
            <a:ext cx="7958138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CC"/>
                </a:solidFill>
                <a:latin typeface="+mn-lt"/>
              </a:rPr>
              <a:t>NEFROPATÍA LÚPICA</a:t>
            </a:r>
            <a:endParaRPr lang="x-none" sz="3600" b="1" dirty="0">
              <a:solidFill>
                <a:srgbClr val="0000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7B94CE1-1FE2-4CDC-AF0A-7416626F1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985164"/>
              </p:ext>
            </p:extLst>
          </p:nvPr>
        </p:nvGraphicFramePr>
        <p:xfrm>
          <a:off x="551384" y="937974"/>
          <a:ext cx="11161240" cy="40928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8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926">
                <a:tc>
                  <a:txBody>
                    <a:bodyPr/>
                    <a:lstStyle/>
                    <a:p>
                      <a:r>
                        <a:rPr lang="x-none" sz="1800" dirty="0"/>
                        <a:t>Lesiones crónicas</a:t>
                      </a:r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r>
                        <a:rPr lang="x-none" sz="1800" dirty="0"/>
                        <a:t>Puntuación en función de la extensión de las lesiones </a:t>
                      </a:r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Puntuación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980">
                <a:tc>
                  <a:txBody>
                    <a:bodyPr/>
                    <a:lstStyle/>
                    <a:p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Glomeruloesclerosis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global o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segmentaria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 </a:t>
                      </a: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 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449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Semilunas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fibrosas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marL="0" marR="0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 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glomérulos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482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Atrofia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tubular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los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túbulos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corticales</a:t>
                      </a: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926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Fibrosis</a:t>
                      </a: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intersticial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u="none" kern="1200" baseline="0" dirty="0">
                          <a:solidFill>
                            <a:schemeClr val="dk1"/>
                          </a:solidFill>
                          <a:effectLst/>
                        </a:rPr>
                        <a:t>&lt;25% (1+), 25%–50% (2+), or &gt;50% (3+) de la </a:t>
                      </a:r>
                      <a:r>
                        <a:rPr lang="fr-FR" sz="1800" b="0" u="none" kern="1200" baseline="0" dirty="0" err="1">
                          <a:solidFill>
                            <a:schemeClr val="dk1"/>
                          </a:solidFill>
                          <a:effectLst/>
                        </a:rPr>
                        <a:t>corteza</a:t>
                      </a:r>
                      <a:endParaRPr lang="fr-FR" sz="1800" b="0" u="none" kern="1200" baseline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x-none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0-3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00">
                <a:tc>
                  <a:txBody>
                    <a:bodyPr/>
                    <a:lstStyle/>
                    <a:p>
                      <a:r>
                        <a:rPr lang="x-none" sz="1800" dirty="0"/>
                        <a:t>Total</a:t>
                      </a:r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L="91455" marR="9145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/>
                        <a:t>0-12</a:t>
                      </a:r>
                    </a:p>
                  </a:txBody>
                  <a:tcPr marL="91455" marR="91455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608" name="Rectangle 3">
            <a:extLst>
              <a:ext uri="{FF2B5EF4-FFF2-40B4-BE49-F238E27FC236}">
                <a16:creationId xmlns:a16="http://schemas.microsoft.com/office/drawing/2014/main" id="{28B12903-851D-4796-895C-694D955C3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52555"/>
            <a:ext cx="119722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en-US" sz="1100" dirty="0">
                <a:latin typeface="+mn-lt"/>
                <a:cs typeface="Arial"/>
              </a:rPr>
              <a:t>Weening JJ, D’Agati VD, Schwartz MM, </a:t>
            </a:r>
            <a:r>
              <a:rPr lang="fr-FR" altLang="en-US" sz="1100" dirty="0" err="1">
                <a:latin typeface="+mn-lt"/>
                <a:cs typeface="Arial"/>
              </a:rPr>
              <a:t>Seshan</a:t>
            </a:r>
            <a:r>
              <a:rPr lang="fr-FR" altLang="en-US" sz="1100" dirty="0">
                <a:latin typeface="+mn-lt"/>
                <a:cs typeface="Arial"/>
              </a:rPr>
              <a:t> S V., </a:t>
            </a:r>
            <a:r>
              <a:rPr lang="fr-FR" altLang="en-US" sz="1100" dirty="0" err="1">
                <a:latin typeface="+mn-lt"/>
                <a:cs typeface="Arial"/>
              </a:rPr>
              <a:t>Alpers</a:t>
            </a:r>
            <a:r>
              <a:rPr lang="fr-FR" altLang="en-US" sz="1100" dirty="0">
                <a:latin typeface="+mn-lt"/>
                <a:cs typeface="Arial"/>
              </a:rPr>
              <a:t> CE, Appel GB, et al. The Classification of </a:t>
            </a:r>
            <a:r>
              <a:rPr lang="fr-FR" altLang="en-US" sz="1100" dirty="0" err="1">
                <a:latin typeface="+mn-lt"/>
                <a:cs typeface="Arial"/>
              </a:rPr>
              <a:t>Glomerulonephritis</a:t>
            </a:r>
            <a:r>
              <a:rPr lang="fr-FR" altLang="en-US" sz="1100" dirty="0">
                <a:latin typeface="+mn-lt"/>
                <a:cs typeface="Arial"/>
              </a:rPr>
              <a:t> in </a:t>
            </a:r>
            <a:r>
              <a:rPr lang="fr-FR" altLang="en-US" sz="1100" dirty="0" err="1">
                <a:latin typeface="+mn-lt"/>
                <a:cs typeface="Arial"/>
              </a:rPr>
              <a:t>Systemic</a:t>
            </a:r>
            <a:r>
              <a:rPr lang="fr-FR" altLang="en-US" sz="1100" dirty="0">
                <a:latin typeface="+mn-lt"/>
                <a:cs typeface="Arial"/>
              </a:rPr>
              <a:t> Lupus </a:t>
            </a:r>
            <a:r>
              <a:rPr lang="fr-FR" altLang="en-US" sz="1100" dirty="0" err="1">
                <a:latin typeface="+mn-lt"/>
                <a:cs typeface="Arial"/>
              </a:rPr>
              <a:t>Erythematosus</a:t>
            </a:r>
            <a:r>
              <a:rPr lang="fr-FR" altLang="en-US" sz="1100" dirty="0">
                <a:latin typeface="+mn-lt"/>
                <a:cs typeface="Arial"/>
              </a:rPr>
              <a:t>  </a:t>
            </a:r>
            <a:r>
              <a:rPr lang="fr-FR" altLang="en-US" sz="1100" dirty="0" err="1">
                <a:latin typeface="+mn-lt"/>
                <a:cs typeface="Arial"/>
              </a:rPr>
              <a:t>Revisited</a:t>
            </a:r>
            <a:r>
              <a:rPr lang="fr-FR" altLang="en-US" sz="1100" dirty="0">
                <a:latin typeface="+mn-lt"/>
                <a:cs typeface="Arial"/>
              </a:rPr>
              <a:t> [Internet]. Vol. 15, Journal of the American Society of </a:t>
            </a:r>
            <a:r>
              <a:rPr lang="fr-FR" altLang="en-US" sz="1100" dirty="0" err="1">
                <a:latin typeface="+mn-lt"/>
                <a:cs typeface="Arial"/>
              </a:rPr>
              <a:t>Nephrology</a:t>
            </a:r>
            <a:r>
              <a:rPr lang="fr-FR" altLang="en-US" sz="1100" dirty="0">
                <a:latin typeface="+mn-lt"/>
                <a:cs typeface="Arial"/>
              </a:rPr>
              <a:t>. American Society of </a:t>
            </a:r>
            <a:r>
              <a:rPr lang="fr-FR" altLang="en-US" sz="1100" dirty="0" err="1">
                <a:latin typeface="+mn-lt"/>
                <a:cs typeface="Arial"/>
              </a:rPr>
              <a:t>Nephrology</a:t>
            </a:r>
            <a:r>
              <a:rPr lang="fr-FR" altLang="en-US" sz="1100" dirty="0">
                <a:latin typeface="+mn-lt"/>
                <a:cs typeface="Arial"/>
              </a:rPr>
              <a:t>; 2004 [</a:t>
            </a:r>
            <a:r>
              <a:rPr lang="fr-FR" altLang="en-US" sz="1100" dirty="0" err="1">
                <a:latin typeface="+mn-lt"/>
                <a:cs typeface="Arial"/>
              </a:rPr>
              <a:t>cited</a:t>
            </a:r>
            <a:r>
              <a:rPr lang="fr-FR" altLang="en-US" sz="1100" dirty="0">
                <a:latin typeface="+mn-lt"/>
                <a:cs typeface="Arial"/>
              </a:rPr>
              <a:t> 2021 May 16]. p. 241–50. </a:t>
            </a:r>
            <a:r>
              <a:rPr lang="fr-FR" altLang="en-US" sz="1100" dirty="0" err="1">
                <a:latin typeface="+mn-lt"/>
                <a:cs typeface="Arial"/>
              </a:rPr>
              <a:t>Available</a:t>
            </a:r>
            <a:r>
              <a:rPr lang="fr-FR" altLang="en-US" sz="1100" dirty="0">
                <a:latin typeface="+mn-lt"/>
                <a:cs typeface="Arial"/>
              </a:rPr>
              <a:t> </a:t>
            </a:r>
            <a:r>
              <a:rPr lang="fr-FR" altLang="en-US" sz="1100" dirty="0" err="1">
                <a:solidFill>
                  <a:srgbClr val="000000"/>
                </a:solidFill>
                <a:latin typeface="+mn-lt"/>
                <a:cs typeface="Arial"/>
              </a:rPr>
              <a:t>from</a:t>
            </a:r>
            <a:r>
              <a:rPr lang="fr-FR" altLang="en-US" sz="1100" dirty="0">
                <a:solidFill>
                  <a:srgbClr val="000000"/>
                </a:solidFill>
                <a:latin typeface="+mn-lt"/>
                <a:cs typeface="Arial"/>
              </a:rPr>
              <a:t>: </a:t>
            </a:r>
            <a:r>
              <a:rPr lang="fr-FR" altLang="en-US" sz="1100" dirty="0">
                <a:solidFill>
                  <a:srgbClr val="1155CD"/>
                </a:solidFill>
                <a:latin typeface="+mn-lt"/>
                <a:cs typeface="Arial"/>
              </a:rPr>
              <a:t>https://jasn.asnjournals.org/content/15/2/241</a:t>
            </a:r>
            <a:endParaRPr lang="fr-FR" altLang="en-US" sz="11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C277E29D-8A80-44D4-8FF4-A4CB27FE5324}"/>
              </a:ext>
            </a:extLst>
          </p:cNvPr>
          <p:cNvCxnSpPr>
            <a:cxnSpLocks/>
          </p:cNvCxnSpPr>
          <p:nvPr/>
        </p:nvCxnSpPr>
        <p:spPr>
          <a:xfrm>
            <a:off x="551384" y="651325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69BEA929-467F-427D-B44E-1A19296B3B24}"/>
              </a:ext>
            </a:extLst>
          </p:cNvPr>
          <p:cNvSpPr txBox="1">
            <a:spLocks/>
          </p:cNvSpPr>
          <p:nvPr/>
        </p:nvSpPr>
        <p:spPr>
          <a:xfrm>
            <a:off x="-192360" y="0"/>
            <a:ext cx="12864752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CC"/>
                </a:solidFill>
                <a:latin typeface="+mn-lt"/>
              </a:rPr>
              <a:t>Sistema de puntuación de la cronicidad de la NL </a:t>
            </a:r>
            <a:r>
              <a:rPr lang="es-ES" sz="2400" b="1" dirty="0">
                <a:solidFill>
                  <a:srgbClr val="0000CC"/>
                </a:solidFill>
                <a:latin typeface="+mn-lt"/>
              </a:rPr>
              <a:t>(ISN/RPS 2003/2018)</a:t>
            </a:r>
            <a:endParaRPr lang="x-none" sz="2400" b="1" dirty="0">
              <a:solidFill>
                <a:srgbClr val="0000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uadro de texto 1">
            <a:extLst>
              <a:ext uri="{FF2B5EF4-FFF2-40B4-BE49-F238E27FC236}">
                <a16:creationId xmlns:a16="http://schemas.microsoft.com/office/drawing/2014/main" id="{B22075DB-AC49-4EA1-B4DB-BE600445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6101133"/>
            <a:ext cx="6274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dirty="0">
                <a:latin typeface="+mn-lt"/>
                <a:cs typeface="Arial"/>
              </a:rPr>
              <a:t>Glomérulo normal. Discreto engrosamiento de la </a:t>
            </a:r>
            <a:r>
              <a:rPr lang="es-ES" altLang="en-US" sz="2000">
                <a:latin typeface="+mn-lt"/>
                <a:cs typeface="Arial"/>
              </a:rPr>
              <a:t>matriz mesangial, </a:t>
            </a:r>
            <a:r>
              <a:rPr lang="es-ES" altLang="en-US" sz="2000" dirty="0">
                <a:latin typeface="+mn-lt"/>
                <a:cs typeface="Arial"/>
              </a:rPr>
              <a:t>paredes capilares normales</a:t>
            </a:r>
            <a:r>
              <a:rPr lang="es-ES" altLang="en-US" sz="2000">
                <a:latin typeface="+mn-lt"/>
                <a:cs typeface="Arial"/>
              </a:rPr>
              <a:t>. </a:t>
            </a:r>
            <a:endParaRPr lang="es-ES" altLang="en-US" sz="2000" dirty="0">
              <a:latin typeface="+mn-lt"/>
              <a:cs typeface="Arial"/>
            </a:endParaRPr>
          </a:p>
        </p:txBody>
      </p:sp>
      <p:sp>
        <p:nvSpPr>
          <p:cNvPr id="25602" name="ZoneTexte 2">
            <a:extLst>
              <a:ext uri="{FF2B5EF4-FFF2-40B4-BE49-F238E27FC236}">
                <a16:creationId xmlns:a16="http://schemas.microsoft.com/office/drawing/2014/main" id="{5379E5D8-C914-470D-A7F8-CC3FC0207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382" y="0"/>
            <a:ext cx="5610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+mn-lt"/>
              </a:rPr>
              <a:t>NEFROPATIA</a:t>
            </a:r>
            <a:r>
              <a:rPr lang="en-US" altLang="en-US" sz="2000" b="1" dirty="0">
                <a:solidFill>
                  <a:srgbClr val="0000CC"/>
                </a:solidFill>
              </a:rPr>
              <a:t> </a:t>
            </a:r>
            <a:r>
              <a:rPr lang="en-US" altLang="en-US" b="1" dirty="0">
                <a:solidFill>
                  <a:srgbClr val="0000CC"/>
                </a:solidFill>
                <a:latin typeface="+mn-lt"/>
              </a:rPr>
              <a:t>LÚPICA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</a:rPr>
              <a:t>clase</a:t>
            </a:r>
            <a:r>
              <a:rPr lang="en-US" altLang="en-US" b="1" dirty="0">
                <a:solidFill>
                  <a:srgbClr val="0000CC"/>
                </a:solidFill>
                <a:latin typeface="+mn-lt"/>
              </a:rPr>
              <a:t> I</a:t>
            </a:r>
          </a:p>
        </p:txBody>
      </p:sp>
      <p:pic>
        <p:nvPicPr>
          <p:cNvPr id="25604" name="Image 2">
            <a:extLst>
              <a:ext uri="{FF2B5EF4-FFF2-40B4-BE49-F238E27FC236}">
                <a16:creationId xmlns:a16="http://schemas.microsoft.com/office/drawing/2014/main" id="{7BA4AF98-400B-4ABC-9105-84E12983D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12" y="795057"/>
            <a:ext cx="6535652" cy="5256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59BEA0B6-FD1F-43B6-A522-C3EDC61C61B2}"/>
              </a:ext>
            </a:extLst>
          </p:cNvPr>
          <p:cNvCxnSpPr>
            <a:cxnSpLocks/>
          </p:cNvCxnSpPr>
          <p:nvPr/>
        </p:nvCxnSpPr>
        <p:spPr>
          <a:xfrm>
            <a:off x="2391136" y="4797152"/>
            <a:ext cx="2322015" cy="28803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9FB067-FF11-4DA2-95A0-2F74B0C86D49}"/>
              </a:ext>
            </a:extLst>
          </p:cNvPr>
          <p:cNvSpPr txBox="1"/>
          <p:nvPr/>
        </p:nvSpPr>
        <p:spPr>
          <a:xfrm>
            <a:off x="1524000" y="4581129"/>
            <a:ext cx="1368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cs typeface="Arial"/>
              </a:rPr>
              <a:t>Capilar glomerular</a:t>
            </a:r>
            <a:endParaRPr lang="es-ES" sz="1600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3DBA226-B922-4ABD-B33D-1C5BC9577D62}"/>
              </a:ext>
            </a:extLst>
          </p:cNvPr>
          <p:cNvCxnSpPr>
            <a:cxnSpLocks/>
          </p:cNvCxnSpPr>
          <p:nvPr/>
        </p:nvCxnSpPr>
        <p:spPr>
          <a:xfrm flipV="1">
            <a:off x="2567608" y="3429000"/>
            <a:ext cx="2088233" cy="31796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053073-86DF-4118-B109-695EB6889203}"/>
              </a:ext>
            </a:extLst>
          </p:cNvPr>
          <p:cNvSpPr txBox="1"/>
          <p:nvPr/>
        </p:nvSpPr>
        <p:spPr>
          <a:xfrm>
            <a:off x="1524000" y="3423058"/>
            <a:ext cx="1208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cs typeface="Arial"/>
              </a:rPr>
              <a:t>Matriz </a:t>
            </a:r>
            <a:r>
              <a:rPr lang="es-ES" sz="1600" dirty="0" err="1">
                <a:cs typeface="Arial"/>
              </a:rPr>
              <a:t>mesangial</a:t>
            </a:r>
            <a:endParaRPr lang="es-ES" sz="1600" dirty="0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CAE645EA-913F-4C09-9CC5-105CE78D7DEA}"/>
              </a:ext>
            </a:extLst>
          </p:cNvPr>
          <p:cNvCxnSpPr>
            <a:cxnSpLocks/>
          </p:cNvCxnSpPr>
          <p:nvPr/>
        </p:nvCxnSpPr>
        <p:spPr>
          <a:xfrm>
            <a:off x="695400" y="575071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2EF78669-825C-4750-BCD0-60F46420B673}"/>
              </a:ext>
            </a:extLst>
          </p:cNvPr>
          <p:cNvSpPr txBox="1"/>
          <p:nvPr/>
        </p:nvSpPr>
        <p:spPr>
          <a:xfrm>
            <a:off x="8793352" y="5681725"/>
            <a:ext cx="822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/>
              <a:t>H&amp;E 20X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62470" descr="SLETipoII">
            <a:extLst>
              <a:ext uri="{FF2B5EF4-FFF2-40B4-BE49-F238E27FC236}">
                <a16:creationId xmlns:a16="http://schemas.microsoft.com/office/drawing/2014/main" id="{7288CF1F-9955-4AEB-AD6D-E122B829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764706"/>
            <a:ext cx="7926564" cy="59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Cuadro de texto 1">
            <a:extLst>
              <a:ext uri="{FF2B5EF4-FFF2-40B4-BE49-F238E27FC236}">
                <a16:creationId xmlns:a16="http://schemas.microsoft.com/office/drawing/2014/main" id="{9E2C4137-3D55-4251-8AB1-5037939D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72" y="2825764"/>
            <a:ext cx="231885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600" b="1">
                <a:latin typeface="+mn-lt"/>
              </a:rPr>
              <a:t>Incremento </a:t>
            </a:r>
            <a:r>
              <a:rPr lang="es-ES" altLang="en-US" sz="1600" b="1" dirty="0">
                <a:latin typeface="+mn-lt"/>
              </a:rPr>
              <a:t>de matriz </a:t>
            </a:r>
            <a:r>
              <a:rPr lang="es-ES" altLang="en-US" sz="1600" b="1" dirty="0" err="1">
                <a:latin typeface="+mn-lt"/>
              </a:rPr>
              <a:t>mesangial</a:t>
            </a:r>
            <a:endParaRPr lang="es-ES" altLang="en-US" sz="1600" b="1" dirty="0">
              <a:latin typeface="+mn-lt"/>
            </a:endParaRPr>
          </a:p>
        </p:txBody>
      </p:sp>
      <p:sp>
        <p:nvSpPr>
          <p:cNvPr id="26627" name="ZoneTexte 2">
            <a:extLst>
              <a:ext uri="{FF2B5EF4-FFF2-40B4-BE49-F238E27FC236}">
                <a16:creationId xmlns:a16="http://schemas.microsoft.com/office/drawing/2014/main" id="{77EF7C56-B772-4186-8294-08682AD9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687" y="35913"/>
            <a:ext cx="7272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+mn-lt"/>
              </a:rPr>
              <a:t>NEFROPATÍA LÚPICA CLASE II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64B4A28-4BB3-4C24-9FB9-D6CB2C01125B}"/>
              </a:ext>
            </a:extLst>
          </p:cNvPr>
          <p:cNvCxnSpPr>
            <a:cxnSpLocks/>
          </p:cNvCxnSpPr>
          <p:nvPr/>
        </p:nvCxnSpPr>
        <p:spPr>
          <a:xfrm>
            <a:off x="2639616" y="3118151"/>
            <a:ext cx="3744416" cy="9482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DD35E6F-F157-CB4E-B7EA-31F3802EFF06}"/>
              </a:ext>
            </a:extLst>
          </p:cNvPr>
          <p:cNvSpPr txBox="1"/>
          <p:nvPr/>
        </p:nvSpPr>
        <p:spPr>
          <a:xfrm>
            <a:off x="9954111" y="6398068"/>
            <a:ext cx="8579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altLang="en-US" sz="1400" dirty="0"/>
              <a:t>H&amp;E x 20</a:t>
            </a:r>
            <a:endParaRPr lang="x-none" sz="1400" dirty="0"/>
          </a:p>
        </p:txBody>
      </p:sp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5F7DC48E-66B2-40A7-9ADC-2A510FFAF87E}"/>
              </a:ext>
            </a:extLst>
          </p:cNvPr>
          <p:cNvCxnSpPr>
            <a:cxnSpLocks/>
          </p:cNvCxnSpPr>
          <p:nvPr/>
        </p:nvCxnSpPr>
        <p:spPr>
          <a:xfrm>
            <a:off x="695400" y="575071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62469" descr="SLEIFIgGTipoII">
            <a:extLst>
              <a:ext uri="{FF2B5EF4-FFF2-40B4-BE49-F238E27FC236}">
                <a16:creationId xmlns:a16="http://schemas.microsoft.com/office/drawing/2014/main" id="{6D36649F-25F3-4BDB-B137-B6D21ED1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r="9135"/>
          <a:stretch>
            <a:fillRect/>
          </a:stretch>
        </p:blipFill>
        <p:spPr bwMode="auto">
          <a:xfrm>
            <a:off x="1627709" y="1052736"/>
            <a:ext cx="475115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agen 62468" descr="METipoII">
            <a:extLst>
              <a:ext uri="{FF2B5EF4-FFF2-40B4-BE49-F238E27FC236}">
                <a16:creationId xmlns:a16="http://schemas.microsoft.com/office/drawing/2014/main" id="{4A089715-2F83-40C2-BD9E-ACCBB839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52" y="1052736"/>
            <a:ext cx="370822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uadro de texto 4">
            <a:extLst>
              <a:ext uri="{FF2B5EF4-FFF2-40B4-BE49-F238E27FC236}">
                <a16:creationId xmlns:a16="http://schemas.microsoft.com/office/drawing/2014/main" id="{159CA920-BCDB-4188-B2BD-77DD9C3E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10" y="6105490"/>
            <a:ext cx="41683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>
                <a:latin typeface="+mn-lt"/>
              </a:rPr>
              <a:t>IF. Depósitos mesangiales preferentemente de IgG/C3,C1q.x20 </a:t>
            </a:r>
          </a:p>
        </p:txBody>
      </p:sp>
      <p:sp>
        <p:nvSpPr>
          <p:cNvPr id="27652" name="Cuadro de texto 5">
            <a:extLst>
              <a:ext uri="{FF2B5EF4-FFF2-40B4-BE49-F238E27FC236}">
                <a16:creationId xmlns:a16="http://schemas.microsoft.com/office/drawing/2014/main" id="{A180E8BE-9CBD-453E-BAE6-FD76DED5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080" y="6200821"/>
            <a:ext cx="4104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dirty="0">
                <a:latin typeface="+mn-lt"/>
              </a:rPr>
              <a:t>ME de área mesangial con depósitos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dirty="0" err="1">
                <a:latin typeface="+mn-lt"/>
              </a:rPr>
              <a:t>electrondensos</a:t>
            </a:r>
            <a:r>
              <a:rPr lang="es-ES" altLang="en-US" sz="2000" dirty="0">
                <a:latin typeface="+mn-lt"/>
              </a:rPr>
              <a:t> 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FC17C85-21B6-46E2-9CC5-E7E7739CE428}"/>
              </a:ext>
            </a:extLst>
          </p:cNvPr>
          <p:cNvCxnSpPr>
            <a:cxnSpLocks/>
          </p:cNvCxnSpPr>
          <p:nvPr/>
        </p:nvCxnSpPr>
        <p:spPr>
          <a:xfrm flipV="1">
            <a:off x="7391401" y="3140968"/>
            <a:ext cx="244649" cy="316775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655" name="Rectangle 1">
            <a:extLst>
              <a:ext uri="{FF2B5EF4-FFF2-40B4-BE49-F238E27FC236}">
                <a16:creationId xmlns:a16="http://schemas.microsoft.com/office/drawing/2014/main" id="{531D400A-672C-40D9-ABD3-BA1A4328F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453" y="44624"/>
            <a:ext cx="10287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+mn-lt"/>
              </a:rPr>
              <a:t>NEFROPATÍA LÚPICA CLASE II: </a:t>
            </a:r>
            <a:r>
              <a:rPr lang="en-US" altLang="en-US" sz="3600" b="1" dirty="0" err="1">
                <a:solidFill>
                  <a:srgbClr val="0000CC"/>
                </a:solidFill>
                <a:latin typeface="+mn-lt"/>
              </a:rPr>
              <a:t>Depósitos</a:t>
            </a:r>
            <a:r>
              <a:rPr lang="en-US" altLang="en-US" sz="36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+mn-lt"/>
              </a:rPr>
              <a:t>mesangiales</a:t>
            </a:r>
            <a:endParaRPr lang="en-US" altLang="en-US" sz="36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0DCEE52-E4F9-4E7E-9F1B-E08A34D2A2A6}"/>
              </a:ext>
            </a:extLst>
          </p:cNvPr>
          <p:cNvCxnSpPr>
            <a:cxnSpLocks/>
          </p:cNvCxnSpPr>
          <p:nvPr/>
        </p:nvCxnSpPr>
        <p:spPr>
          <a:xfrm flipV="1">
            <a:off x="3215680" y="4221088"/>
            <a:ext cx="288032" cy="20884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63236E83-6F9E-41D0-B8F6-89D2406B3D85}"/>
              </a:ext>
            </a:extLst>
          </p:cNvPr>
          <p:cNvCxnSpPr>
            <a:cxnSpLocks/>
          </p:cNvCxnSpPr>
          <p:nvPr/>
        </p:nvCxnSpPr>
        <p:spPr>
          <a:xfrm flipV="1">
            <a:off x="695400" y="690955"/>
            <a:ext cx="10926293" cy="17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oneTexte 5">
            <a:extLst>
              <a:ext uri="{FF2B5EF4-FFF2-40B4-BE49-F238E27FC236}">
                <a16:creationId xmlns:a16="http://schemas.microsoft.com/office/drawing/2014/main" id="{D0FD401A-3F71-4452-99E2-B272A356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92697"/>
            <a:ext cx="1152128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err="1">
                <a:latin typeface="+mn-lt"/>
              </a:rPr>
              <a:t>Glomerulonefritis</a:t>
            </a:r>
            <a:r>
              <a:rPr lang="en-US" altLang="en-US" sz="2400" dirty="0">
                <a:latin typeface="+mn-lt"/>
              </a:rPr>
              <a:t> focal (GNF) con &lt; 50% de los </a:t>
            </a:r>
            <a:r>
              <a:rPr lang="en-US" altLang="en-US" sz="2400" dirty="0" err="1">
                <a:latin typeface="+mn-lt"/>
              </a:rPr>
              <a:t>glomérulos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afectados</a:t>
            </a:r>
            <a:r>
              <a:rPr lang="en-US" altLang="en-US" sz="2400" dirty="0">
                <a:latin typeface="+mn-lt"/>
              </a:rPr>
              <a:t> por </a:t>
            </a:r>
            <a:r>
              <a:rPr lang="en-US" altLang="en-US" sz="2400" dirty="0" err="1">
                <a:latin typeface="+mn-lt"/>
              </a:rPr>
              <a:t>lesiones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activas</a:t>
            </a:r>
            <a:r>
              <a:rPr lang="en-US" altLang="en-US" sz="2400" dirty="0">
                <a:latin typeface="+mn-lt"/>
              </a:rPr>
              <a:t> o </a:t>
            </a:r>
            <a:r>
              <a:rPr lang="en-US" altLang="en-US" sz="2400" dirty="0" err="1">
                <a:latin typeface="+mn-lt"/>
              </a:rPr>
              <a:t>crónicas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Las </a:t>
            </a:r>
            <a:r>
              <a:rPr lang="en-US" altLang="en-US" sz="2400" dirty="0" err="1">
                <a:latin typeface="+mn-lt"/>
              </a:rPr>
              <a:t>lesiones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suelen</a:t>
            </a:r>
            <a:r>
              <a:rPr lang="en-US" altLang="en-US" sz="2400" dirty="0">
                <a:latin typeface="+mn-lt"/>
              </a:rPr>
              <a:t> ser </a:t>
            </a:r>
            <a:r>
              <a:rPr lang="en-US" altLang="en-US" sz="2400" dirty="0" err="1">
                <a:latin typeface="+mn-lt"/>
              </a:rPr>
              <a:t>segmentarias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hipercelularidad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endocapilar</a:t>
            </a:r>
            <a:r>
              <a:rPr lang="en-US" altLang="en-US" sz="2400" dirty="0">
                <a:latin typeface="+mn-lt"/>
              </a:rPr>
              <a:t> +/- </a:t>
            </a:r>
            <a:r>
              <a:rPr lang="en-US" altLang="en-US" sz="2400" dirty="0" err="1">
                <a:latin typeface="+mn-lt"/>
              </a:rPr>
              <a:t>extracapilar</a:t>
            </a:r>
            <a:r>
              <a:rPr lang="en-US" altLang="en-US" sz="2400" dirty="0">
                <a:latin typeface="+mn-lt"/>
              </a:rPr>
              <a:t> e </a:t>
            </a:r>
            <a:r>
              <a:rPr lang="en-US" altLang="en-US" sz="2400" dirty="0" err="1">
                <a:latin typeface="+mn-lt"/>
              </a:rPr>
              <a:t>incremento</a:t>
            </a:r>
            <a:r>
              <a:rPr lang="en-US" altLang="en-US" sz="2400" dirty="0">
                <a:latin typeface="+mn-lt"/>
              </a:rPr>
              <a:t> de la </a:t>
            </a:r>
            <a:r>
              <a:rPr lang="en-US" altLang="en-US" sz="2400" dirty="0" err="1">
                <a:latin typeface="+mn-lt"/>
              </a:rPr>
              <a:t>matriz</a:t>
            </a:r>
            <a:r>
              <a:rPr lang="en-US" altLang="en-US" sz="2400" dirty="0">
                <a:latin typeface="+mn-lt"/>
              </a:rPr>
              <a:t> mesangial.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IF/ME: </a:t>
            </a:r>
            <a:r>
              <a:rPr lang="en-US" altLang="en-US" sz="2400" dirty="0" err="1">
                <a:latin typeface="+mn-lt"/>
              </a:rPr>
              <a:t>depósitos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granulares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subendoteliales</a:t>
            </a:r>
            <a:r>
              <a:rPr lang="en-US" altLang="en-US" sz="2400" dirty="0">
                <a:latin typeface="+mn-lt"/>
              </a:rPr>
              <a:t> y </a:t>
            </a:r>
            <a:r>
              <a:rPr lang="en-US" altLang="en-US" sz="2400" dirty="0" err="1">
                <a:latin typeface="+mn-lt"/>
              </a:rPr>
              <a:t>mesangiales</a:t>
            </a:r>
            <a:r>
              <a:rPr lang="en-US" altLang="en-US" sz="2400" dirty="0">
                <a:latin typeface="+mn-lt"/>
              </a:rPr>
              <a:t> de Ig (IF) y </a:t>
            </a:r>
            <a:r>
              <a:rPr lang="en-US" altLang="en-US" sz="2400" dirty="0" err="1">
                <a:latin typeface="+mn-lt"/>
              </a:rPr>
              <a:t>electrondensos</a:t>
            </a:r>
            <a:r>
              <a:rPr lang="en-US" altLang="en-US" sz="2400" dirty="0">
                <a:latin typeface="+mn-lt"/>
              </a:rPr>
              <a:t> (ME)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fr-FR" altLang="en-US" sz="2400" dirty="0">
                <a:latin typeface="+mn-lt"/>
              </a:rPr>
              <a:t>Los </a:t>
            </a:r>
            <a:r>
              <a:rPr lang="fr-FR" altLang="en-US" sz="2400" dirty="0" err="1">
                <a:latin typeface="+mn-lt"/>
              </a:rPr>
              <a:t>depósitos</a:t>
            </a:r>
            <a:r>
              <a:rPr lang="fr-FR" altLang="en-US" sz="2400" dirty="0">
                <a:latin typeface="+mn-lt"/>
              </a:rPr>
              <a:t> son </a:t>
            </a:r>
            <a:r>
              <a:rPr lang="fr-FR" altLang="en-US" sz="2400" dirty="0" err="1">
                <a:latin typeface="+mn-lt"/>
              </a:rPr>
              <a:t>similares</a:t>
            </a:r>
            <a:r>
              <a:rPr lang="fr-FR" altLang="en-US" sz="2400" dirty="0">
                <a:latin typeface="+mn-lt"/>
              </a:rPr>
              <a:t> en las clases III y IV </a:t>
            </a:r>
          </a:p>
          <a:p>
            <a:pPr>
              <a:spcBef>
                <a:spcPct val="0"/>
              </a:spcBef>
            </a:pPr>
            <a:endParaRPr lang="fr-FR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fr-FR" altLang="en-US" sz="2400" dirty="0">
                <a:latin typeface="+mn-lt"/>
              </a:rPr>
              <a:t>La Clase III </a:t>
            </a:r>
            <a:r>
              <a:rPr lang="fr-FR" altLang="en-US" sz="2400" dirty="0" err="1">
                <a:latin typeface="+mn-lt"/>
              </a:rPr>
              <a:t>está</a:t>
            </a:r>
            <a:r>
              <a:rPr lang="fr-FR" altLang="en-US" sz="2400" dirty="0">
                <a:latin typeface="+mn-lt"/>
              </a:rPr>
              <a:t> </a:t>
            </a:r>
            <a:r>
              <a:rPr lang="fr-FR" altLang="en-US" sz="2400" dirty="0" err="1">
                <a:latin typeface="+mn-lt"/>
              </a:rPr>
              <a:t>dividida</a:t>
            </a:r>
            <a:r>
              <a:rPr lang="fr-FR" altLang="en-US" sz="2400" dirty="0">
                <a:latin typeface="+mn-lt"/>
              </a:rPr>
              <a:t> en 3 </a:t>
            </a:r>
            <a:r>
              <a:rPr lang="fr-FR" altLang="en-US" sz="2400" dirty="0" err="1">
                <a:latin typeface="+mn-lt"/>
              </a:rPr>
              <a:t>subclases</a:t>
            </a:r>
            <a:r>
              <a:rPr lang="fr-FR" altLang="en-US" sz="2400" dirty="0">
                <a:latin typeface="+mn-lt"/>
              </a:rPr>
              <a:t>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400" dirty="0">
                <a:latin typeface="+mn-lt"/>
              </a:rPr>
              <a:t>	</a:t>
            </a:r>
            <a:r>
              <a:rPr lang="fr-FR" altLang="en-US" sz="2400" dirty="0" err="1">
                <a:latin typeface="+mn-lt"/>
              </a:rPr>
              <a:t>lesiones</a:t>
            </a:r>
            <a:r>
              <a:rPr lang="fr-FR" altLang="en-US" sz="2400" dirty="0">
                <a:latin typeface="+mn-lt"/>
              </a:rPr>
              <a:t> activas (A)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400" dirty="0">
                <a:latin typeface="+mn-lt"/>
              </a:rPr>
              <a:t>	</a:t>
            </a:r>
            <a:r>
              <a:rPr lang="fr-FR" altLang="en-US" sz="2400" dirty="0" err="1">
                <a:latin typeface="+mn-lt"/>
              </a:rPr>
              <a:t>lesiones</a:t>
            </a:r>
            <a:r>
              <a:rPr lang="fr-FR" altLang="en-US" sz="2400" dirty="0">
                <a:latin typeface="+mn-lt"/>
              </a:rPr>
              <a:t> activas y </a:t>
            </a:r>
            <a:r>
              <a:rPr lang="fr-FR" altLang="en-US" sz="2400" dirty="0" err="1">
                <a:latin typeface="+mn-lt"/>
              </a:rPr>
              <a:t>crónicas</a:t>
            </a:r>
            <a:r>
              <a:rPr lang="fr-FR" altLang="en-US" sz="2400" dirty="0">
                <a:latin typeface="+mn-lt"/>
              </a:rPr>
              <a:t> (A/C)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400" dirty="0">
                <a:latin typeface="+mn-lt"/>
              </a:rPr>
              <a:t>	</a:t>
            </a:r>
            <a:r>
              <a:rPr lang="fr-FR" altLang="en-US" sz="2400" dirty="0" err="1">
                <a:latin typeface="+mn-lt"/>
              </a:rPr>
              <a:t>lesiones</a:t>
            </a:r>
            <a:r>
              <a:rPr lang="fr-FR" altLang="en-US" sz="2400" dirty="0">
                <a:latin typeface="+mn-lt"/>
              </a:rPr>
              <a:t> </a:t>
            </a:r>
            <a:r>
              <a:rPr lang="fr-FR" altLang="en-US" sz="2400" dirty="0" err="1">
                <a:latin typeface="+mn-lt"/>
              </a:rPr>
              <a:t>crónicas</a:t>
            </a:r>
            <a:r>
              <a:rPr lang="fr-FR" altLang="en-US" sz="2400" dirty="0">
                <a:latin typeface="+mn-lt"/>
              </a:rPr>
              <a:t> (C)</a:t>
            </a:r>
            <a:endParaRPr lang="en-US" altLang="en-US" sz="2400" dirty="0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C224EB-1CDA-43A5-AFB5-A14DF25F09DA}"/>
              </a:ext>
            </a:extLst>
          </p:cNvPr>
          <p:cNvSpPr txBox="1"/>
          <p:nvPr/>
        </p:nvSpPr>
        <p:spPr>
          <a:xfrm>
            <a:off x="2639616" y="46365"/>
            <a:ext cx="5868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rgbClr val="0000CC"/>
                </a:solidFill>
                <a:cs typeface="Arial" panose="020B0604020202020204" pitchFamily="34" charset="0"/>
              </a:rPr>
              <a:t>NEFROPATÍA LÚPICA CLASE III</a:t>
            </a: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45502DF6-7E94-41EA-844E-5D28B9C8D5E8}"/>
              </a:ext>
            </a:extLst>
          </p:cNvPr>
          <p:cNvCxnSpPr>
            <a:cxnSpLocks/>
          </p:cNvCxnSpPr>
          <p:nvPr/>
        </p:nvCxnSpPr>
        <p:spPr>
          <a:xfrm>
            <a:off x="695400" y="620688"/>
            <a:ext cx="104176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1753</TotalTime>
  <Words>2561</Words>
  <Application>Microsoft Office PowerPoint</Application>
  <PresentationFormat>Panorámica</PresentationFormat>
  <Paragraphs>328</Paragraphs>
  <Slides>41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arial</vt:lpstr>
      <vt:lpstr>Calibri</vt:lpstr>
      <vt:lpstr>Default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Clasificación histológica de la NL (ISN/RPS 2003): revisión (ISN/RPS 2018)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NEFROPATIA LUPICA</dc:title>
  <dc:creator>EDUARDO VAZQUEZ MARTUL</dc:creator>
  <cp:lastModifiedBy>victor lorenzo sellares</cp:lastModifiedBy>
  <cp:revision>545</cp:revision>
  <dcterms:created xsi:type="dcterms:W3CDTF">2004-05-10T11:04:07Z</dcterms:created>
  <dcterms:modified xsi:type="dcterms:W3CDTF">2022-03-08T18:26:53Z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864A7DB1943144C786BF0D678956F743</vt:lpwstr>
  </property>
  <property fmtid="{D5CDD505-2E9C-101B-9397-08002B2CF9AE}" pid="3" name="KSOProductBuildVer">
    <vt:lpwstr>3082-11.2.0.10351</vt:lpwstr>
  </property>
</Properties>
</file>