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4" r:id="rId1"/>
    <p:sldMasterId id="2147484776" r:id="rId2"/>
  </p:sldMasterIdLst>
  <p:notesMasterIdLst>
    <p:notesMasterId r:id="rId41"/>
  </p:notesMasterIdLst>
  <p:handoutMasterIdLst>
    <p:handoutMasterId r:id="rId42"/>
  </p:handoutMasterIdLst>
  <p:sldIdLst>
    <p:sldId id="6150" r:id="rId3"/>
    <p:sldId id="6106" r:id="rId4"/>
    <p:sldId id="6108" r:id="rId5"/>
    <p:sldId id="6109" r:id="rId6"/>
    <p:sldId id="6110" r:id="rId7"/>
    <p:sldId id="6112" r:id="rId8"/>
    <p:sldId id="6113" r:id="rId9"/>
    <p:sldId id="6114" r:id="rId10"/>
    <p:sldId id="6116" r:id="rId11"/>
    <p:sldId id="6117" r:id="rId12"/>
    <p:sldId id="6118" r:id="rId13"/>
    <p:sldId id="6119" r:id="rId14"/>
    <p:sldId id="6120" r:id="rId15"/>
    <p:sldId id="6121" r:id="rId16"/>
    <p:sldId id="6123" r:id="rId17"/>
    <p:sldId id="6124" r:id="rId18"/>
    <p:sldId id="6125" r:id="rId19"/>
    <p:sldId id="6122" r:id="rId20"/>
    <p:sldId id="6126" r:id="rId21"/>
    <p:sldId id="6127" r:id="rId22"/>
    <p:sldId id="6128" r:id="rId23"/>
    <p:sldId id="6129" r:id="rId24"/>
    <p:sldId id="6130" r:id="rId25"/>
    <p:sldId id="6131" r:id="rId26"/>
    <p:sldId id="6132" r:id="rId27"/>
    <p:sldId id="6134" r:id="rId28"/>
    <p:sldId id="6135" r:id="rId29"/>
    <p:sldId id="6136" r:id="rId30"/>
    <p:sldId id="6147" r:id="rId31"/>
    <p:sldId id="6139" r:id="rId32"/>
    <p:sldId id="6138" r:id="rId33"/>
    <p:sldId id="6140" r:id="rId34"/>
    <p:sldId id="6143" r:id="rId35"/>
    <p:sldId id="6144" r:id="rId36"/>
    <p:sldId id="6141" r:id="rId37"/>
    <p:sldId id="6145" r:id="rId38"/>
    <p:sldId id="6146" r:id="rId39"/>
    <p:sldId id="6149" r:id="rId4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omez" initials="JG" lastIdx="2" clrIdx="0">
    <p:extLst>
      <p:ext uri="{19B8F6BF-5375-455C-9EA6-DF929625EA0E}">
        <p15:presenceInfo xmlns:p15="http://schemas.microsoft.com/office/powerpoint/2012/main" userId="8cfdccca80173b60" providerId="Windows Live"/>
      </p:ext>
    </p:extLst>
  </p:cmAuthor>
  <p:cmAuthor id="2" name="Roberto Alcazar" initials="RA" lastIdx="2" clrIdx="1">
    <p:extLst>
      <p:ext uri="{19B8F6BF-5375-455C-9EA6-DF929625EA0E}">
        <p15:presenceInfo xmlns:p15="http://schemas.microsoft.com/office/powerpoint/2012/main" userId="60ec60e2c1fe90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5" autoAdjust="0"/>
    <p:restoredTop sz="94061" autoAdjust="0"/>
  </p:normalViewPr>
  <p:slideViewPr>
    <p:cSldViewPr>
      <p:cViewPr varScale="1">
        <p:scale>
          <a:sx n="110" d="100"/>
          <a:sy n="110" d="100"/>
        </p:scale>
        <p:origin x="12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90" d="100"/>
          <a:sy n="90" d="100"/>
        </p:scale>
        <p:origin x="2112" y="-197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EFA0F074-14B1-4477-A3BF-9E7D5BF2E149}"/>
    <pc:docChg chg="undo custSel modSld">
      <pc:chgData name="victor lorenzo sellares" userId="cca9b460c6724927" providerId="LiveId" clId="{EFA0F074-14B1-4477-A3BF-9E7D5BF2E149}" dt="2022-01-19T09:33:45.709" v="5" actId="1076"/>
      <pc:docMkLst>
        <pc:docMk/>
      </pc:docMkLst>
      <pc:sldChg chg="modSp mod">
        <pc:chgData name="victor lorenzo sellares" userId="cca9b460c6724927" providerId="LiveId" clId="{EFA0F074-14B1-4477-A3BF-9E7D5BF2E149}" dt="2022-01-19T09:33:45.709" v="5" actId="1076"/>
        <pc:sldMkLst>
          <pc:docMk/>
          <pc:sldMk cId="0" sldId="6150"/>
        </pc:sldMkLst>
        <pc:spChg chg="mod">
          <ac:chgData name="victor lorenzo sellares" userId="cca9b460c6724927" providerId="LiveId" clId="{EFA0F074-14B1-4477-A3BF-9E7D5BF2E149}" dt="2022-01-19T09:33:45.709" v="5" actId="1076"/>
          <ac:spMkLst>
            <pc:docMk/>
            <pc:sldMk cId="0" sldId="6150"/>
            <ac:spMk id="9" creationId="{C220AE9B-2713-4A89-A594-A66D9182726B}"/>
          </ac:spMkLst>
        </pc:spChg>
        <pc:spChg chg="mod">
          <ac:chgData name="victor lorenzo sellares" userId="cca9b460c6724927" providerId="LiveId" clId="{EFA0F074-14B1-4477-A3BF-9E7D5BF2E149}" dt="2022-01-19T09:32:46.564" v="4" actId="108"/>
          <ac:spMkLst>
            <pc:docMk/>
            <pc:sldMk cId="0" sldId="6150"/>
            <ac:spMk id="5126" creationId="{00000000-0000-0000-0000-000000000000}"/>
          </ac:spMkLst>
        </pc:spChg>
      </pc:sldChg>
    </pc:docChg>
  </pc:docChgLst>
  <pc:docChgLst>
    <pc:chgData name="victor lorenzo sellares" userId="cca9b460c6724927" providerId="LiveId" clId="{E10F23DB-1158-4803-B531-9AB799CF7E82}"/>
    <pc:docChg chg="delSld">
      <pc:chgData name="victor lorenzo sellares" userId="cca9b460c6724927" providerId="LiveId" clId="{E10F23DB-1158-4803-B531-9AB799CF7E82}" dt="2022-01-16T20:05:21.791" v="0" actId="2696"/>
      <pc:docMkLst>
        <pc:docMk/>
      </pc:docMkLst>
      <pc:sldChg chg="del">
        <pc:chgData name="victor lorenzo sellares" userId="cca9b460c6724927" providerId="LiveId" clId="{E10F23DB-1158-4803-B531-9AB799CF7E82}" dt="2022-01-16T20:05:21.791" v="0" actId="2696"/>
        <pc:sldMkLst>
          <pc:docMk/>
          <pc:sldMk cId="0"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B2F5BEE5-F921-C141-ABC7-615D5305739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359427" name="Rectangle 3">
            <a:extLst>
              <a:ext uri="{FF2B5EF4-FFF2-40B4-BE49-F238E27FC236}">
                <a16:creationId xmlns:a16="http://schemas.microsoft.com/office/drawing/2014/main" id="{61FAC175-32D0-0147-88BF-CDE35413EB7A}"/>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s-ES"/>
          </a:p>
        </p:txBody>
      </p:sp>
      <p:sp>
        <p:nvSpPr>
          <p:cNvPr id="359428" name="Rectangle 4">
            <a:extLst>
              <a:ext uri="{FF2B5EF4-FFF2-40B4-BE49-F238E27FC236}">
                <a16:creationId xmlns:a16="http://schemas.microsoft.com/office/drawing/2014/main" id="{C18A4679-0FF9-6E49-86E3-5480B2AD869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359429" name="Rectangle 5">
            <a:extLst>
              <a:ext uri="{FF2B5EF4-FFF2-40B4-BE49-F238E27FC236}">
                <a16:creationId xmlns:a16="http://schemas.microsoft.com/office/drawing/2014/main" id="{F002829C-DEA4-DB4B-BA15-1DCDEC7F17C2}"/>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06F2D4C-C726-CE4A-9485-B4691A74E29A}" type="slidenum">
              <a:rPr lang="es-ES" altLang="es-ES"/>
              <a:pPr>
                <a:defRPr/>
              </a:pPr>
              <a:t>‹Nº›</a:t>
            </a:fld>
            <a:endParaRPr lang="es-E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F15C64D-2D41-2648-A192-7AF15730908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4099" name="Rectangle 3">
            <a:extLst>
              <a:ext uri="{FF2B5EF4-FFF2-40B4-BE49-F238E27FC236}">
                <a16:creationId xmlns:a16="http://schemas.microsoft.com/office/drawing/2014/main" id="{5B9C7E7D-356C-FB4F-8418-6B953A37C7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s-ES"/>
          </a:p>
        </p:txBody>
      </p:sp>
      <p:sp>
        <p:nvSpPr>
          <p:cNvPr id="7172" name="Rectangle 4">
            <a:extLst>
              <a:ext uri="{FF2B5EF4-FFF2-40B4-BE49-F238E27FC236}">
                <a16:creationId xmlns:a16="http://schemas.microsoft.com/office/drawing/2014/main" id="{215D9F61-CD2B-D843-98C7-9FE411BD55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42B173E-15A6-F14F-9DAF-E681E6322A7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a:extLst>
              <a:ext uri="{FF2B5EF4-FFF2-40B4-BE49-F238E27FC236}">
                <a16:creationId xmlns:a16="http://schemas.microsoft.com/office/drawing/2014/main" id="{B1ACDA12-46AE-5447-A3F1-195D15446DB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s-ES"/>
          </a:p>
        </p:txBody>
      </p:sp>
      <p:sp>
        <p:nvSpPr>
          <p:cNvPr id="4103" name="Rectangle 7">
            <a:extLst>
              <a:ext uri="{FF2B5EF4-FFF2-40B4-BE49-F238E27FC236}">
                <a16:creationId xmlns:a16="http://schemas.microsoft.com/office/drawing/2014/main" id="{C4C7B19C-DA83-7E4C-90FD-BDA4D051FE8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51D2627-6CCC-484B-A283-3D152723B10C}"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a:extLst>
              <a:ext uri="{FF2B5EF4-FFF2-40B4-BE49-F238E27FC236}">
                <a16:creationId xmlns:a16="http://schemas.microsoft.com/office/drawing/2014/main" id="{28A5EEF6-3F37-B54C-8CF6-065761871DE8}"/>
              </a:ext>
            </a:extLst>
          </p:cNvPr>
          <p:cNvSpPr>
            <a:spLocks noGrp="1" noRot="1" noChangeAspect="1" noChangeArrowheads="1" noTextEdit="1"/>
          </p:cNvSpPr>
          <p:nvPr>
            <p:ph type="sldImg"/>
          </p:nvPr>
        </p:nvSpPr>
        <p:spPr>
          <a:ln/>
        </p:spPr>
      </p:sp>
      <p:sp>
        <p:nvSpPr>
          <p:cNvPr id="12291" name="Marcador de notas 2">
            <a:extLst>
              <a:ext uri="{FF2B5EF4-FFF2-40B4-BE49-F238E27FC236}">
                <a16:creationId xmlns:a16="http://schemas.microsoft.com/office/drawing/2014/main" id="{BA19F5B8-C5D8-7441-81CF-ACEE21D8CB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dirty="0">
                <a:latin typeface="Arial" panose="020B0604020202020204" pitchFamily="34" charset="0"/>
              </a:rPr>
              <a:t>El índice que seguiremos en la presentación es el siguiente</a:t>
            </a:r>
          </a:p>
        </p:txBody>
      </p:sp>
      <p:sp>
        <p:nvSpPr>
          <p:cNvPr id="12292" name="Marcador de número de diapositiva 3">
            <a:extLst>
              <a:ext uri="{FF2B5EF4-FFF2-40B4-BE49-F238E27FC236}">
                <a16:creationId xmlns:a16="http://schemas.microsoft.com/office/drawing/2014/main" id="{49D51E8C-FEBC-E642-AD0E-3F119C1BB78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637AC65-ABE5-C042-A423-7A43F60F1510}" type="slidenum">
              <a:rPr lang="es-ES" altLang="es-ES" sz="1300" smtClean="0">
                <a:solidFill>
                  <a:srgbClr val="000000"/>
                </a:solidFill>
                <a:cs typeface="Arial" panose="020B0604020202020204" pitchFamily="34" charset="0"/>
              </a:rPr>
              <a:pPr fontAlgn="base">
                <a:spcBef>
                  <a:spcPct val="0"/>
                </a:spcBef>
                <a:spcAft>
                  <a:spcPct val="0"/>
                </a:spcAft>
              </a:pPr>
              <a:t>2</a:t>
            </a:fld>
            <a:endParaRPr lang="es-ES" altLang="es-ES" sz="1300">
              <a:solidFill>
                <a:srgbClr val="000000"/>
              </a:solidFil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Y en esta diapositiva se quiere poner de manifiesto el “mal manejo” que se hace en práctica clínica de la hiponatremia. Son dos trabajos en los que se refleja, tanto en pacientes con insuficiencia cardiaca aguda, como en pacientes oncológicos, el abordaje subóptimo de este trastorno electrolítico.</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11</a:t>
            </a:fld>
            <a:endParaRPr lang="es-ES" altLang="es-ES"/>
          </a:p>
        </p:txBody>
      </p:sp>
    </p:spTree>
    <p:extLst>
      <p:ext uri="{BB962C8B-B14F-4D97-AF65-F5344CB8AC3E}">
        <p14:creationId xmlns:p14="http://schemas.microsoft.com/office/powerpoint/2010/main" val="141941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La clínica clásica de la hiponatremia es la atribuida a la sintomatología neurológica, dado el edema cerebral en un espacio no expansible (cráneo). Los síntomas que aparecen en la diapositiva son orientativos. Hay hiponatremias graves con muy pocos síntomas e hiponatremias aparentemente poco llamativas, que por su rapidez de instauración hacen que sean potencialmente graves. </a:t>
            </a:r>
          </a:p>
          <a:p>
            <a:pPr>
              <a:defRPr/>
            </a:pPr>
            <a:endParaRPr lang="es-ES_tradnl" dirty="0"/>
          </a:p>
          <a:p>
            <a:pPr>
              <a:defRPr/>
            </a:pPr>
            <a:r>
              <a:rPr lang="es-ES_tradnl" dirty="0"/>
              <a:t>Aparte de la sintomatología clásica, hay otros síntomas más sutiles y que hay que tener en cuenta. No hay que olvidar que ya una </a:t>
            </a:r>
            <a:r>
              <a:rPr lang="es-ES_tradnl" dirty="0" err="1"/>
              <a:t>natremia</a:t>
            </a:r>
            <a:r>
              <a:rPr lang="es-ES_tradnl" dirty="0"/>
              <a:t> de 133 mmol/L implica la retención de más de 2 litros de agua libre.</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12</a:t>
            </a:fld>
            <a:endParaRPr lang="es-ES" altLang="es-ES"/>
          </a:p>
        </p:txBody>
      </p:sp>
    </p:spTree>
    <p:extLst>
      <p:ext uri="{BB962C8B-B14F-4D97-AF65-F5344CB8AC3E}">
        <p14:creationId xmlns:p14="http://schemas.microsoft.com/office/powerpoint/2010/main" val="160553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Esta es la explicación gráfica del edema cerebral que se produce en la hiponatremia.</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13</a:t>
            </a:fld>
            <a:endParaRPr lang="es-ES" altLang="es-ES"/>
          </a:p>
        </p:txBody>
      </p:sp>
    </p:spTree>
    <p:extLst>
      <p:ext uri="{BB962C8B-B14F-4D97-AF65-F5344CB8AC3E}">
        <p14:creationId xmlns:p14="http://schemas.microsoft.com/office/powerpoint/2010/main" val="205530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En la diapositiva se recogen aquellas situaciones clínicas que se reconocen como factores de riesgo para el desarrollo de hiponatremia.</a:t>
            </a:r>
          </a:p>
          <a:p>
            <a:pPr>
              <a:defRPr/>
            </a:pPr>
            <a:endParaRPr lang="es-ES_tradnl" dirty="0"/>
          </a:p>
          <a:p>
            <a:pPr>
              <a:defRPr/>
            </a:pPr>
            <a:r>
              <a:rPr lang="es-ES_tradnl" dirty="0"/>
              <a:t>También se detallan los fármacos que con más frecuencia están implicados en la hiponatremia (por interferir en la capacidad renal de excretar agua libre por diversos mecanismos)</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14</a:t>
            </a:fld>
            <a:endParaRPr lang="es-ES" altLang="es-ES"/>
          </a:p>
        </p:txBody>
      </p:sp>
    </p:spTree>
    <p:extLst>
      <p:ext uri="{BB962C8B-B14F-4D97-AF65-F5344CB8AC3E}">
        <p14:creationId xmlns:p14="http://schemas.microsoft.com/office/powerpoint/2010/main" val="2415279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Estas son las principales preguntas tanto para el diagnóstico como para el tratamiento de la hiponatremia. Las “Críticas” se desarrollan en el árbol diagnóstico de la siguiente diapositiva.</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15</a:t>
            </a:fld>
            <a:endParaRPr lang="es-ES" altLang="es-ES"/>
          </a:p>
        </p:txBody>
      </p:sp>
    </p:spTree>
    <p:extLst>
      <p:ext uri="{BB962C8B-B14F-4D97-AF65-F5344CB8AC3E}">
        <p14:creationId xmlns:p14="http://schemas.microsoft.com/office/powerpoint/2010/main" val="1320229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Siguiendo el esquema de la diapositiva puede llegarse al diagnóstico de la mayoría de las causas de este trastorno.</a:t>
            </a:r>
          </a:p>
          <a:p>
            <a:pPr>
              <a:defRPr/>
            </a:pPr>
            <a:endParaRPr lang="es-ES_tradnl" dirty="0"/>
          </a:p>
          <a:p>
            <a:pPr>
              <a:defRPr/>
            </a:pPr>
            <a:r>
              <a:rPr lang="es-ES_tradnl" dirty="0"/>
              <a:t>La primera es medir la osmolalidad plasmática (si está disponible), ya que hay situaciones de </a:t>
            </a:r>
            <a:r>
              <a:rPr lang="es-ES_tradnl" dirty="0" err="1"/>
              <a:t>hperosmolalidad</a:t>
            </a:r>
            <a:r>
              <a:rPr lang="es-ES_tradnl" dirty="0"/>
              <a:t> por otras sustancias con poder osmótico (lo más frecuente la hiperglucemia. Se estima que por cada aumento de la glucemia en 100 mg/</a:t>
            </a:r>
            <a:r>
              <a:rPr lang="es-ES_tradnl" dirty="0" err="1"/>
              <a:t>dL</a:t>
            </a:r>
            <a:r>
              <a:rPr lang="es-ES_tradnl" dirty="0"/>
              <a:t>, la </a:t>
            </a:r>
            <a:r>
              <a:rPr lang="es-ES_tradnl" dirty="0" err="1"/>
              <a:t>natremia</a:t>
            </a:r>
            <a:r>
              <a:rPr lang="es-ES_tradnl" dirty="0"/>
              <a:t> disminuye aproximadamente 1,6 mmol/L). </a:t>
            </a:r>
          </a:p>
          <a:p>
            <a:pPr>
              <a:defRPr/>
            </a:pPr>
            <a:endParaRPr lang="es-ES_tradnl" dirty="0"/>
          </a:p>
          <a:p>
            <a:pPr>
              <a:defRPr/>
            </a:pPr>
            <a:r>
              <a:rPr lang="es-ES_tradnl" dirty="0"/>
              <a:t>La segunda valora la respuesta renal a la hiponatremia. Una respuesta adecuada es una </a:t>
            </a:r>
            <a:r>
              <a:rPr lang="es-ES_tradnl" dirty="0" err="1"/>
              <a:t>Osmp</a:t>
            </a:r>
            <a:r>
              <a:rPr lang="es-ES_tradnl" dirty="0"/>
              <a:t> muy baja (&lt; 100 </a:t>
            </a:r>
            <a:r>
              <a:rPr lang="es-ES_tradnl" dirty="0" err="1"/>
              <a:t>mosm</a:t>
            </a:r>
            <a:r>
              <a:rPr lang="es-ES_tradnl" dirty="0"/>
              <a:t>/kg) o unos cationes urinarios inferiores a la </a:t>
            </a:r>
            <a:r>
              <a:rPr lang="es-ES_tradnl" dirty="0" err="1"/>
              <a:t>natremia</a:t>
            </a:r>
            <a:r>
              <a:rPr lang="es-ES_tradnl" dirty="0"/>
              <a:t>. </a:t>
            </a:r>
          </a:p>
          <a:p>
            <a:pPr>
              <a:defRPr/>
            </a:pPr>
            <a:endParaRPr lang="es-ES_tradnl" dirty="0"/>
          </a:p>
          <a:p>
            <a:pPr>
              <a:defRPr/>
            </a:pPr>
            <a:r>
              <a:rPr lang="es-ES_tradnl" dirty="0"/>
              <a:t>La tercera consiste en estimar el volumen extracelular para poder clasificar la hiponatremia en hiper, normo o hipovolémica. </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16</a:t>
            </a:fld>
            <a:endParaRPr lang="es-ES" altLang="es-ES"/>
          </a:p>
        </p:txBody>
      </p:sp>
    </p:spTree>
    <p:extLst>
      <p:ext uri="{BB962C8B-B14F-4D97-AF65-F5344CB8AC3E}">
        <p14:creationId xmlns:p14="http://schemas.microsoft.com/office/powerpoint/2010/main" val="349404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Las hiponatremias agudas no son frecuentes, pero son de gran importancia por su elevada morbimortalidad.  Se definen como aquellas de menos de 48 horas de duración (documentadas). Se ven en escenarios clínicos en los que hay un importante aporte de agua libre y una incapacidad renal de eliminar ese aporte. Si tienen sintomatología neurológica el tratamiento es salino hipertónico.</a:t>
            </a:r>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17</a:t>
            </a:fld>
            <a:endParaRPr lang="es-ES" altLang="es-ES"/>
          </a:p>
        </p:txBody>
      </p:sp>
    </p:spTree>
    <p:extLst>
      <p:ext uri="{BB962C8B-B14F-4D97-AF65-F5344CB8AC3E}">
        <p14:creationId xmlns:p14="http://schemas.microsoft.com/office/powerpoint/2010/main" val="1601225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Las hiponatremias crónicas no suelen ser muy sintomáticas salvo cifras muy graves y presentan dos características que hay que tener en cuenta.</a:t>
            </a:r>
          </a:p>
          <a:p>
            <a:pPr>
              <a:defRPr/>
            </a:pPr>
            <a:endParaRPr lang="es-ES_tradnl" dirty="0"/>
          </a:p>
          <a:p>
            <a:pPr marL="228600" indent="-228600">
              <a:buAutoNum type="arabicPeriod"/>
              <a:defRPr/>
            </a:pPr>
            <a:r>
              <a:rPr lang="es-ES_tradnl" dirty="0"/>
              <a:t>La mortalidad es elevada principalmente por la mortalidad subyacente.</a:t>
            </a:r>
          </a:p>
          <a:p>
            <a:pPr marL="228600" indent="-228600">
              <a:buAutoNum type="arabicPeriod"/>
              <a:defRPr/>
            </a:pPr>
            <a:r>
              <a:rPr lang="es-ES_tradnl" dirty="0"/>
              <a:t>La corrección debe hacerse lentamente (no más de 8 mmol/día), ya que el cerebro se adapta a la hiponatremia crónica generando osmoles intracelulares que tardará muchas horas en eliminar. Si la corrección es muy rápida habrá riesgo de </a:t>
            </a:r>
            <a:r>
              <a:rPr lang="es-ES_tradnl" dirty="0" err="1"/>
              <a:t>mielinolisis</a:t>
            </a:r>
            <a:r>
              <a:rPr lang="es-ES_tradnl" dirty="0"/>
              <a:t> </a:t>
            </a:r>
            <a:r>
              <a:rPr lang="es-ES_tradnl" dirty="0" err="1"/>
              <a:t>pontina</a:t>
            </a:r>
            <a:r>
              <a:rPr lang="es-ES_tradnl" dirty="0"/>
              <a:t>, especialmente en:</a:t>
            </a:r>
          </a:p>
          <a:p>
            <a:pPr marL="1171575" lvl="2" indent="-257175" eaLnBrk="1" hangingPunct="1">
              <a:buFont typeface="Arial" panose="020B0604020202020204" pitchFamily="34" charset="0"/>
              <a:buChar char="•"/>
            </a:pPr>
            <a:r>
              <a:rPr lang="es-ES_tradnl" altLang="es-ES_tradnl" sz="1200" dirty="0">
                <a:solidFill>
                  <a:schemeClr val="accent2">
                    <a:lumMod val="50000"/>
                  </a:schemeClr>
                </a:solidFill>
              </a:rPr>
              <a:t>Mujer en edad fértil </a:t>
            </a:r>
          </a:p>
          <a:p>
            <a:pPr marL="1171575" lvl="2" indent="-257175" eaLnBrk="1" hangingPunct="1">
              <a:buFont typeface="Arial" panose="020B0604020202020204" pitchFamily="34" charset="0"/>
              <a:buChar char="•"/>
            </a:pPr>
            <a:r>
              <a:rPr lang="es-ES_tradnl" altLang="es-ES_tradnl" sz="1200" dirty="0">
                <a:solidFill>
                  <a:schemeClr val="accent2">
                    <a:lumMod val="50000"/>
                  </a:schemeClr>
                </a:solidFill>
              </a:rPr>
              <a:t>Ancianas en </a:t>
            </a:r>
            <a:r>
              <a:rPr lang="es-ES_tradnl" altLang="es-ES_tradnl" sz="1200" dirty="0" err="1">
                <a:solidFill>
                  <a:schemeClr val="accent2">
                    <a:lumMod val="50000"/>
                  </a:schemeClr>
                </a:solidFill>
              </a:rPr>
              <a:t>tto</a:t>
            </a:r>
            <a:r>
              <a:rPr lang="es-ES_tradnl" altLang="es-ES_tradnl" sz="1200" dirty="0">
                <a:solidFill>
                  <a:schemeClr val="accent2">
                    <a:lumMod val="50000"/>
                  </a:schemeClr>
                </a:solidFill>
              </a:rPr>
              <a:t> con tiazidas</a:t>
            </a:r>
          </a:p>
          <a:p>
            <a:pPr marL="1171575" lvl="2" indent="-257175" eaLnBrk="1" hangingPunct="1">
              <a:buFont typeface="Arial" panose="020B0604020202020204" pitchFamily="34" charset="0"/>
              <a:buChar char="•"/>
            </a:pPr>
            <a:r>
              <a:rPr lang="es-ES_tradnl" altLang="es-ES_tradnl" sz="1200" dirty="0">
                <a:solidFill>
                  <a:schemeClr val="accent2">
                    <a:lumMod val="50000"/>
                  </a:schemeClr>
                </a:solidFill>
              </a:rPr>
              <a:t>Niños</a:t>
            </a:r>
          </a:p>
          <a:p>
            <a:pPr marL="1171575" lvl="2" indent="-257175" eaLnBrk="1" hangingPunct="1">
              <a:buFont typeface="Arial" panose="020B0604020202020204" pitchFamily="34" charset="0"/>
              <a:buChar char="•"/>
            </a:pPr>
            <a:r>
              <a:rPr lang="es-ES" altLang="es-ES_tradnl" sz="1200" dirty="0">
                <a:solidFill>
                  <a:schemeClr val="accent2">
                    <a:lumMod val="50000"/>
                  </a:schemeClr>
                </a:solidFill>
              </a:rPr>
              <a:t>Baja masa muscular</a:t>
            </a:r>
            <a:endParaRPr lang="es-ES_tradnl" altLang="es-ES_tradnl" sz="1200" dirty="0">
              <a:solidFill>
                <a:schemeClr val="accent2">
                  <a:lumMod val="50000"/>
                </a:schemeClr>
              </a:solidFill>
            </a:endParaRPr>
          </a:p>
          <a:p>
            <a:pPr marL="1171575" lvl="2" indent="-257175" eaLnBrk="1" hangingPunct="1">
              <a:buFont typeface="Arial" panose="020B0604020202020204" pitchFamily="34" charset="0"/>
              <a:buChar char="•"/>
            </a:pPr>
            <a:r>
              <a:rPr lang="es-ES_tradnl" altLang="es-ES_tradnl" sz="1200" dirty="0">
                <a:solidFill>
                  <a:schemeClr val="accent2">
                    <a:lumMod val="50000"/>
                  </a:schemeClr>
                </a:solidFill>
              </a:rPr>
              <a:t>Polidipsia psicógena</a:t>
            </a:r>
          </a:p>
          <a:p>
            <a:pPr marL="1171575" lvl="2" indent="-257175" eaLnBrk="1" hangingPunct="1">
              <a:buFont typeface="Arial" panose="020B0604020202020204" pitchFamily="34" charset="0"/>
              <a:buChar char="•"/>
            </a:pPr>
            <a:r>
              <a:rPr lang="es-ES_tradnl" altLang="es-ES_tradnl" sz="1200" dirty="0">
                <a:solidFill>
                  <a:schemeClr val="accent2">
                    <a:lumMod val="50000"/>
                  </a:schemeClr>
                </a:solidFill>
              </a:rPr>
              <a:t>Hipoxemia</a:t>
            </a:r>
          </a:p>
          <a:p>
            <a:pPr marL="228600" indent="-228600">
              <a:buAutoNum type="arabicPeriod"/>
              <a:defRPr/>
            </a:pPr>
            <a:endParaRPr lang="es-ES_tradnl" dirty="0"/>
          </a:p>
          <a:p>
            <a:pPr marL="228600" indent="-228600">
              <a:buAutoNum type="arabicPeriod"/>
              <a:defRPr/>
            </a:pPr>
            <a:endParaRPr lang="es-ES_tradnl" dirty="0"/>
          </a:p>
          <a:p>
            <a:pPr marL="228600" indent="-228600">
              <a:buAutoNum type="arabicPeriod"/>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18</a:t>
            </a:fld>
            <a:endParaRPr lang="es-ES" altLang="es-ES"/>
          </a:p>
        </p:txBody>
      </p:sp>
    </p:spTree>
    <p:extLst>
      <p:ext uri="{BB962C8B-B14F-4D97-AF65-F5344CB8AC3E}">
        <p14:creationId xmlns:p14="http://schemas.microsoft.com/office/powerpoint/2010/main" val="419182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Las principales causas de hiponatremias crónicas son las hipovolémicas, seguidas de SIADH y las </a:t>
            </a:r>
            <a:r>
              <a:rPr lang="es-ES_tradnl" dirty="0" err="1"/>
              <a:t>hipervolémicas</a:t>
            </a:r>
            <a:r>
              <a:rPr lang="es-ES_tradnl" dirty="0"/>
              <a:t>. Muchas de las causas de hiponatremia hipovolémica son por diuréticos, especialmente las tiazidas.</a:t>
            </a:r>
          </a:p>
          <a:p>
            <a:pPr>
              <a:defRPr/>
            </a:pPr>
            <a:r>
              <a:rPr lang="es-ES_tradnl" dirty="0"/>
              <a:t>Otros fármacos que producen hiponatremia con frecuencia son los quimioterápicos, los fármacos que afectan al SNC y los </a:t>
            </a:r>
            <a:r>
              <a:rPr lang="es-ES_tradnl" dirty="0" err="1"/>
              <a:t>AINEs</a:t>
            </a:r>
            <a:r>
              <a:rPr lang="es-ES_tradnl" dirty="0"/>
              <a:t>.</a:t>
            </a:r>
          </a:p>
          <a:p>
            <a:pPr>
              <a:defRPr/>
            </a:pPr>
            <a:endParaRPr lang="es-ES_tradnl" dirty="0"/>
          </a:p>
          <a:p>
            <a:pPr>
              <a:defRPr/>
            </a:pPr>
            <a:r>
              <a:rPr lang="es-ES_tradnl" dirty="0"/>
              <a:t>Respecto a las principales causas de SIADH, se reflejan en la diapositiva. </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19</a:t>
            </a:fld>
            <a:endParaRPr lang="es-ES" altLang="es-ES"/>
          </a:p>
        </p:txBody>
      </p:sp>
    </p:spTree>
    <p:extLst>
      <p:ext uri="{BB962C8B-B14F-4D97-AF65-F5344CB8AC3E}">
        <p14:creationId xmlns:p14="http://schemas.microsoft.com/office/powerpoint/2010/main" val="1933866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En la diapositiva se reflejan los principales datos diagnósticos de SIADH, teniendo en cuenta que el SIADH es siempre un diagnóstico de exclusión. Sólo debe establecerse EN LAS HIPONATREMIAS NORMOVOLEMICAS tras excluir otras causas como las que se reflejan en la diapositiva.  En ausencia de </a:t>
            </a:r>
            <a:r>
              <a:rPr lang="es-ES_tradnl" dirty="0" err="1"/>
              <a:t>normovolemia</a:t>
            </a:r>
            <a:r>
              <a:rPr lang="es-ES_tradnl" dirty="0"/>
              <a:t> no puede establecerse el diagnóstico de SIADH.</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20</a:t>
            </a:fld>
            <a:endParaRPr lang="es-ES" altLang="es-ES"/>
          </a:p>
        </p:txBody>
      </p:sp>
    </p:spTree>
    <p:extLst>
      <p:ext uri="{BB962C8B-B14F-4D97-AF65-F5344CB8AC3E}">
        <p14:creationId xmlns:p14="http://schemas.microsoft.com/office/powerpoint/2010/main" val="3111514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a:xfrm>
            <a:off x="116631" y="4343400"/>
            <a:ext cx="6739781" cy="4114800"/>
          </a:xfrm>
        </p:spPr>
        <p:txBody>
          <a:bodyPr/>
          <a:lstStyle/>
          <a:p>
            <a:pPr>
              <a:defRPr/>
            </a:pPr>
            <a:r>
              <a:rPr lang="es-ES_tradnl" dirty="0"/>
              <a:t>El agua corporal total se distribuye en dos espacios: INTRACELULAR (aproximadamente 2/3)  y EXTRACELULAR (1/3). La osmolalidad entre estos dos espacios es la misma y se iguala a través del movimiento rápido de agua por la membrana celular.</a:t>
            </a:r>
          </a:p>
          <a:p>
            <a:pPr>
              <a:defRPr/>
            </a:pPr>
            <a:r>
              <a:rPr lang="es-ES_tradnl" dirty="0"/>
              <a:t>El espacio EXTRACELULAR, por otra parte, se divide en otros dos compartimentos: INTERSTICIAL (3/4 del total extracelular) e INTRAVASCULAR (1/4 restante). La osmolalidad del espacio extracelular depende fundamentalmente de la concentración de Na. La osmolalidad del espacio intracelular depende fundamentalmente de la concentración de potasio intracelular que es muy elevada.</a:t>
            </a:r>
          </a:p>
          <a:p>
            <a:pPr>
              <a:defRPr/>
            </a:pPr>
            <a:r>
              <a:rPr lang="es-ES_tradnl" dirty="0"/>
              <a:t>Si administramos en el espacio intravascular una solución hipertónica (por ejemplo cloruro sódico hipertónico), la osmolalidad de todo el espacio extracelular va a aumentar. Para equilibrar osmolalidades, pasará agua del espacio intra al extracelular. El resultado global es que aumentará algo la natremia a expensas de deshidratación intracelular.</a:t>
            </a:r>
          </a:p>
          <a:p>
            <a:pPr>
              <a:defRPr/>
            </a:pPr>
            <a:r>
              <a:rPr lang="es-ES_tradnl" dirty="0"/>
              <a:t>Si administramos en el espacio intravascular una solución hipotónica (por ejemplo glucosado al 5% - la glucosa se metabolizará rápidamente quedando solo “agua libre”), </a:t>
            </a:r>
            <a:r>
              <a:rPr lang="es-ES_tradnl" dirty="0" err="1"/>
              <a:t>disminuuirá</a:t>
            </a:r>
            <a:r>
              <a:rPr lang="es-ES_tradnl" dirty="0"/>
              <a:t> la osmolalidad del espacio extracelular. Para equilibrar osmolalidades pasará agua del espacio extracelular al intracelular. El resultado global es que disminuirá algo la natremia a expensas de  edematización del espacio intracelular.</a:t>
            </a:r>
          </a:p>
          <a:p>
            <a:pPr>
              <a:defRPr/>
            </a:pPr>
            <a:r>
              <a:rPr lang="es-ES_tradnl" dirty="0"/>
              <a:t>Si, por el contrario, administramos una solución fisiológica en el espacio intravascular (por ejemplo suero salino 0,9%), no habrá movimiento de agua con el espacio intracelular, ya que no se ha modificado la osmolalidad del espacio extracelular. Como se produce un aumento en la carga de sodio habrá un aumento del volumen extracelular, porque como decíamos en la diapositiva anterior, es la cantidad total de sodio el principal determinante del espacio extracelular y, por tanto, de la volemia.</a:t>
            </a:r>
          </a:p>
          <a:p>
            <a:pPr>
              <a:defRPr/>
            </a:pPr>
            <a:endParaRPr lang="es-ES_tradnl" dirty="0"/>
          </a:p>
          <a:p>
            <a:pPr>
              <a:defRPr/>
            </a:pPr>
            <a:endParaRPr lang="es-ES_tradnl" dirty="0"/>
          </a:p>
          <a:p>
            <a:pPr>
              <a:defRPr/>
            </a:pPr>
            <a:endParaRPr lang="es-ES_tradnl"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a:t>
            </a:fld>
            <a:endParaRPr lang="es-ES" altLang="es-ES"/>
          </a:p>
        </p:txBody>
      </p:sp>
    </p:spTree>
    <p:extLst>
      <p:ext uri="{BB962C8B-B14F-4D97-AF65-F5344CB8AC3E}">
        <p14:creationId xmlns:p14="http://schemas.microsoft.com/office/powerpoint/2010/main" val="2883899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Ante toda hiponatremia la presencia de sintomatología neurológica es indicación de tratamiento con suero salino hipertónico. </a:t>
            </a:r>
          </a:p>
          <a:p>
            <a:pPr>
              <a:defRPr/>
            </a:pPr>
            <a:endParaRPr lang="es-ES_tradnl" dirty="0"/>
          </a:p>
          <a:p>
            <a:pPr>
              <a:defRPr/>
            </a:pPr>
            <a:r>
              <a:rPr lang="es-ES_tradnl" dirty="0"/>
              <a:t>La velocidad de corrección dependerá si se sabe con seguridad si la hiponatremia es aguda o crónica. Si no se sabe el tiempo de evolución de la hiponatremia se considerará como crónica.</a:t>
            </a:r>
          </a:p>
          <a:p>
            <a:pPr>
              <a:defRPr/>
            </a:pPr>
            <a:endParaRPr lang="es-ES_tradnl" dirty="0"/>
          </a:p>
          <a:p>
            <a:pPr>
              <a:defRPr/>
            </a:pPr>
            <a:r>
              <a:rPr lang="es-ES_tradnl" dirty="0"/>
              <a:t>Hay grupos de mayor riesgo de complicaciones, tanto por la propia hiponatremia como por una velocidad de corrección inadecuada.</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21</a:t>
            </a:fld>
            <a:endParaRPr lang="es-ES" altLang="es-ES"/>
          </a:p>
        </p:txBody>
      </p:sp>
    </p:spTree>
    <p:extLst>
      <p:ext uri="{BB962C8B-B14F-4D97-AF65-F5344CB8AC3E}">
        <p14:creationId xmlns:p14="http://schemas.microsoft.com/office/powerpoint/2010/main" val="423346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El tratamiento específico de la hiponatremia dependerá del tipo de hiponatremia. En cualquiera de los casos siempre hay que monitorizar con mucha frecuencia tanto al paciente como al electrolito.</a:t>
            </a:r>
          </a:p>
          <a:p>
            <a:pPr>
              <a:defRPr/>
            </a:pPr>
            <a:r>
              <a:rPr lang="es-ES_tradnl" dirty="0"/>
              <a:t>Los </a:t>
            </a:r>
            <a:r>
              <a:rPr lang="es-ES_tradnl" dirty="0" err="1"/>
              <a:t>vaptanes</a:t>
            </a:r>
            <a:r>
              <a:rPr lang="es-ES_tradnl" dirty="0"/>
              <a:t> (</a:t>
            </a:r>
            <a:r>
              <a:rPr lang="es-ES_tradnl" dirty="0" err="1"/>
              <a:t>tolvaptan</a:t>
            </a:r>
            <a:r>
              <a:rPr lang="es-ES_tradnl" dirty="0"/>
              <a:t>) están indicados en España solo en el tratamiento de la hiponatremia </a:t>
            </a:r>
            <a:r>
              <a:rPr lang="es-ES_tradnl" dirty="0" err="1"/>
              <a:t>normovolémica</a:t>
            </a:r>
            <a:r>
              <a:rPr lang="es-ES_tradnl" dirty="0"/>
              <a:t> por SIADH. En otros países pueden utilizarse, además, en la hiponatremia </a:t>
            </a:r>
            <a:r>
              <a:rPr lang="es-ES_tradnl" dirty="0" err="1"/>
              <a:t>hipervolémica</a:t>
            </a:r>
            <a:r>
              <a:rPr lang="es-ES_tradnl" dirty="0"/>
              <a:t>. Están contraindicados en la hiponatremia hipovolémica.</a:t>
            </a:r>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22</a:t>
            </a:fld>
            <a:endParaRPr lang="es-ES" altLang="es-ES"/>
          </a:p>
        </p:txBody>
      </p:sp>
    </p:spTree>
    <p:extLst>
      <p:ext uri="{BB962C8B-B14F-4D97-AF65-F5344CB8AC3E}">
        <p14:creationId xmlns:p14="http://schemas.microsoft.com/office/powerpoint/2010/main" val="186417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Este es un esquema del tratamiento de la hiponatremia. Si hay sintomatología neurológica atribuida a la </a:t>
            </a:r>
            <a:r>
              <a:rPr lang="es-ES_tradnl" dirty="0" err="1"/>
              <a:t>hponatremia</a:t>
            </a:r>
            <a:r>
              <a:rPr lang="es-ES_tradnl" dirty="0"/>
              <a:t> o en el caso de hiponatremias agudas graves el tratamiento es suero salino hipertónico. En las hiponatremias crónicas </a:t>
            </a:r>
            <a:r>
              <a:rPr lang="es-ES_tradnl" dirty="0" err="1"/>
              <a:t>normovolémicas</a:t>
            </a:r>
            <a:r>
              <a:rPr lang="es-ES_tradnl" dirty="0"/>
              <a:t> sin sintomatología neurológica relevante el primer paso sería la restricción hídrica.</a:t>
            </a:r>
          </a:p>
          <a:p>
            <a:pPr>
              <a:defRPr/>
            </a:pPr>
            <a:endParaRPr lang="es-ES_tradnl" dirty="0"/>
          </a:p>
          <a:p>
            <a:pPr>
              <a:defRPr/>
            </a:pPr>
            <a:r>
              <a:rPr lang="es-ES_tradnl" dirty="0"/>
              <a:t>Siempre que se use suero salino hipertónico y/o </a:t>
            </a:r>
            <a:r>
              <a:rPr lang="es-ES_tradnl" dirty="0" err="1"/>
              <a:t>vaptanes</a:t>
            </a:r>
            <a:r>
              <a:rPr lang="es-ES_tradnl" dirty="0"/>
              <a:t> la monitorización debe hacerse de forma muy estrecha, tanto de los electrolitos como del paciente.</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23</a:t>
            </a:fld>
            <a:endParaRPr lang="es-ES" altLang="es-ES"/>
          </a:p>
        </p:txBody>
      </p:sp>
    </p:spTree>
    <p:extLst>
      <p:ext uri="{BB962C8B-B14F-4D97-AF65-F5344CB8AC3E}">
        <p14:creationId xmlns:p14="http://schemas.microsoft.com/office/powerpoint/2010/main" val="903360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Otras consideraciones en el tratamiento de la hiponatremia son las que aparecen en la diapositiva.</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24</a:t>
            </a:fld>
            <a:endParaRPr lang="es-ES" altLang="es-ES"/>
          </a:p>
        </p:txBody>
      </p:sp>
    </p:spTree>
    <p:extLst>
      <p:ext uri="{BB962C8B-B14F-4D97-AF65-F5344CB8AC3E}">
        <p14:creationId xmlns:p14="http://schemas.microsoft.com/office/powerpoint/2010/main" val="2015040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Y para concluir con las hiponatremias recordar la importancia de un abordaje estructurado tanto para el diagnóstico como para el tratamiento.</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25</a:t>
            </a:fld>
            <a:endParaRPr lang="es-ES" altLang="es-ES"/>
          </a:p>
        </p:txBody>
      </p:sp>
    </p:spTree>
    <p:extLst>
      <p:ext uri="{BB962C8B-B14F-4D97-AF65-F5344CB8AC3E}">
        <p14:creationId xmlns:p14="http://schemas.microsoft.com/office/powerpoint/2010/main" val="2237673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Hipernatremia significa aumento de la osmolalidad plasmática, con lo que las células estarán deshidratadas.. De ahí se deduce el principal riesgo, la edematización de células en un espacio no expandible (edema cerebral)</a:t>
            </a:r>
          </a:p>
          <a:p>
            <a:pPr>
              <a:defRPr/>
            </a:pPr>
            <a:endParaRPr lang="es-ES_tradnl" dirty="0"/>
          </a:p>
          <a:p>
            <a:pPr>
              <a:defRPr/>
            </a:pPr>
            <a:r>
              <a:rPr lang="es-ES_tradnl" dirty="0"/>
              <a:t>La principal causa de hipernatremia es pérdida de agua libre. Menos frecuente es que se produzca como consecuencia de una ganancia neta de sodio (por ejemplo, ingesta de agua de mar, administración parenteral de soluciones hipertónicas)</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26</a:t>
            </a:fld>
            <a:endParaRPr lang="es-ES" altLang="es-ES"/>
          </a:p>
        </p:txBody>
      </p:sp>
    </p:spTree>
    <p:extLst>
      <p:ext uri="{BB962C8B-B14F-4D97-AF65-F5344CB8AC3E}">
        <p14:creationId xmlns:p14="http://schemas.microsoft.com/office/powerpoint/2010/main" val="2858890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Estas son las principales consideraciones ante una hipernatremia. Entre todas ellas reseñar que la hipernatremia no se producirá si el mecanismo de la sed está intacto y se tiene acceso a agua (en el caso de ancianos, lactantes o personas inconscientes, o en coma, no se tiene acceso al agua). </a:t>
            </a:r>
          </a:p>
          <a:p>
            <a:pPr>
              <a:defRPr/>
            </a:pPr>
            <a:endParaRPr lang="es-ES_tradnl" dirty="0"/>
          </a:p>
          <a:p>
            <a:pPr>
              <a:defRPr/>
            </a:pPr>
            <a:r>
              <a:rPr lang="es-ES_tradnl" dirty="0"/>
              <a:t>Por otra parte la existencia o no de poliuria es esencial para la actitud terapéutica a seguir.</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27</a:t>
            </a:fld>
            <a:endParaRPr lang="es-ES" altLang="es-ES"/>
          </a:p>
        </p:txBody>
      </p:sp>
    </p:spTree>
    <p:extLst>
      <p:ext uri="{BB962C8B-B14F-4D97-AF65-F5344CB8AC3E}">
        <p14:creationId xmlns:p14="http://schemas.microsoft.com/office/powerpoint/2010/main" val="2446372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Esta diapositiva y la siguiente reflejan la importancia de estimar el volumen extracelular para el diagnóstico diferencial de la hipernatremia. Tómese un tiempo para intentar responder a las dos preguntas.</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28</a:t>
            </a:fld>
            <a:endParaRPr lang="es-ES" altLang="es-ES"/>
          </a:p>
        </p:txBody>
      </p:sp>
    </p:spTree>
    <p:extLst>
      <p:ext uri="{BB962C8B-B14F-4D97-AF65-F5344CB8AC3E}">
        <p14:creationId xmlns:p14="http://schemas.microsoft.com/office/powerpoint/2010/main" val="2808362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marL="228600" indent="-228600">
              <a:buAutoNum type="arabicPeriod"/>
              <a:defRPr/>
            </a:pPr>
            <a:r>
              <a:rPr lang="es-ES_tradnl" dirty="0"/>
              <a:t>El volumen </a:t>
            </a:r>
            <a:r>
              <a:rPr lang="es-ES_tradnl" dirty="0" err="1"/>
              <a:t>íntracelular</a:t>
            </a:r>
            <a:r>
              <a:rPr lang="es-ES_tradnl" dirty="0"/>
              <a:t> estará disminuido en igual medida en los tres. Los tres escenarios clínicos tienen el mismo grado de hipernatremia, por lo que el volumen intracelular estará disminuido en igual medida en los tres escenarios.</a:t>
            </a:r>
          </a:p>
          <a:p>
            <a:pPr marL="228600" indent="-228600">
              <a:buAutoNum type="arabicPeriod"/>
              <a:defRPr/>
            </a:pPr>
            <a:r>
              <a:rPr lang="es-ES_tradnl" dirty="0"/>
              <a:t>El parámetro del examen físico que distinguirá a estos pacientes es el Volumen Extracelular. En el primer caso hay una ganancia neta de sodio, por lo que habrá hipervolemia. En el segundo el volumen estará algo disminuido (se ha perdido solo agua). En el tercero hay pérdida de sal y agua (más agua que sodio), por lo que el VEC estará muy disminuido. </a:t>
            </a:r>
          </a:p>
          <a:p>
            <a:pPr marL="228600" indent="-228600">
              <a:buAutoNum type="arabicPeriod"/>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29</a:t>
            </a:fld>
            <a:endParaRPr lang="es-ES" altLang="es-ES"/>
          </a:p>
        </p:txBody>
      </p:sp>
    </p:spTree>
    <p:extLst>
      <p:ext uri="{BB962C8B-B14F-4D97-AF65-F5344CB8AC3E}">
        <p14:creationId xmlns:p14="http://schemas.microsoft.com/office/powerpoint/2010/main" val="1102694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Ante una hipernatremia hay que hacerse cuatro preguntas clave: Tres para el diagnóstico y otra por la ausencia de compensación. Ante el aumento de la osmolalidad plasmática se dispara el mecanismo de la sed. Si el paciente no bebe hay que preguntarse por qué. En la mayoría de la circunstancias hay un trastorno que le impide tener acceso al agua (coma, inmovilidad, lactante). En otras ocasiones hay un trastorno psiquiátrico subyacente. </a:t>
            </a:r>
          </a:p>
          <a:p>
            <a:pPr>
              <a:defRPr/>
            </a:pPr>
            <a:endParaRPr lang="es-ES_tradnl" dirty="0"/>
          </a:p>
          <a:p>
            <a:pPr>
              <a:defRPr/>
            </a:pPr>
            <a:r>
              <a:rPr lang="es-ES_tradnl" dirty="0"/>
              <a:t>En la siguiente diapositiva aparecen las mismas preguntas en un árbol diagnóstico</a:t>
            </a:r>
          </a:p>
          <a:p>
            <a:pPr>
              <a:defRPr/>
            </a:pPr>
            <a:endParaRPr lang="es-ES_tradnl"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30</a:t>
            </a:fld>
            <a:endParaRPr lang="es-ES" altLang="es-ES"/>
          </a:p>
        </p:txBody>
      </p:sp>
    </p:spTree>
    <p:extLst>
      <p:ext uri="{BB962C8B-B14F-4D97-AF65-F5344CB8AC3E}">
        <p14:creationId xmlns:p14="http://schemas.microsoft.com/office/powerpoint/2010/main" val="194129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sz="1200" dirty="0"/>
              <a:t>Hay dos mecanismos diferentes para regular agua (concentración) y sodio (volumen extracelular), que son los que figuran en la diapositiva. Cada uno de sus mecanismos tienen sus sensores y sus efectores que son diferentes.</a:t>
            </a:r>
          </a:p>
          <a:p>
            <a:r>
              <a:rPr lang="es-ES" sz="1200" b="0" i="0" u="none" strike="noStrike" baseline="0" dirty="0">
                <a:solidFill>
                  <a:srgbClr val="000000"/>
                </a:solidFill>
                <a:latin typeface="Arial" panose="020B0604020202020204" pitchFamily="34" charset="0"/>
              </a:rPr>
              <a:t>Cuando se habla de Hipo e hipernatremia estamos hablando de “Trastornos del Agua”. Y es que la regulación de agua y sodio son relativamente independientes.  El volumen del espacio extracelular está determinado por la CANTIDAD TOTAL DE SODIO (no por su concentración), ya que el </a:t>
            </a:r>
            <a:r>
              <a:rPr lang="es-ES" sz="1200" b="0" i="0" u="none" strike="noStrike" baseline="0" dirty="0" err="1">
                <a:solidFill>
                  <a:srgbClr val="000000"/>
                </a:solidFill>
                <a:latin typeface="Arial" panose="020B0604020202020204" pitchFamily="34" charset="0"/>
              </a:rPr>
              <a:t>Na</a:t>
            </a:r>
            <a:r>
              <a:rPr lang="es-ES" sz="1200" b="0" i="0" u="none" strike="noStrike" baseline="0" dirty="0">
                <a:solidFill>
                  <a:srgbClr val="000000"/>
                </a:solidFill>
                <a:latin typeface="Arial" panose="020B0604020202020204" pitchFamily="34" charset="0"/>
              </a:rPr>
              <a:t> es la principal partícula del espacio extracelular.</a:t>
            </a:r>
          </a:p>
          <a:p>
            <a:r>
              <a:rPr lang="es-ES" sz="1200" b="0" i="0" u="none" strike="noStrike" baseline="0" dirty="0">
                <a:solidFill>
                  <a:srgbClr val="000000"/>
                </a:solidFill>
                <a:latin typeface="Arial" panose="020B0604020202020204" pitchFamily="34" charset="0"/>
              </a:rPr>
              <a:t>La concentración de sodio, sin embargo es un reflejo de la osmolalidad del medio extracelular y refleja cambios en el agua: hiponatremia e hipernatremia.</a:t>
            </a:r>
            <a:endParaRPr lang="es-ES_tradnl" sz="1200" dirty="0"/>
          </a:p>
          <a:p>
            <a:pPr>
              <a:defRPr/>
            </a:pPr>
            <a:endParaRPr lang="es-ES_tradnl" sz="1200" dirty="0"/>
          </a:p>
          <a:p>
            <a:pPr>
              <a:defRPr/>
            </a:pPr>
            <a:r>
              <a:rPr lang="es-ES_tradnl" sz="1200" dirty="0"/>
              <a:t>Ante la pregunta que aparece en la diapositiva. La respuesta es que los dos eliminan la misma cantidad de sodio. En el caso B, hay un descenso de la osmolalidad que va a traducirse en un bloqueo de la ADH, por lo que no habrá reabsorción de agua en el túbulo colector renal. Por tanto, los dos sujetos eliminarán la misma cantidad de sodio en orina ´(en función de la ingesta) y lo que sí habrá diferencia clara es en el volumen y la osmolalidad de la orina.  El volumen de diuresis será muy superior en el caso B, con una osmolalidad urinaria muy baja (orina diluida).</a:t>
            </a:r>
          </a:p>
          <a:p>
            <a:pPr>
              <a:defRPr/>
            </a:pPr>
            <a:endParaRPr lang="es-ES_tradnl" dirty="0"/>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4</a:t>
            </a:fld>
            <a:endParaRPr lang="es-ES" altLang="es-ES"/>
          </a:p>
        </p:txBody>
      </p:sp>
    </p:spTree>
    <p:extLst>
      <p:ext uri="{BB962C8B-B14F-4D97-AF65-F5344CB8AC3E}">
        <p14:creationId xmlns:p14="http://schemas.microsoft.com/office/powerpoint/2010/main" val="2891919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En el árbol diagnóstico la estimación de la volemia permitirá distinguir si la hipernatremia es por pérdida de agua o por ganancia neta de sodio (más infrecuente).</a:t>
            </a:r>
          </a:p>
          <a:p>
            <a:pPr>
              <a:defRPr/>
            </a:pPr>
            <a:endParaRPr lang="es-ES_tradnl" dirty="0"/>
          </a:p>
          <a:p>
            <a:pPr>
              <a:defRPr/>
            </a:pPr>
            <a:r>
              <a:rPr lang="es-ES_tradnl" dirty="0"/>
              <a:t>El volumen de diuresis permitirá distinguir si la respuesta renal es adecuada o no. Ante una hipernatremia la respuesta adecuada es oliguria y </a:t>
            </a:r>
            <a:r>
              <a:rPr lang="es-ES_tradnl" dirty="0" err="1"/>
              <a:t>osm</a:t>
            </a:r>
            <a:r>
              <a:rPr lang="es-ES_tradnl" dirty="0"/>
              <a:t> máxima o aclaramiento libre de electrolitos que indiquen ganancia de agua libre (diapositiva 7). Si la respuesta renal no es adecuada, hay una pérdida renal de agua libre. En este caso si la orina está muy diluida el diagnóstico más probable será diabetes insípida. </a:t>
            </a:r>
          </a:p>
          <a:p>
            <a:pPr>
              <a:defRPr/>
            </a:pPr>
            <a:endParaRPr lang="es-ES_tradnl" dirty="0"/>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31</a:t>
            </a:fld>
            <a:endParaRPr lang="es-ES" altLang="es-ES"/>
          </a:p>
        </p:txBody>
      </p:sp>
    </p:spTree>
    <p:extLst>
      <p:ext uri="{BB962C8B-B14F-4D97-AF65-F5344CB8AC3E}">
        <p14:creationId xmlns:p14="http://schemas.microsoft.com/office/powerpoint/2010/main" val="530762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La clínica de la hipernatremia es fundamentalmente del SNC.</a:t>
            </a:r>
          </a:p>
          <a:p>
            <a:pPr>
              <a:defRPr/>
            </a:pPr>
            <a:endParaRPr lang="es-ES_tradnl" dirty="0"/>
          </a:p>
          <a:p>
            <a:pPr>
              <a:defRPr/>
            </a:pPr>
            <a:r>
              <a:rPr lang="es-ES_tradnl" dirty="0"/>
              <a:t>Los escenarios clínicos en los que suele desarrollarse la hipernatremia son falta de acceso al agua / infusiones hipertónicas / o en pacientes psiquiátricos.</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32</a:t>
            </a:fld>
            <a:endParaRPr lang="es-ES" altLang="es-ES"/>
          </a:p>
        </p:txBody>
      </p:sp>
    </p:spTree>
    <p:extLst>
      <p:ext uri="{BB962C8B-B14F-4D97-AF65-F5344CB8AC3E}">
        <p14:creationId xmlns:p14="http://schemas.microsoft.com/office/powerpoint/2010/main" val="2275685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En las hipernatremias con poliuria el diagnóstico diferencial pasa por tres situaciones clínicas. La diabetes insípida, central o nefrogénica y la polidipsia psicógena (polidipsia primaria).  En la diapositiva se detallan las principales causas de diabetes insípida.</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33</a:t>
            </a:fld>
            <a:endParaRPr lang="es-ES" altLang="es-ES"/>
          </a:p>
        </p:txBody>
      </p:sp>
    </p:spTree>
    <p:extLst>
      <p:ext uri="{BB962C8B-B14F-4D97-AF65-F5344CB8AC3E}">
        <p14:creationId xmlns:p14="http://schemas.microsoft.com/office/powerpoint/2010/main" val="2142494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 dirty="0"/>
              <a:t>El diagnóstico diferencial de los estados poliúricos tradicional se realiza mediante un test de </a:t>
            </a:r>
            <a:r>
              <a:rPr lang="es-ES" dirty="0" err="1"/>
              <a:t>deprivación</a:t>
            </a:r>
            <a:r>
              <a:rPr lang="es-ES" dirty="0"/>
              <a:t> hídrica, tal y como se describe en la diapositiva. En la polidipsia primaria se objetivará un aumento en la concentración urinaria. En los últimos años el diagnóstico diferencial puede simplificarse mediante la determinación de </a:t>
            </a:r>
            <a:r>
              <a:rPr lang="es-ES" dirty="0" err="1"/>
              <a:t>copeptina</a:t>
            </a:r>
            <a:r>
              <a:rPr lang="es-ES" dirty="0"/>
              <a:t>, péptido terminal de la </a:t>
            </a:r>
            <a:r>
              <a:rPr lang="es-ES" dirty="0" err="1"/>
              <a:t>provasopresina</a:t>
            </a:r>
            <a:r>
              <a:rPr lang="es-ES" dirty="0"/>
              <a:t>, </a:t>
            </a:r>
            <a:r>
              <a:rPr lang="es-ES" dirty="0" err="1"/>
              <a:t>prohormona</a:t>
            </a:r>
            <a:r>
              <a:rPr lang="es-ES" dirty="0"/>
              <a:t> que dará tres péptidos, vasopresina, </a:t>
            </a:r>
            <a:r>
              <a:rPr lang="es-ES" dirty="0" err="1"/>
              <a:t>neurofisina</a:t>
            </a:r>
            <a:r>
              <a:rPr lang="es-ES" dirty="0"/>
              <a:t> y </a:t>
            </a:r>
            <a:r>
              <a:rPr lang="es-ES" dirty="0" err="1"/>
              <a:t>copeptina</a:t>
            </a:r>
            <a:r>
              <a:rPr lang="es-ES" dirty="0"/>
              <a:t>. La determinación aislada de </a:t>
            </a:r>
            <a:r>
              <a:rPr lang="es-ES" dirty="0" err="1"/>
              <a:t>copeptina</a:t>
            </a:r>
            <a:r>
              <a:rPr lang="es-ES" dirty="0"/>
              <a:t> permite distinguir entre diabetes insípida </a:t>
            </a:r>
            <a:r>
              <a:rPr lang="es-ES" dirty="0" err="1"/>
              <a:t>nefrogénica</a:t>
            </a:r>
            <a:r>
              <a:rPr lang="es-ES" dirty="0"/>
              <a:t> y el resto de causas de poliuria, que también pueden discernirse con un test de estimulación que consiste en la administración de suero salino hipertónico para aumentar la </a:t>
            </a:r>
            <a:r>
              <a:rPr lang="es-ES" dirty="0" err="1"/>
              <a:t>natremia</a:t>
            </a:r>
            <a:r>
              <a:rPr lang="es-ES" dirty="0"/>
              <a:t>. Muchos de los laboratorios todavía no disponen de la determinación de </a:t>
            </a:r>
            <a:r>
              <a:rPr lang="es-ES" dirty="0" err="1"/>
              <a:t>copeptina</a:t>
            </a:r>
            <a:r>
              <a:rPr lang="es-ES" dirty="0"/>
              <a:t>, lo que limita la generalización de su uso como prueba para el diagnóstico diferencial.</a:t>
            </a:r>
          </a:p>
          <a:p>
            <a:pPr>
              <a:defRPr/>
            </a:pPr>
            <a:endParaRPr lang="es-ES" dirty="0"/>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34</a:t>
            </a:fld>
            <a:endParaRPr lang="es-ES" altLang="es-ES"/>
          </a:p>
        </p:txBody>
      </p:sp>
    </p:spTree>
    <p:extLst>
      <p:ext uri="{BB962C8B-B14F-4D97-AF65-F5344CB8AC3E}">
        <p14:creationId xmlns:p14="http://schemas.microsoft.com/office/powerpoint/2010/main" val="3346100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 dirty="0"/>
              <a:t>El tratamiento de la </a:t>
            </a:r>
            <a:r>
              <a:rPr lang="es-ES" dirty="0" err="1"/>
              <a:t>hipernatremia</a:t>
            </a:r>
            <a:r>
              <a:rPr lang="es-ES" dirty="0"/>
              <a:t> consiste en reponer con agua libre de acuerdo a lo establecido en la diapositiva. En la corrección hay que tener en cuenta:</a:t>
            </a:r>
          </a:p>
          <a:p>
            <a:pPr marL="171450" indent="-171450">
              <a:buFontTx/>
              <a:buChar char="-"/>
              <a:defRPr/>
            </a:pPr>
            <a:r>
              <a:rPr lang="es-ES" dirty="0"/>
              <a:t>Si existe o no hipovolemia. De existir ésta debe corregirse antes.</a:t>
            </a:r>
          </a:p>
          <a:p>
            <a:pPr marL="171450" indent="-171450">
              <a:buFontTx/>
              <a:buChar char="-"/>
              <a:defRPr/>
            </a:pPr>
            <a:r>
              <a:rPr lang="es-ES" dirty="0"/>
              <a:t>Si existe o no poliuria. En el caso de poliuria siempre hay que reponer con agua libre (p.ej. Suero glucosado). </a:t>
            </a:r>
          </a:p>
          <a:p>
            <a:pPr marL="171450" indent="-171450">
              <a:buFontTx/>
              <a:buChar char="-"/>
              <a:defRPr/>
            </a:pPr>
            <a:r>
              <a:rPr lang="es-ES" dirty="0"/>
              <a:t>Si no se conoce el tiempo de evolución de la </a:t>
            </a:r>
            <a:r>
              <a:rPr lang="es-ES" dirty="0" err="1"/>
              <a:t>hipernatremia</a:t>
            </a:r>
            <a:r>
              <a:rPr lang="es-ES" dirty="0"/>
              <a:t> (como es lo habitual), la corrección debe ser lenta, al igual que ocurre con las hiponatremias.</a:t>
            </a:r>
          </a:p>
          <a:p>
            <a:pPr marL="171450" indent="-171450">
              <a:buFontTx/>
              <a:buChar char="-"/>
              <a:defRPr/>
            </a:pPr>
            <a:r>
              <a:rPr lang="es-ES" dirty="0"/>
              <a:t>Siempre que se corrige un trastorno electrolítico habrá que monitorizar con mucha frecuencia, tanto al paciente como al “electrolito”.</a:t>
            </a:r>
          </a:p>
          <a:p>
            <a:pPr marL="171450" indent="-171450">
              <a:buFontTx/>
              <a:buChar cha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35</a:t>
            </a:fld>
            <a:endParaRPr lang="es-ES" altLang="es-ES"/>
          </a:p>
        </p:txBody>
      </p:sp>
    </p:spTree>
    <p:extLst>
      <p:ext uri="{BB962C8B-B14F-4D97-AF65-F5344CB8AC3E}">
        <p14:creationId xmlns:p14="http://schemas.microsoft.com/office/powerpoint/2010/main" val="131872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 dirty="0"/>
              <a:t>De forma esquemática y, en función de la volemia, el abordaje terapéutico varía, tal y como aparece en la diapositiva actual. En el caso de diabetes insípida el tratamiento será con </a:t>
            </a:r>
            <a:r>
              <a:rPr lang="es-ES" dirty="0" err="1"/>
              <a:t>desmopresina</a:t>
            </a:r>
            <a:r>
              <a:rPr lang="es-ES" dirty="0"/>
              <a:t> (DI central) o con dieta pobre en sal y diuréticos en el caso de DI </a:t>
            </a:r>
            <a:r>
              <a:rPr lang="es-ES" dirty="0" err="1"/>
              <a:t>nefrogénica</a:t>
            </a:r>
            <a:r>
              <a:rPr lang="es-ES" dirty="0"/>
              <a:t>.</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36</a:t>
            </a:fld>
            <a:endParaRPr lang="es-ES" altLang="es-ES"/>
          </a:p>
        </p:txBody>
      </p:sp>
    </p:spTree>
    <p:extLst>
      <p:ext uri="{BB962C8B-B14F-4D97-AF65-F5344CB8AC3E}">
        <p14:creationId xmlns:p14="http://schemas.microsoft.com/office/powerpoint/2010/main" val="23011665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 dirty="0"/>
              <a:t>Las principales conclusiones sobre la </a:t>
            </a:r>
            <a:r>
              <a:rPr lang="es-ES" dirty="0" err="1"/>
              <a:t>hipernatremia</a:t>
            </a:r>
            <a:r>
              <a:rPr lang="es-ES" dirty="0"/>
              <a:t> se recogen en esta diapositiva.</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37</a:t>
            </a:fld>
            <a:endParaRPr lang="es-ES" altLang="es-ES"/>
          </a:p>
        </p:txBody>
      </p:sp>
    </p:spTree>
    <p:extLst>
      <p:ext uri="{BB962C8B-B14F-4D97-AF65-F5344CB8AC3E}">
        <p14:creationId xmlns:p14="http://schemas.microsoft.com/office/powerpoint/2010/main" val="4268764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 dirty="0"/>
              <a:t>Las principales conclusiones sobre la </a:t>
            </a:r>
            <a:r>
              <a:rPr lang="es-ES" dirty="0" err="1"/>
              <a:t>hipernatremia</a:t>
            </a:r>
            <a:r>
              <a:rPr lang="es-ES" dirty="0"/>
              <a:t> se recogen en esta diapositiva.</a:t>
            </a:r>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38</a:t>
            </a:fld>
            <a:endParaRPr lang="es-ES" altLang="es-ES"/>
          </a:p>
        </p:txBody>
      </p:sp>
    </p:spTree>
    <p:extLst>
      <p:ext uri="{BB962C8B-B14F-4D97-AF65-F5344CB8AC3E}">
        <p14:creationId xmlns:p14="http://schemas.microsoft.com/office/powerpoint/2010/main" val="76889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Como se ve en la diapositiva anterior, la regulación de la osmolalidad depende fundamentalmente de la hormona vasopresina o antidiurética (ADH). Si aumenta la osmolalidad plasmática, se libera ADH, que induce en el túbulo colector renal  un aumento en la expresión de </a:t>
            </a:r>
            <a:r>
              <a:rPr lang="es-ES_tradnl" dirty="0" err="1"/>
              <a:t>aquaporinas</a:t>
            </a:r>
            <a:r>
              <a:rPr lang="es-ES_tradnl" dirty="0"/>
              <a:t> (canales de agua) que van a facilitar el aumento en la reabsorción tubular de agua gracias a la médula renal hipertónica generada por el mecanismo de contracorriente renal. Además,  aparecerá el estímulo de la sed para aumentar el aporte de agua libre. </a:t>
            </a:r>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5</a:t>
            </a:fld>
            <a:endParaRPr lang="es-ES" altLang="es-ES"/>
          </a:p>
        </p:txBody>
      </p:sp>
    </p:spTree>
    <p:extLst>
      <p:ext uri="{BB962C8B-B14F-4D97-AF65-F5344CB8AC3E}">
        <p14:creationId xmlns:p14="http://schemas.microsoft.com/office/powerpoint/2010/main" val="3265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a:xfrm>
            <a:off x="188639" y="4343400"/>
            <a:ext cx="6667773" cy="4114800"/>
          </a:xfrm>
        </p:spPr>
        <p:txBody>
          <a:bodyPr/>
          <a:lstStyle/>
          <a:p>
            <a:pPr>
              <a:defRPr/>
            </a:pPr>
            <a:r>
              <a:rPr lang="es-ES_tradnl" dirty="0"/>
              <a:t>La estimación de la respuesta renal adecuada o no en los trastornos de agua libre pasa por una integración entre anamnesis, exploración física y datos de laboratorio. </a:t>
            </a:r>
          </a:p>
          <a:p>
            <a:pPr>
              <a:defRPr/>
            </a:pPr>
            <a:r>
              <a:rPr lang="es-ES_tradnl" dirty="0"/>
              <a:t>Para estimar la excreción renal de agua libre (esto es, si la respuesta renal es adecuada o no ante un trastorno del agua), disponemos de varias herramientas:</a:t>
            </a:r>
          </a:p>
          <a:p>
            <a:pPr marL="171450" indent="-171450">
              <a:buFontTx/>
              <a:buChar char="-"/>
              <a:defRPr/>
            </a:pPr>
            <a:r>
              <a:rPr lang="es-ES_tradnl" dirty="0"/>
              <a:t>Aclaramiento osmolar: Precisa de osmolalidad plasmática y urinaria, no siempre disponible en todos los laboratorios.</a:t>
            </a:r>
          </a:p>
          <a:p>
            <a:pPr marL="171450" indent="-171450">
              <a:buFontTx/>
              <a:buChar char="-"/>
              <a:defRPr/>
            </a:pPr>
            <a:r>
              <a:rPr lang="es-ES_tradnl" dirty="0"/>
              <a:t>Aclaramiento de agua libre de electrolitos, a partir de los principales cationes en orina (sodio y potasio) y en plasma(sodio). (V=volumen de diuresis)</a:t>
            </a:r>
          </a:p>
          <a:p>
            <a:pPr marL="171450" indent="-171450">
              <a:buFontTx/>
              <a:buChar char="-"/>
              <a:defRPr/>
            </a:pPr>
            <a:r>
              <a:rPr lang="es-ES_tradnl" dirty="0"/>
              <a:t>Para eliminar el componente “V” (volumen urinario) se utiliza una aproximación muy sencilla y que es la comparación de los cationes en orina con los cationes en plasma o suero:</a:t>
            </a:r>
          </a:p>
          <a:p>
            <a:pPr marL="1085850" lvl="2" indent="-171450">
              <a:buFontTx/>
              <a:buChar char="-"/>
              <a:defRPr/>
            </a:pPr>
            <a:r>
              <a:rPr lang="es-ES_tradnl" dirty="0"/>
              <a:t>Si los cationes en orina son superiores al sodio plasmático, implica que la orina está concentrada, hay ganancia neta de agua libre, con lo que el </a:t>
            </a:r>
            <a:r>
              <a:rPr lang="es-ES_tradnl" dirty="0" err="1"/>
              <a:t>Nap</a:t>
            </a:r>
            <a:r>
              <a:rPr lang="es-ES_tradnl" dirty="0"/>
              <a:t> disminuirá (respuesta renal adecuada en hipernatremias)</a:t>
            </a:r>
          </a:p>
          <a:p>
            <a:pPr marL="1085850" lvl="2" indent="-171450">
              <a:buFontTx/>
              <a:buChar char="-"/>
              <a:defRPr/>
            </a:pPr>
            <a:r>
              <a:rPr lang="es-ES_tradnl" dirty="0"/>
              <a:t>Si los cationes en orina son inferiores al sodio plasmático, implica que la orina se está diluyendo, hay pérdida neta de agua libre, con lo que el </a:t>
            </a:r>
            <a:r>
              <a:rPr lang="es-ES_tradnl" dirty="0" err="1"/>
              <a:t>Nap</a:t>
            </a:r>
            <a:r>
              <a:rPr lang="es-ES_tradnl" dirty="0"/>
              <a:t> aumentará (respuesta renal adecuada en hiponatremias).</a:t>
            </a:r>
          </a:p>
          <a:p>
            <a:pPr marL="1085850" lvl="2" indent="-171450">
              <a:buFontTx/>
              <a:buChar char="-"/>
              <a:defRPr/>
            </a:pPr>
            <a:r>
              <a:rPr lang="es-ES_tradnl" dirty="0"/>
              <a:t>El razonamiento anterior puesto en fórmula es lo que se conoce como Fórmula de </a:t>
            </a:r>
            <a:r>
              <a:rPr lang="es-ES_tradnl" dirty="0" err="1"/>
              <a:t>Furst</a:t>
            </a:r>
            <a:r>
              <a:rPr lang="es-ES_tradnl" dirty="0"/>
              <a:t>.</a:t>
            </a:r>
          </a:p>
          <a:p>
            <a:pPr marL="171450" lvl="0" indent="-171450">
              <a:buFontTx/>
              <a:buChar char="-"/>
              <a:defRPr/>
            </a:pPr>
            <a:r>
              <a:rPr lang="es-ES_tradnl" dirty="0"/>
              <a:t>Estas herramientas aportan la “foto” de la respuesta renal en cada momento adecuado y hay que ponerlo en el contexto de cada paciente (aporte de líquidos parenterales, fármacos, exploración física, entre otros). Hay que tener en cuenta que en todos los trastornos electrolíticos, la mejor actitud es la monitorización frecuente de electrolitos en sangre y orina para evaluar tendencias y optimizar los tratamientos disponibles para cada trastorno.</a:t>
            </a:r>
          </a:p>
          <a:p>
            <a:pPr marL="0" indent="0">
              <a:buFontTx/>
              <a:buNone/>
              <a:defRPr/>
            </a:pPr>
            <a:endParaRPr lang="es-ES_tradnl"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6</a:t>
            </a:fld>
            <a:endParaRPr lang="es-ES" altLang="es-ES"/>
          </a:p>
        </p:txBody>
      </p:sp>
    </p:spTree>
    <p:extLst>
      <p:ext uri="{BB962C8B-B14F-4D97-AF65-F5344CB8AC3E}">
        <p14:creationId xmlns:p14="http://schemas.microsoft.com/office/powerpoint/2010/main" val="144684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Hiponatremia significa descenso en osmolalidad, con lo que las células estarán edematosas. De ahí se deduce el principal riesgo, la edematización de células en un espacio no expandible (edema cerebral)</a:t>
            </a:r>
          </a:p>
          <a:p>
            <a:pPr>
              <a:defRPr/>
            </a:pPr>
            <a:endParaRPr lang="es-ES_tradnl" dirty="0"/>
          </a:p>
          <a:p>
            <a:pPr>
              <a:defRPr/>
            </a:pPr>
            <a:r>
              <a:rPr lang="es-ES_tradnl" dirty="0"/>
              <a:t>Para que pueda producirse hiponatremia hacen falta dos componentes:</a:t>
            </a:r>
          </a:p>
          <a:p>
            <a:pPr>
              <a:defRPr/>
            </a:pPr>
            <a:r>
              <a:rPr lang="es-ES_tradnl" dirty="0"/>
              <a:t> </a:t>
            </a:r>
          </a:p>
          <a:p>
            <a:pPr marL="171450" indent="-171450">
              <a:buFontTx/>
              <a:buChar char="-"/>
              <a:defRPr/>
            </a:pPr>
            <a:r>
              <a:rPr lang="es-ES_tradnl" dirty="0"/>
              <a:t>Aporte de agua libre. Es relevante en toda hiponatremia, pero muy especialmente en hiponatremias agudas.</a:t>
            </a:r>
          </a:p>
          <a:p>
            <a:pPr marL="171450" indent="-171450">
              <a:buFontTx/>
              <a:buChar char="-"/>
              <a:defRPr/>
            </a:pPr>
            <a:r>
              <a:rPr lang="es-ES_tradnl" dirty="0"/>
              <a:t>Presencia de ADH que impida la eliminación renal de agua libre. Aparece en todas las hiponatremias, pero es de especial relevancia en las hiponatremias crónicas.</a:t>
            </a:r>
          </a:p>
          <a:p>
            <a:pPr marL="171450" indent="-171450">
              <a:buFontTx/>
              <a:buChar char="-"/>
              <a:defRPr/>
            </a:pPr>
            <a:endParaRPr lang="es-ES_tradnl" dirty="0"/>
          </a:p>
          <a:p>
            <a:pPr marL="0" indent="0">
              <a:buFontTx/>
              <a:buNone/>
              <a:defRPr/>
            </a:pPr>
            <a:r>
              <a:rPr lang="es-ES_tradnl" dirty="0"/>
              <a:t>Además su clasifican según la situación de volemia y es fundamental atender también ala velocidad de instauración, de lo que dependerá luego el tratamiento. </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7</a:t>
            </a:fld>
            <a:endParaRPr lang="es-ES" altLang="es-ES"/>
          </a:p>
        </p:txBody>
      </p:sp>
    </p:spTree>
    <p:extLst>
      <p:ext uri="{BB962C8B-B14F-4D97-AF65-F5344CB8AC3E}">
        <p14:creationId xmlns:p14="http://schemas.microsoft.com/office/powerpoint/2010/main" val="224590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Se trata de un trastorno electrolítico muy frecuente (el más prevalente en el medio intrahospitalario) y que se asocia a elevada morbimortalidad. Además, se sabe que está infradiagnosticada (sólo suele detectarse la hiponatremia cuando ya es grave, cifras de </a:t>
            </a:r>
            <a:r>
              <a:rPr lang="es-ES_tradnl" dirty="0" err="1"/>
              <a:t>Nap</a:t>
            </a:r>
            <a:r>
              <a:rPr lang="es-ES_tradnl" dirty="0"/>
              <a:t> &lt; 125-130 mmol/L). Cifras intermedias pueden tener traducción clínica y pasar desapercibida</a:t>
            </a:r>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8</a:t>
            </a:fld>
            <a:endParaRPr lang="es-ES" altLang="es-ES"/>
          </a:p>
        </p:txBody>
      </p:sp>
    </p:spTree>
    <p:extLst>
      <p:ext uri="{BB962C8B-B14F-4D97-AF65-F5344CB8AC3E}">
        <p14:creationId xmlns:p14="http://schemas.microsoft.com/office/powerpoint/2010/main" val="228644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Si bien en otras diapositivas se analizan las causas de hiponatremia, diversas series hospitalarias, como la que se expone en la diapositiva actual muestran como las principales causas de hiponatremia son las hipovolémicas, seguidas del SIADH y de las </a:t>
            </a:r>
            <a:r>
              <a:rPr lang="es-ES_tradnl" dirty="0" err="1"/>
              <a:t>hipervolémicas</a:t>
            </a:r>
            <a:r>
              <a:rPr lang="es-ES_tradnl" dirty="0"/>
              <a:t>.</a:t>
            </a:r>
          </a:p>
          <a:p>
            <a:pPr>
              <a:defRPr/>
            </a:pP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9</a:t>
            </a:fld>
            <a:endParaRPr lang="es-ES" altLang="es-ES"/>
          </a:p>
        </p:txBody>
      </p:sp>
    </p:spTree>
    <p:extLst>
      <p:ext uri="{BB962C8B-B14F-4D97-AF65-F5344CB8AC3E}">
        <p14:creationId xmlns:p14="http://schemas.microsoft.com/office/powerpoint/2010/main" val="425893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a:extLst>
              <a:ext uri="{FF2B5EF4-FFF2-40B4-BE49-F238E27FC236}">
                <a16:creationId xmlns:a16="http://schemas.microsoft.com/office/drawing/2014/main" id="{01B8C1FA-8232-3B45-96D3-E33B1D149143}"/>
              </a:ext>
            </a:extLst>
          </p:cNvPr>
          <p:cNvSpPr>
            <a:spLocks noGrp="1" noRot="1" noChangeAspect="1" noChangeArrowheads="1" noTextEdit="1"/>
          </p:cNvSpPr>
          <p:nvPr>
            <p:ph type="sldImg"/>
          </p:nvPr>
        </p:nvSpPr>
        <p:spPr>
          <a:ln/>
        </p:spPr>
      </p:sp>
      <p:sp>
        <p:nvSpPr>
          <p:cNvPr id="3" name="Marcador de notas 2">
            <a:extLst>
              <a:ext uri="{FF2B5EF4-FFF2-40B4-BE49-F238E27FC236}">
                <a16:creationId xmlns:a16="http://schemas.microsoft.com/office/drawing/2014/main" id="{D74F5450-D934-F44A-AFE1-0C3DAB6070BD}"/>
              </a:ext>
            </a:extLst>
          </p:cNvPr>
          <p:cNvSpPr>
            <a:spLocks noGrp="1"/>
          </p:cNvSpPr>
          <p:nvPr>
            <p:ph type="body" idx="1"/>
          </p:nvPr>
        </p:nvSpPr>
        <p:spPr/>
        <p:txBody>
          <a:bodyPr/>
          <a:lstStyle/>
          <a:p>
            <a:pPr>
              <a:defRPr/>
            </a:pPr>
            <a:r>
              <a:rPr lang="es-ES_tradnl" dirty="0"/>
              <a:t>Los trastornos del agua se asocian a mayor mortalidad por todas las causas, tanto en la enfermedad renal crónica, como en la insuficiencia cardiaca, entre otros. En este metaanálisis de estudios observacionales se confirma la asociación de hipo/hipernatremia con mayor mortalidad.</a:t>
            </a:r>
            <a:endParaRPr lang="es-ES" dirty="0"/>
          </a:p>
        </p:txBody>
      </p:sp>
      <p:sp>
        <p:nvSpPr>
          <p:cNvPr id="4" name="Marcador de número de diapositiva 3">
            <a:extLst>
              <a:ext uri="{FF2B5EF4-FFF2-40B4-BE49-F238E27FC236}">
                <a16:creationId xmlns:a16="http://schemas.microsoft.com/office/drawing/2014/main" id="{A3C63268-C05A-0344-8F0C-8A1CB6CD9577}"/>
              </a:ext>
            </a:extLst>
          </p:cNvPr>
          <p:cNvSpPr>
            <a:spLocks noGrp="1"/>
          </p:cNvSpPr>
          <p:nvPr>
            <p:ph type="sldNum" sz="quarter" idx="5"/>
          </p:nvPr>
        </p:nvSpPr>
        <p:spPr/>
        <p:txBody>
          <a:bodyPr/>
          <a:lstStyle/>
          <a:p>
            <a:pPr>
              <a:defRPr/>
            </a:pPr>
            <a:fld id="{B1046E26-C638-AA46-99DE-46BC7D1FC805}" type="slidenum">
              <a:rPr lang="es-ES" altLang="es-ES" smtClean="0"/>
              <a:pPr>
                <a:defRPr/>
              </a:pPr>
              <a:t>10</a:t>
            </a:fld>
            <a:endParaRPr lang="es-ES" altLang="es-ES"/>
          </a:p>
        </p:txBody>
      </p:sp>
    </p:spTree>
    <p:extLst>
      <p:ext uri="{BB962C8B-B14F-4D97-AF65-F5344CB8AC3E}">
        <p14:creationId xmlns:p14="http://schemas.microsoft.com/office/powerpoint/2010/main" val="132171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ABE6B54-215D-9044-89AC-040C7A8381A7}"/>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5BAE96E8-C901-C34F-9931-A1FD9F1CDA49}"/>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1ECCE45-600C-9740-B38D-EF61E9077A29}"/>
              </a:ext>
            </a:extLst>
          </p:cNvPr>
          <p:cNvSpPr>
            <a:spLocks noGrp="1"/>
          </p:cNvSpPr>
          <p:nvPr>
            <p:ph type="sldNum" sz="quarter" idx="12"/>
          </p:nvPr>
        </p:nvSpPr>
        <p:spPr/>
        <p:txBody>
          <a:bodyPr/>
          <a:lstStyle>
            <a:lvl1pPr>
              <a:defRPr/>
            </a:lvl1pPr>
          </a:lstStyle>
          <a:p>
            <a:pPr>
              <a:defRPr/>
            </a:pPr>
            <a:fld id="{F0D0E322-8AC6-A448-B3D5-9816F7185525}" type="slidenum">
              <a:rPr lang="es-ES" altLang="es-ES"/>
              <a:pPr>
                <a:defRPr/>
              </a:pPr>
              <a:t>‹Nº›</a:t>
            </a:fld>
            <a:endParaRPr lang="es-ES" altLang="es-ES"/>
          </a:p>
        </p:txBody>
      </p:sp>
    </p:spTree>
    <p:extLst>
      <p:ext uri="{BB962C8B-B14F-4D97-AF65-F5344CB8AC3E}">
        <p14:creationId xmlns:p14="http://schemas.microsoft.com/office/powerpoint/2010/main" val="173366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AD1078-268D-4A48-B6D0-DF503E37F3CF}"/>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1C28EDB2-A468-2F42-ACF3-8ED2D810FAD0}"/>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F4588313-9D7D-4E41-B73D-54063CEC3055}"/>
              </a:ext>
            </a:extLst>
          </p:cNvPr>
          <p:cNvSpPr>
            <a:spLocks noGrp="1"/>
          </p:cNvSpPr>
          <p:nvPr>
            <p:ph type="sldNum" sz="quarter" idx="12"/>
          </p:nvPr>
        </p:nvSpPr>
        <p:spPr/>
        <p:txBody>
          <a:bodyPr/>
          <a:lstStyle>
            <a:lvl1pPr>
              <a:defRPr/>
            </a:lvl1pPr>
          </a:lstStyle>
          <a:p>
            <a:pPr>
              <a:defRPr/>
            </a:pPr>
            <a:fld id="{9E0990B1-7DDF-C14C-B743-A5C038D782F1}" type="slidenum">
              <a:rPr lang="es-ES" altLang="es-ES"/>
              <a:pPr>
                <a:defRPr/>
              </a:pPr>
              <a:t>‹Nº›</a:t>
            </a:fld>
            <a:endParaRPr lang="es-ES" altLang="es-ES"/>
          </a:p>
        </p:txBody>
      </p:sp>
    </p:spTree>
    <p:extLst>
      <p:ext uri="{BB962C8B-B14F-4D97-AF65-F5344CB8AC3E}">
        <p14:creationId xmlns:p14="http://schemas.microsoft.com/office/powerpoint/2010/main" val="167984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A7EEAA-EF3F-844C-9F41-E622EEF638AB}"/>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6D555DA0-3EBD-F244-99D4-5F45C023D96B}"/>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84B449A7-F7AA-034D-872D-E63DF6EA381C}"/>
              </a:ext>
            </a:extLst>
          </p:cNvPr>
          <p:cNvSpPr>
            <a:spLocks noGrp="1"/>
          </p:cNvSpPr>
          <p:nvPr>
            <p:ph type="sldNum" sz="quarter" idx="12"/>
          </p:nvPr>
        </p:nvSpPr>
        <p:spPr/>
        <p:txBody>
          <a:bodyPr/>
          <a:lstStyle>
            <a:lvl1pPr>
              <a:defRPr/>
            </a:lvl1pPr>
          </a:lstStyle>
          <a:p>
            <a:pPr>
              <a:defRPr/>
            </a:pPr>
            <a:fld id="{63F40CE2-9185-3C47-886D-51370B97CB5C}" type="slidenum">
              <a:rPr lang="es-ES" altLang="es-ES"/>
              <a:pPr>
                <a:defRPr/>
              </a:pPr>
              <a:t>‹Nº›</a:t>
            </a:fld>
            <a:endParaRPr lang="es-ES" altLang="es-ES"/>
          </a:p>
        </p:txBody>
      </p:sp>
    </p:spTree>
    <p:extLst>
      <p:ext uri="{BB962C8B-B14F-4D97-AF65-F5344CB8AC3E}">
        <p14:creationId xmlns:p14="http://schemas.microsoft.com/office/powerpoint/2010/main" val="1201043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9CCEC-7C34-4173-9F82-E627107E2136}"/>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024F277-FC5E-4569-80E9-F21593CC779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696DF79-B32E-452B-BAEF-9DC28C18E554}"/>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5" name="Marcador de pie de página 4">
            <a:extLst>
              <a:ext uri="{FF2B5EF4-FFF2-40B4-BE49-F238E27FC236}">
                <a16:creationId xmlns:a16="http://schemas.microsoft.com/office/drawing/2014/main" id="{01B48A87-617D-4B32-99E3-1BF80009DC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88CFC9-25EF-4767-B52E-513AC44EE5D6}"/>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81059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190FD-3335-40C7-8F8F-4D7D243F4D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85438C-4B9F-4B68-9D0B-4F4CC385566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A510EA-5DB7-4EC3-B088-FB8724F961B2}"/>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5" name="Marcador de pie de página 4">
            <a:extLst>
              <a:ext uri="{FF2B5EF4-FFF2-40B4-BE49-F238E27FC236}">
                <a16:creationId xmlns:a16="http://schemas.microsoft.com/office/drawing/2014/main" id="{6CCDFCBB-C12B-4C00-9636-1979F69AF8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ACB972-4C71-47A1-9B8B-0E25A8C0DD8C}"/>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28480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36C4EB-8769-484E-A99A-432862F5F389}"/>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51C8636-76F3-449E-A35D-EFF71AA8063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158B11F-5CF0-4A48-800F-B8F62A40EF17}"/>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5" name="Marcador de pie de página 4">
            <a:extLst>
              <a:ext uri="{FF2B5EF4-FFF2-40B4-BE49-F238E27FC236}">
                <a16:creationId xmlns:a16="http://schemas.microsoft.com/office/drawing/2014/main" id="{A863A546-9CA9-4CA5-9919-641788B9C02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1DA7DA-0FC2-4D4D-9BDA-D2C4893BDFCC}"/>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1186651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6FC1B-4440-41EC-A419-8BEFF7C0EFB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4F6B46-0706-4E0E-B745-F7009E400487}"/>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83505-9BC9-4856-86DE-805B70FE44DB}"/>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A20ACEE-40FE-40A3-91C7-642F6D078E57}"/>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6" name="Marcador de pie de página 5">
            <a:extLst>
              <a:ext uri="{FF2B5EF4-FFF2-40B4-BE49-F238E27FC236}">
                <a16:creationId xmlns:a16="http://schemas.microsoft.com/office/drawing/2014/main" id="{6B2873EA-F9BF-4339-9DF7-68E3BBD21E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697367-7FCE-4921-B044-C7F6A22429DF}"/>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183136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7B064-3D29-4E39-901C-CE6965552A80}"/>
              </a:ext>
            </a:extLst>
          </p:cNvPr>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7788F47-6FD7-4333-971F-5A9045F9CB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4FD7FA-8B45-4E20-BE66-97EC2AAE45FE}"/>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89C2BE-8DE3-434C-B52C-BF133170F65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D459D3-1403-4118-A949-F5F94C6490CF}"/>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F2F4973-91FE-48F3-BFA5-DC36C76571FB}"/>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8" name="Marcador de pie de página 7">
            <a:extLst>
              <a:ext uri="{FF2B5EF4-FFF2-40B4-BE49-F238E27FC236}">
                <a16:creationId xmlns:a16="http://schemas.microsoft.com/office/drawing/2014/main" id="{6008775A-148B-4C61-94EB-169658FF0BD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76B6A5B-981A-4E5B-9283-8747A35343E8}"/>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66090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E2A96C-F054-42F8-8F1D-D92667264BD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6B40CF5-FCA2-4716-8B32-73AFFE112CE0}"/>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4" name="Marcador de pie de página 3">
            <a:extLst>
              <a:ext uri="{FF2B5EF4-FFF2-40B4-BE49-F238E27FC236}">
                <a16:creationId xmlns:a16="http://schemas.microsoft.com/office/drawing/2014/main" id="{0DD7D963-5AB9-46F5-B911-56B197552B8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653FBF6-8647-42A0-8D15-178A018BACF7}"/>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405832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E3C046A-09A2-4CEB-BCF5-5BEA61C26445}"/>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3" name="Marcador de pie de página 2">
            <a:extLst>
              <a:ext uri="{FF2B5EF4-FFF2-40B4-BE49-F238E27FC236}">
                <a16:creationId xmlns:a16="http://schemas.microsoft.com/office/drawing/2014/main" id="{5C5E92F0-1890-478B-A0F8-79765E11C3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85392E3-950E-4D84-87D2-DA275EA532B1}"/>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243224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71B3B-610C-4787-AF61-8D99F25EDA9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A1843E-8750-4D66-B28B-CF8DD507EEF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315DBD4-8336-4F3A-919E-F0E6110473A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E8A30C-D26A-4740-87CD-AE5D1751320D}"/>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6" name="Marcador de pie de página 5">
            <a:extLst>
              <a:ext uri="{FF2B5EF4-FFF2-40B4-BE49-F238E27FC236}">
                <a16:creationId xmlns:a16="http://schemas.microsoft.com/office/drawing/2014/main" id="{2F950B29-39AD-4DCA-AE56-91427B73D3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D9B7F7D-174C-4B17-83BD-8C7EDD9E2CED}"/>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400274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411FF792-3754-7545-AFDB-DA78DD6FAD96}"/>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37284540-7A92-A146-BF70-822FFBFDF047}"/>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CB3FAB1F-CEB5-B649-AC58-4E7A50035CDE}"/>
              </a:ext>
            </a:extLst>
          </p:cNvPr>
          <p:cNvSpPr>
            <a:spLocks noGrp="1"/>
          </p:cNvSpPr>
          <p:nvPr>
            <p:ph type="sldNum" sz="quarter" idx="12"/>
          </p:nvPr>
        </p:nvSpPr>
        <p:spPr/>
        <p:txBody>
          <a:bodyPr/>
          <a:lstStyle>
            <a:lvl1pPr>
              <a:defRPr/>
            </a:lvl1pPr>
          </a:lstStyle>
          <a:p>
            <a:pPr>
              <a:defRPr/>
            </a:pPr>
            <a:fld id="{D0D0AD8F-97A0-2F45-A18D-3AB957EDCD46}" type="slidenum">
              <a:rPr lang="es-ES" altLang="es-ES"/>
              <a:pPr>
                <a:defRPr/>
              </a:pPr>
              <a:t>‹Nº›</a:t>
            </a:fld>
            <a:endParaRPr lang="es-ES" altLang="es-ES"/>
          </a:p>
        </p:txBody>
      </p:sp>
    </p:spTree>
    <p:extLst>
      <p:ext uri="{BB962C8B-B14F-4D97-AF65-F5344CB8AC3E}">
        <p14:creationId xmlns:p14="http://schemas.microsoft.com/office/powerpoint/2010/main" val="1348211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50292-FCE9-4A30-8077-68F35F82ABB3}"/>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C34FEA2-C162-482A-B960-81D76610F9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C37D780-3318-46FD-9378-AE78422F1E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5731A0-4EEE-427B-ADB6-48C9805A03FC}"/>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6" name="Marcador de pie de página 5">
            <a:extLst>
              <a:ext uri="{FF2B5EF4-FFF2-40B4-BE49-F238E27FC236}">
                <a16:creationId xmlns:a16="http://schemas.microsoft.com/office/drawing/2014/main" id="{5AFF8386-88D9-4423-B484-BCE4DCBC5E9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4B6ADA-00F5-47C4-AA86-CEEA2C43FDA3}"/>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1881152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D9A57-D1EC-4032-B5E4-3399D4D2A78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A0B5986-2C72-4FC8-8F25-04ADA3376F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39BA53F-2410-4573-A7DB-2809D6C87053}"/>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5" name="Marcador de pie de página 4">
            <a:extLst>
              <a:ext uri="{FF2B5EF4-FFF2-40B4-BE49-F238E27FC236}">
                <a16:creationId xmlns:a16="http://schemas.microsoft.com/office/drawing/2014/main" id="{B40A8037-E4CB-4CD3-A882-EF90E1779E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4CE917-0B7D-4A1E-BBBB-D0229BDD38CD}"/>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4107608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1800E2-EEA5-4092-B459-817D798142E6}"/>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334EED8-F784-4A05-BC04-DF54F5BDFD14}"/>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E5ED69-7583-44A5-B95F-22B362259684}"/>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5" name="Marcador de pie de página 4">
            <a:extLst>
              <a:ext uri="{FF2B5EF4-FFF2-40B4-BE49-F238E27FC236}">
                <a16:creationId xmlns:a16="http://schemas.microsoft.com/office/drawing/2014/main" id="{EFB8A3A7-9631-41CA-B874-98D6588813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58652-BE89-402C-9081-0B3A7AE29D65}"/>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3408916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3A15D-DDC5-423A-BE62-1065ED2B2C07}"/>
              </a:ext>
            </a:extLst>
          </p:cNvPr>
          <p:cNvSpPr>
            <a:spLocks noGrp="1"/>
          </p:cNvSpPr>
          <p:nvPr>
            <p:ph type="title"/>
          </p:nvPr>
        </p:nvSpPr>
        <p:spPr/>
        <p:txBody>
          <a:bodyPr/>
          <a:lstStyle/>
          <a:p>
            <a:r>
              <a:rPr lang="es-ES" dirty="0"/>
              <a:t>Haga clic para modificar el estilo de título del patrón</a:t>
            </a:r>
          </a:p>
        </p:txBody>
      </p:sp>
      <p:sp>
        <p:nvSpPr>
          <p:cNvPr id="3" name="Marcador de fecha 2">
            <a:extLst>
              <a:ext uri="{FF2B5EF4-FFF2-40B4-BE49-F238E27FC236}">
                <a16:creationId xmlns:a16="http://schemas.microsoft.com/office/drawing/2014/main" id="{090E580D-CAD7-486C-88C3-83D7DF7DBA3E}"/>
              </a:ext>
            </a:extLst>
          </p:cNvPr>
          <p:cNvSpPr>
            <a:spLocks noGrp="1"/>
          </p:cNvSpPr>
          <p:nvPr>
            <p:ph type="dt" sz="half" idx="10"/>
          </p:nvPr>
        </p:nvSpPr>
        <p:spPr/>
        <p:txBody>
          <a:bodyPr/>
          <a:lstStyle/>
          <a:p>
            <a:fld id="{A27A3EB2-0029-45FB-869D-8DE0E7E2D20F}" type="datetimeFigureOut">
              <a:rPr lang="es-ES" smtClean="0"/>
              <a:pPr/>
              <a:t>19/01/2022</a:t>
            </a:fld>
            <a:endParaRPr lang="es-ES"/>
          </a:p>
        </p:txBody>
      </p:sp>
      <p:sp>
        <p:nvSpPr>
          <p:cNvPr id="5" name="Marcador de número de diapositiva 4">
            <a:extLst>
              <a:ext uri="{FF2B5EF4-FFF2-40B4-BE49-F238E27FC236}">
                <a16:creationId xmlns:a16="http://schemas.microsoft.com/office/drawing/2014/main" id="{FE6FC540-5834-4890-828C-E35521148C65}"/>
              </a:ext>
            </a:extLst>
          </p:cNvPr>
          <p:cNvSpPr>
            <a:spLocks noGrp="1"/>
          </p:cNvSpPr>
          <p:nvPr>
            <p:ph type="sldNum" sz="quarter" idx="12"/>
          </p:nvPr>
        </p:nvSpPr>
        <p:spPr/>
        <p:txBody>
          <a:bodyPr/>
          <a:lstStyle/>
          <a:p>
            <a:fld id="{D63E3D0C-7C8D-4A69-B29A-EEB6407C21D2}" type="slidenum">
              <a:rPr lang="es-ES" smtClean="0"/>
              <a:pPr/>
              <a:t>‹Nº›</a:t>
            </a:fld>
            <a:endParaRPr lang="es-ES"/>
          </a:p>
        </p:txBody>
      </p:sp>
    </p:spTree>
    <p:extLst>
      <p:ext uri="{BB962C8B-B14F-4D97-AF65-F5344CB8AC3E}">
        <p14:creationId xmlns:p14="http://schemas.microsoft.com/office/powerpoint/2010/main" val="128898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F954DAB-0182-B643-95F8-0E39A97B4243}"/>
              </a:ext>
            </a:extLst>
          </p:cNvPr>
          <p:cNvSpPr>
            <a:spLocks noGrp="1"/>
          </p:cNvSpPr>
          <p:nvPr>
            <p:ph type="dt" sz="half" idx="10"/>
          </p:nvPr>
        </p:nvSpPr>
        <p:spPr/>
        <p:txBody>
          <a:bodyPr/>
          <a:lstStyle>
            <a:lvl1pPr>
              <a:defRPr/>
            </a:lvl1pPr>
          </a:lstStyle>
          <a:p>
            <a:pPr>
              <a:defRPr/>
            </a:pPr>
            <a:endParaRPr lang="es-ES"/>
          </a:p>
        </p:txBody>
      </p:sp>
      <p:sp>
        <p:nvSpPr>
          <p:cNvPr id="5" name="Marcador de pie de página 4">
            <a:extLst>
              <a:ext uri="{FF2B5EF4-FFF2-40B4-BE49-F238E27FC236}">
                <a16:creationId xmlns:a16="http://schemas.microsoft.com/office/drawing/2014/main" id="{57563992-0C47-B149-B210-92B2A7C3D1CF}"/>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58AC5CD8-9135-CC40-A131-70F9F9988546}"/>
              </a:ext>
            </a:extLst>
          </p:cNvPr>
          <p:cNvSpPr>
            <a:spLocks noGrp="1"/>
          </p:cNvSpPr>
          <p:nvPr>
            <p:ph type="sldNum" sz="quarter" idx="12"/>
          </p:nvPr>
        </p:nvSpPr>
        <p:spPr/>
        <p:txBody>
          <a:bodyPr/>
          <a:lstStyle>
            <a:lvl1pPr>
              <a:defRPr/>
            </a:lvl1pPr>
          </a:lstStyle>
          <a:p>
            <a:pPr>
              <a:defRPr/>
            </a:pPr>
            <a:fld id="{7AC625CA-E579-E143-9E15-5D9ACD161661}" type="slidenum">
              <a:rPr lang="es-ES" altLang="es-ES"/>
              <a:pPr>
                <a:defRPr/>
              </a:pPr>
              <a:t>‹Nº›</a:t>
            </a:fld>
            <a:endParaRPr lang="es-ES" altLang="es-ES"/>
          </a:p>
        </p:txBody>
      </p:sp>
    </p:spTree>
    <p:extLst>
      <p:ext uri="{BB962C8B-B14F-4D97-AF65-F5344CB8AC3E}">
        <p14:creationId xmlns:p14="http://schemas.microsoft.com/office/powerpoint/2010/main" val="4232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DEEE1EFB-B50B-A241-9555-04574C221C6A}"/>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8C9B9D8D-E3A3-D240-9B76-4EDA1F3D2747}"/>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5102A9F8-9A73-8E4D-BAD4-C7AFF0D3DB58}"/>
              </a:ext>
            </a:extLst>
          </p:cNvPr>
          <p:cNvSpPr>
            <a:spLocks noGrp="1"/>
          </p:cNvSpPr>
          <p:nvPr>
            <p:ph type="sldNum" sz="quarter" idx="12"/>
          </p:nvPr>
        </p:nvSpPr>
        <p:spPr/>
        <p:txBody>
          <a:bodyPr/>
          <a:lstStyle>
            <a:lvl1pPr>
              <a:defRPr/>
            </a:lvl1pPr>
          </a:lstStyle>
          <a:p>
            <a:pPr>
              <a:defRPr/>
            </a:pPr>
            <a:fld id="{EA6B44EB-4512-5140-846C-0644E4A8DD5F}" type="slidenum">
              <a:rPr lang="es-ES" altLang="es-ES"/>
              <a:pPr>
                <a:defRPr/>
              </a:pPr>
              <a:t>‹Nº›</a:t>
            </a:fld>
            <a:endParaRPr lang="es-ES" altLang="es-ES"/>
          </a:p>
        </p:txBody>
      </p:sp>
    </p:spTree>
    <p:extLst>
      <p:ext uri="{BB962C8B-B14F-4D97-AF65-F5344CB8AC3E}">
        <p14:creationId xmlns:p14="http://schemas.microsoft.com/office/powerpoint/2010/main" val="2409391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93091B08-361C-7A4A-9A3C-46AB36CA96EA}"/>
              </a:ext>
            </a:extLst>
          </p:cNvPr>
          <p:cNvSpPr>
            <a:spLocks noGrp="1"/>
          </p:cNvSpPr>
          <p:nvPr>
            <p:ph type="dt" sz="half" idx="10"/>
          </p:nvPr>
        </p:nvSpPr>
        <p:spPr/>
        <p:txBody>
          <a:bodyPr/>
          <a:lstStyle>
            <a:lvl1pPr>
              <a:defRPr/>
            </a:lvl1pPr>
          </a:lstStyle>
          <a:p>
            <a:pPr>
              <a:defRPr/>
            </a:pPr>
            <a:endParaRPr lang="es-ES"/>
          </a:p>
        </p:txBody>
      </p:sp>
      <p:sp>
        <p:nvSpPr>
          <p:cNvPr id="8" name="Marcador de pie de página 4">
            <a:extLst>
              <a:ext uri="{FF2B5EF4-FFF2-40B4-BE49-F238E27FC236}">
                <a16:creationId xmlns:a16="http://schemas.microsoft.com/office/drawing/2014/main" id="{C4AB231A-A292-0D47-AFC7-65341B39797E}"/>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5CAE5EC7-71BD-9A45-B3D7-708960B52BE5}"/>
              </a:ext>
            </a:extLst>
          </p:cNvPr>
          <p:cNvSpPr>
            <a:spLocks noGrp="1"/>
          </p:cNvSpPr>
          <p:nvPr>
            <p:ph type="sldNum" sz="quarter" idx="12"/>
          </p:nvPr>
        </p:nvSpPr>
        <p:spPr/>
        <p:txBody>
          <a:bodyPr/>
          <a:lstStyle>
            <a:lvl1pPr>
              <a:defRPr/>
            </a:lvl1pPr>
          </a:lstStyle>
          <a:p>
            <a:pPr>
              <a:defRPr/>
            </a:pPr>
            <a:fld id="{02B07CA8-A356-104C-9AC0-6617B6DEA888}" type="slidenum">
              <a:rPr lang="es-ES" altLang="es-ES"/>
              <a:pPr>
                <a:defRPr/>
              </a:pPr>
              <a:t>‹Nº›</a:t>
            </a:fld>
            <a:endParaRPr lang="es-ES" altLang="es-ES"/>
          </a:p>
        </p:txBody>
      </p:sp>
    </p:spTree>
    <p:extLst>
      <p:ext uri="{BB962C8B-B14F-4D97-AF65-F5344CB8AC3E}">
        <p14:creationId xmlns:p14="http://schemas.microsoft.com/office/powerpoint/2010/main" val="247537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F6CC6D26-A3E7-884F-B652-53DB38906607}"/>
              </a:ext>
            </a:extLst>
          </p:cNvPr>
          <p:cNvSpPr>
            <a:spLocks noGrp="1"/>
          </p:cNvSpPr>
          <p:nvPr>
            <p:ph type="dt" sz="half" idx="10"/>
          </p:nvPr>
        </p:nvSpPr>
        <p:spPr/>
        <p:txBody>
          <a:bodyPr/>
          <a:lstStyle>
            <a:lvl1pPr>
              <a:defRPr/>
            </a:lvl1pPr>
          </a:lstStyle>
          <a:p>
            <a:pPr>
              <a:defRPr/>
            </a:pPr>
            <a:endParaRPr lang="es-ES"/>
          </a:p>
        </p:txBody>
      </p:sp>
      <p:sp>
        <p:nvSpPr>
          <p:cNvPr id="4" name="Marcador de pie de página 4">
            <a:extLst>
              <a:ext uri="{FF2B5EF4-FFF2-40B4-BE49-F238E27FC236}">
                <a16:creationId xmlns:a16="http://schemas.microsoft.com/office/drawing/2014/main" id="{0E5FFA08-9A3B-234D-8F4A-9054E2C485FB}"/>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0EF5170A-05CB-854F-958B-492765EF5BE9}"/>
              </a:ext>
            </a:extLst>
          </p:cNvPr>
          <p:cNvSpPr>
            <a:spLocks noGrp="1"/>
          </p:cNvSpPr>
          <p:nvPr>
            <p:ph type="sldNum" sz="quarter" idx="12"/>
          </p:nvPr>
        </p:nvSpPr>
        <p:spPr/>
        <p:txBody>
          <a:bodyPr/>
          <a:lstStyle>
            <a:lvl1pPr>
              <a:defRPr/>
            </a:lvl1pPr>
          </a:lstStyle>
          <a:p>
            <a:pPr>
              <a:defRPr/>
            </a:pPr>
            <a:fld id="{FCB3EDCC-66AB-C749-9532-E04B58503D68}" type="slidenum">
              <a:rPr lang="es-ES" altLang="es-ES"/>
              <a:pPr>
                <a:defRPr/>
              </a:pPr>
              <a:t>‹Nº›</a:t>
            </a:fld>
            <a:endParaRPr lang="es-ES" altLang="es-ES"/>
          </a:p>
        </p:txBody>
      </p:sp>
    </p:spTree>
    <p:extLst>
      <p:ext uri="{BB962C8B-B14F-4D97-AF65-F5344CB8AC3E}">
        <p14:creationId xmlns:p14="http://schemas.microsoft.com/office/powerpoint/2010/main" val="425704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053A2A15-6416-6F4A-B6BA-5B282F7685CA}"/>
              </a:ext>
            </a:extLst>
          </p:cNvPr>
          <p:cNvSpPr>
            <a:spLocks noGrp="1"/>
          </p:cNvSpPr>
          <p:nvPr>
            <p:ph type="dt" sz="half" idx="10"/>
          </p:nvPr>
        </p:nvSpPr>
        <p:spPr/>
        <p:txBody>
          <a:bodyPr/>
          <a:lstStyle>
            <a:lvl1pPr>
              <a:defRPr/>
            </a:lvl1pPr>
          </a:lstStyle>
          <a:p>
            <a:pPr>
              <a:defRPr/>
            </a:pPr>
            <a:endParaRPr lang="es-ES"/>
          </a:p>
        </p:txBody>
      </p:sp>
      <p:sp>
        <p:nvSpPr>
          <p:cNvPr id="3" name="Marcador de pie de página 4">
            <a:extLst>
              <a:ext uri="{FF2B5EF4-FFF2-40B4-BE49-F238E27FC236}">
                <a16:creationId xmlns:a16="http://schemas.microsoft.com/office/drawing/2014/main" id="{1A8461F3-F276-E64D-9274-153052DDAEF9}"/>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311B1C98-46CB-FE41-8D69-F3F85C74BC03}"/>
              </a:ext>
            </a:extLst>
          </p:cNvPr>
          <p:cNvSpPr>
            <a:spLocks noGrp="1"/>
          </p:cNvSpPr>
          <p:nvPr>
            <p:ph type="sldNum" sz="quarter" idx="12"/>
          </p:nvPr>
        </p:nvSpPr>
        <p:spPr/>
        <p:txBody>
          <a:bodyPr/>
          <a:lstStyle>
            <a:lvl1pPr>
              <a:defRPr/>
            </a:lvl1pPr>
          </a:lstStyle>
          <a:p>
            <a:pPr>
              <a:defRPr/>
            </a:pPr>
            <a:fld id="{166DC99E-5BE6-5E4F-8EC9-927172B19EBF}" type="slidenum">
              <a:rPr lang="es-ES" altLang="es-ES"/>
              <a:pPr>
                <a:defRPr/>
              </a:pPr>
              <a:t>‹Nº›</a:t>
            </a:fld>
            <a:endParaRPr lang="es-ES" altLang="es-ES"/>
          </a:p>
        </p:txBody>
      </p:sp>
    </p:spTree>
    <p:extLst>
      <p:ext uri="{BB962C8B-B14F-4D97-AF65-F5344CB8AC3E}">
        <p14:creationId xmlns:p14="http://schemas.microsoft.com/office/powerpoint/2010/main" val="106296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4A7410B-EA57-D744-888E-33A9BF1251F2}"/>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CF6B6CAC-B22B-A34F-8A68-DDE1D669940F}"/>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F801556D-7E98-6A4A-A57F-DBAF46CECCC6}"/>
              </a:ext>
            </a:extLst>
          </p:cNvPr>
          <p:cNvSpPr>
            <a:spLocks noGrp="1"/>
          </p:cNvSpPr>
          <p:nvPr>
            <p:ph type="sldNum" sz="quarter" idx="12"/>
          </p:nvPr>
        </p:nvSpPr>
        <p:spPr/>
        <p:txBody>
          <a:bodyPr/>
          <a:lstStyle>
            <a:lvl1pPr>
              <a:defRPr/>
            </a:lvl1pPr>
          </a:lstStyle>
          <a:p>
            <a:pPr>
              <a:defRPr/>
            </a:pPr>
            <a:fld id="{501A1333-2BB1-CE4B-9F44-96216ED2D86D}" type="slidenum">
              <a:rPr lang="es-ES" altLang="es-ES"/>
              <a:pPr>
                <a:defRPr/>
              </a:pPr>
              <a:t>‹Nº›</a:t>
            </a:fld>
            <a:endParaRPr lang="es-ES" altLang="es-ES"/>
          </a:p>
        </p:txBody>
      </p:sp>
    </p:spTree>
    <p:extLst>
      <p:ext uri="{BB962C8B-B14F-4D97-AF65-F5344CB8AC3E}">
        <p14:creationId xmlns:p14="http://schemas.microsoft.com/office/powerpoint/2010/main" val="124965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DF3C832-367F-B54C-8452-2B79B7AD888C}"/>
              </a:ext>
            </a:extLst>
          </p:cNvPr>
          <p:cNvSpPr>
            <a:spLocks noGrp="1"/>
          </p:cNvSpPr>
          <p:nvPr>
            <p:ph type="dt" sz="half" idx="10"/>
          </p:nvPr>
        </p:nvSpPr>
        <p:spPr/>
        <p:txBody>
          <a:bodyPr/>
          <a:lstStyle>
            <a:lvl1pPr>
              <a:defRPr/>
            </a:lvl1pPr>
          </a:lstStyle>
          <a:p>
            <a:pPr>
              <a:defRPr/>
            </a:pPr>
            <a:endParaRPr lang="es-ES"/>
          </a:p>
        </p:txBody>
      </p:sp>
      <p:sp>
        <p:nvSpPr>
          <p:cNvPr id="6" name="Marcador de pie de página 4">
            <a:extLst>
              <a:ext uri="{FF2B5EF4-FFF2-40B4-BE49-F238E27FC236}">
                <a16:creationId xmlns:a16="http://schemas.microsoft.com/office/drawing/2014/main" id="{5A62AC61-5316-D441-ACD6-F13762797636}"/>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FA0DD980-CFAC-8D40-B00A-179AD9124668}"/>
              </a:ext>
            </a:extLst>
          </p:cNvPr>
          <p:cNvSpPr>
            <a:spLocks noGrp="1"/>
          </p:cNvSpPr>
          <p:nvPr>
            <p:ph type="sldNum" sz="quarter" idx="12"/>
          </p:nvPr>
        </p:nvSpPr>
        <p:spPr/>
        <p:txBody>
          <a:bodyPr/>
          <a:lstStyle>
            <a:lvl1pPr>
              <a:defRPr/>
            </a:lvl1pPr>
          </a:lstStyle>
          <a:p>
            <a:pPr>
              <a:defRPr/>
            </a:pPr>
            <a:fld id="{A8EF5105-1C7C-A94E-B6C5-48558EB96770}" type="slidenum">
              <a:rPr lang="es-ES" altLang="es-ES"/>
              <a:pPr>
                <a:defRPr/>
              </a:pPr>
              <a:t>‹Nº›</a:t>
            </a:fld>
            <a:endParaRPr lang="es-ES" altLang="es-ES"/>
          </a:p>
        </p:txBody>
      </p:sp>
    </p:spTree>
    <p:extLst>
      <p:ext uri="{BB962C8B-B14F-4D97-AF65-F5344CB8AC3E}">
        <p14:creationId xmlns:p14="http://schemas.microsoft.com/office/powerpoint/2010/main" val="410963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06A9BCE3-40DB-6C49-9BD2-B96CAC85B4C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a:extLst>
              <a:ext uri="{FF2B5EF4-FFF2-40B4-BE49-F238E27FC236}">
                <a16:creationId xmlns:a16="http://schemas.microsoft.com/office/drawing/2014/main" id="{8E4CCA29-FCEA-0F47-BD90-8AB2F649C202}"/>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los estilos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a:extLst>
              <a:ext uri="{FF2B5EF4-FFF2-40B4-BE49-F238E27FC236}">
                <a16:creationId xmlns:a16="http://schemas.microsoft.com/office/drawing/2014/main" id="{D474C75C-BFE2-934D-8F4E-98D5C678606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s-ES"/>
          </a:p>
        </p:txBody>
      </p:sp>
      <p:sp>
        <p:nvSpPr>
          <p:cNvPr id="5" name="Marcador de pie de página 4">
            <a:extLst>
              <a:ext uri="{FF2B5EF4-FFF2-40B4-BE49-F238E27FC236}">
                <a16:creationId xmlns:a16="http://schemas.microsoft.com/office/drawing/2014/main" id="{22383650-4EC2-BF42-8B9D-8D410B095F0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68350EEF-50B0-DA45-9A0B-D7E399EEF65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444E6304-494D-8344-92E5-381D921FBCBB}"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7B43B1-D696-43B7-9379-7F8B2BF6FF6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FACEE8-BD57-4E8B-8B5C-715D55EDAB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119881-4353-4B18-AD5A-CACF99100D4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A3EB2-0029-45FB-869D-8DE0E7E2D20F}" type="datetimeFigureOut">
              <a:rPr lang="es-ES" smtClean="0"/>
              <a:pPr/>
              <a:t>19/01/2022</a:t>
            </a:fld>
            <a:endParaRPr lang="es-ES"/>
          </a:p>
        </p:txBody>
      </p:sp>
      <p:sp>
        <p:nvSpPr>
          <p:cNvPr id="5" name="Marcador de pie de página 4">
            <a:extLst>
              <a:ext uri="{FF2B5EF4-FFF2-40B4-BE49-F238E27FC236}">
                <a16:creationId xmlns:a16="http://schemas.microsoft.com/office/drawing/2014/main" id="{221E02DE-F7B7-4C40-9505-888873D8B24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AFB2CCB-2770-4215-A541-28775909E6C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E3D0C-7C8D-4A69-B29A-EEB6407C21D2}" type="slidenum">
              <a:rPr lang="es-ES" smtClean="0"/>
              <a:pPr/>
              <a:t>‹Nº›</a:t>
            </a:fld>
            <a:endParaRPr lang="es-ES"/>
          </a:p>
        </p:txBody>
      </p:sp>
    </p:spTree>
    <p:extLst>
      <p:ext uri="{BB962C8B-B14F-4D97-AF65-F5344CB8AC3E}">
        <p14:creationId xmlns:p14="http://schemas.microsoft.com/office/powerpoint/2010/main" val="3996762137"/>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 id="2147484782" r:id="rId6"/>
    <p:sldLayoutId id="2147484783" r:id="rId7"/>
    <p:sldLayoutId id="2147484784" r:id="rId8"/>
    <p:sldLayoutId id="2147484785" r:id="rId9"/>
    <p:sldLayoutId id="2147484786" r:id="rId10"/>
    <p:sldLayoutId id="2147484787" r:id="rId11"/>
    <p:sldLayoutId id="2147484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nefrologiaaldia.org/es-articulo-trastornos-del-agua-disnatremias-363" TargetMode="External"/><Relationship Id="rId7" Type="http://schemas.openxmlformats.org/officeDocument/2006/relationships/hyperlink" Target="https://www.revistanefrologia.com/es-vol-2-num-6-sumario-X2013757511X00029"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fortunejournals.com/articles/hyponatremia-and-hypernatremia-a-practical-guide-to-disorders-of-water-balance.pdf" TargetMode="External"/><Relationship Id="rId5" Type="http://schemas.openxmlformats.org/officeDocument/2006/relationships/hyperlink" Target="https://academic.oup.com/ndt/article/29/suppl_2/i1/1904943" TargetMode="External"/><Relationship Id="rId4" Type="http://schemas.openxmlformats.org/officeDocument/2006/relationships/hyperlink" Target="http://static.elsevier.es/nefro/otras_pubs/algoritmos_sen_1.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7056438" y="115888"/>
            <a:ext cx="1476375" cy="1147762"/>
          </a:xfrm>
          <a:prstGeom prst="rect">
            <a:avLst/>
          </a:prstGeom>
          <a:noFill/>
          <a:ln w="9525">
            <a:noFill/>
            <a:miter lim="800000"/>
            <a:headEnd/>
            <a:tailEnd/>
          </a:ln>
        </p:spPr>
      </p:pic>
      <p:pic>
        <p:nvPicPr>
          <p:cNvPr id="5123" name="Picture 2" descr="C:\Users\victor\OneDrive\NEFROLOGIA AL DIA\DOMINIO\Dossier\Icono NAD.jpg"/>
          <p:cNvPicPr>
            <a:picLocks noChangeAspect="1" noChangeArrowheads="1"/>
          </p:cNvPicPr>
          <p:nvPr/>
        </p:nvPicPr>
        <p:blipFill>
          <a:blip r:embed="rId3" cstate="print"/>
          <a:srcRect/>
          <a:stretch>
            <a:fillRect/>
          </a:stretch>
        </p:blipFill>
        <p:spPr bwMode="auto">
          <a:xfrm>
            <a:off x="373063" y="312738"/>
            <a:ext cx="1871662" cy="652462"/>
          </a:xfrm>
          <a:prstGeom prst="rect">
            <a:avLst/>
          </a:prstGeom>
          <a:noFill/>
          <a:ln w="9525">
            <a:noFill/>
            <a:miter lim="800000"/>
            <a:headEnd/>
            <a:tailEnd/>
          </a:ln>
        </p:spPr>
      </p:pic>
      <p:sp>
        <p:nvSpPr>
          <p:cNvPr id="5124" name="8 Rectángulo"/>
          <p:cNvSpPr>
            <a:spLocks noChangeArrowheads="1"/>
          </p:cNvSpPr>
          <p:nvPr/>
        </p:nvSpPr>
        <p:spPr bwMode="auto">
          <a:xfrm>
            <a:off x="2484438" y="193675"/>
            <a:ext cx="4572000" cy="1046163"/>
          </a:xfrm>
          <a:prstGeom prst="rect">
            <a:avLst/>
          </a:prstGeom>
          <a:noFill/>
          <a:ln w="9525">
            <a:noFill/>
            <a:miter lim="800000"/>
            <a:headEnd/>
            <a:tailEnd/>
          </a:ln>
        </p:spPr>
        <p:txBody>
          <a:bodyPr>
            <a:spAutoFit/>
          </a:bodyPr>
          <a:lstStyle/>
          <a:p>
            <a:pPr algn="ctr" eaLnBrk="1" hangingPunct="1"/>
            <a:r>
              <a:rPr lang="es-ES" altLang="es-ES" sz="2200" b="1">
                <a:solidFill>
                  <a:srgbClr val="0000FF"/>
                </a:solidFill>
                <a:latin typeface="Calibri" pitchFamily="34" charset="0"/>
              </a:rPr>
              <a:t>Grupo Universidad de la SEN para Docencia de Grado</a:t>
            </a:r>
          </a:p>
          <a:p>
            <a:pPr algn="ctr" eaLnBrk="1" hangingPunct="1"/>
            <a:r>
              <a:rPr lang="es-ES" altLang="es-ES" sz="1600" b="1">
                <a:solidFill>
                  <a:srgbClr val="0000FF"/>
                </a:solidFill>
                <a:latin typeface="Calibri" pitchFamily="34" charset="0"/>
              </a:rPr>
              <a:t>Coordinador Prof Gabriel de Arriba</a:t>
            </a:r>
          </a:p>
        </p:txBody>
      </p:sp>
      <p:cxnSp>
        <p:nvCxnSpPr>
          <p:cNvPr id="11" name="10 Conector recto"/>
          <p:cNvCxnSpPr/>
          <p:nvPr/>
        </p:nvCxnSpPr>
        <p:spPr>
          <a:xfrm>
            <a:off x="252413" y="1444625"/>
            <a:ext cx="828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26" name="Text Box 309"/>
          <p:cNvSpPr txBox="1">
            <a:spLocks noChangeArrowheads="1"/>
          </p:cNvSpPr>
          <p:nvPr/>
        </p:nvSpPr>
        <p:spPr bwMode="auto">
          <a:xfrm>
            <a:off x="684213" y="3501033"/>
            <a:ext cx="5915025" cy="1016000"/>
          </a:xfrm>
          <a:prstGeom prst="rect">
            <a:avLst/>
          </a:prstGeom>
          <a:noFill/>
          <a:ln w="9525">
            <a:noFill/>
            <a:miter lim="800000"/>
            <a:headEnd/>
            <a:tailEnd/>
          </a:ln>
        </p:spPr>
        <p:txBody>
          <a:bodyPr wrap="none">
            <a:spAutoFit/>
          </a:bodyPr>
          <a:lstStyle/>
          <a:p>
            <a:pPr eaLnBrk="1" hangingPunct="1"/>
            <a:r>
              <a:rPr lang="es-ES" altLang="es-ES" sz="2000">
                <a:solidFill>
                  <a:srgbClr val="000000"/>
                </a:solidFill>
              </a:rPr>
              <a:t>PONENTES</a:t>
            </a:r>
            <a:r>
              <a:rPr lang="es-ES" altLang="es-ES" sz="2000">
                <a:solidFill>
                  <a:srgbClr val="000000"/>
                </a:solidFill>
                <a:latin typeface="Calibri" pitchFamily="34" charset="0"/>
              </a:rPr>
              <a:t>: Dres. Roberto Alcazar y Patricia de Sequera</a:t>
            </a:r>
          </a:p>
          <a:p>
            <a:pPr eaLnBrk="1" hangingPunct="1"/>
            <a:r>
              <a:rPr lang="es-ES" altLang="es-ES" sz="2000">
                <a:solidFill>
                  <a:srgbClr val="000000"/>
                </a:solidFill>
                <a:latin typeface="Calibri" pitchFamily="34" charset="0"/>
              </a:rPr>
              <a:t>HOSPITAL: Universitario Infanta Leonor</a:t>
            </a:r>
          </a:p>
          <a:p>
            <a:pPr eaLnBrk="1" hangingPunct="1"/>
            <a:r>
              <a:rPr lang="es-ES" altLang="es-ES" sz="2000">
                <a:solidFill>
                  <a:srgbClr val="000000"/>
                </a:solidFill>
                <a:latin typeface="Calibri" pitchFamily="34" charset="0"/>
              </a:rPr>
              <a:t>UNIVERSIDAD: Complutense de Madrid</a:t>
            </a:r>
          </a:p>
        </p:txBody>
      </p:sp>
      <p:sp>
        <p:nvSpPr>
          <p:cNvPr id="5127" name="309 CuadroTexto"/>
          <p:cNvSpPr txBox="1">
            <a:spLocks noChangeArrowheads="1"/>
          </p:cNvSpPr>
          <p:nvPr/>
        </p:nvSpPr>
        <p:spPr bwMode="auto">
          <a:xfrm>
            <a:off x="684213" y="1700808"/>
            <a:ext cx="7037387" cy="1446212"/>
          </a:xfrm>
          <a:prstGeom prst="rect">
            <a:avLst/>
          </a:prstGeom>
          <a:noFill/>
          <a:ln w="9525">
            <a:solidFill>
              <a:schemeClr val="bg1"/>
            </a:solidFill>
            <a:miter lim="800000"/>
            <a:headEnd/>
            <a:tailEnd/>
          </a:ln>
        </p:spPr>
        <p:txBody>
          <a:bodyPr wrap="none">
            <a:spAutoFit/>
          </a:bodyPr>
          <a:lstStyle/>
          <a:p>
            <a:pPr eaLnBrk="1" hangingPunct="1">
              <a:buFont typeface="Arial" charset="0"/>
              <a:buNone/>
            </a:pPr>
            <a:r>
              <a:rPr lang="es-ES" altLang="es-ES" sz="4400" b="1">
                <a:solidFill>
                  <a:srgbClr val="000000"/>
                </a:solidFill>
                <a:latin typeface="Calibri" pitchFamily="34" charset="0"/>
              </a:rPr>
              <a:t>Trastornos del agua:</a:t>
            </a:r>
          </a:p>
          <a:p>
            <a:pPr eaLnBrk="1" hangingPunct="1">
              <a:buFont typeface="Arial" charset="0"/>
              <a:buNone/>
            </a:pPr>
            <a:r>
              <a:rPr lang="es-ES" altLang="es-ES" sz="4400" b="1">
                <a:solidFill>
                  <a:srgbClr val="000000"/>
                </a:solidFill>
                <a:latin typeface="Calibri" pitchFamily="34" charset="0"/>
              </a:rPr>
              <a:t>Hiponatremia, hipernatremia</a:t>
            </a:r>
          </a:p>
        </p:txBody>
      </p:sp>
      <p:sp>
        <p:nvSpPr>
          <p:cNvPr id="5128" name="CuadroTexto 7"/>
          <p:cNvSpPr txBox="1">
            <a:spLocks noChangeArrowheads="1"/>
          </p:cNvSpPr>
          <p:nvPr/>
        </p:nvSpPr>
        <p:spPr bwMode="auto">
          <a:xfrm>
            <a:off x="179388" y="949325"/>
            <a:ext cx="3222625" cy="307975"/>
          </a:xfrm>
          <a:prstGeom prst="rect">
            <a:avLst/>
          </a:prstGeom>
          <a:noFill/>
          <a:ln w="9525">
            <a:noFill/>
            <a:miter lim="800000"/>
            <a:headEnd/>
            <a:tailEnd/>
          </a:ln>
        </p:spPr>
        <p:txBody>
          <a:bodyPr>
            <a:spAutoFit/>
          </a:bodyPr>
          <a:lstStyle/>
          <a:p>
            <a:pPr eaLnBrk="1" hangingPunct="1"/>
            <a:r>
              <a:rPr lang="es-ES" altLang="es-ES" sz="1400" u="sng">
                <a:solidFill>
                  <a:srgbClr val="0000FF"/>
                </a:solidFill>
              </a:rPr>
              <a:t>  http://www.nefrologiaaldia.org</a:t>
            </a:r>
          </a:p>
        </p:txBody>
      </p:sp>
      <p:sp>
        <p:nvSpPr>
          <p:cNvPr id="9" name="CuadroTexto 1">
            <a:extLst>
              <a:ext uri="{FF2B5EF4-FFF2-40B4-BE49-F238E27FC236}">
                <a16:creationId xmlns:a16="http://schemas.microsoft.com/office/drawing/2014/main" id="{C220AE9B-2713-4A89-A594-A66D9182726B}"/>
              </a:ext>
            </a:extLst>
          </p:cNvPr>
          <p:cNvSpPr txBox="1">
            <a:spLocks noChangeArrowheads="1"/>
          </p:cNvSpPr>
          <p:nvPr/>
        </p:nvSpPr>
        <p:spPr bwMode="auto">
          <a:xfrm>
            <a:off x="373063" y="4881472"/>
            <a:ext cx="8519417" cy="1323439"/>
          </a:xfrm>
          <a:prstGeom prst="rect">
            <a:avLst/>
          </a:prstGeom>
          <a:solidFill>
            <a:schemeClr val="bg1">
              <a:lumMod val="95000"/>
            </a:schemeClr>
          </a:solidFill>
          <a:ln>
            <a:solidFill>
              <a:schemeClr val="accent1"/>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2000" i="1"/>
              <a:t>Este </a:t>
            </a:r>
            <a:r>
              <a:rPr lang="es-ES" altLang="es-ES" sz="2000" i="1" dirty="0"/>
              <a:t>capítulo contiene los conceptos </a:t>
            </a:r>
            <a:r>
              <a:rPr lang="es-ES" altLang="es-ES" sz="2000" i="1"/>
              <a:t>fundamentales del </a:t>
            </a:r>
            <a:r>
              <a:rPr lang="es-ES" altLang="es-ES" sz="2000" i="1" dirty="0"/>
              <a:t>manejo del  </a:t>
            </a:r>
            <a:r>
              <a:rPr lang="es-ES" altLang="es-ES" sz="2000" i="1"/>
              <a:t>agua y el sodio en </a:t>
            </a:r>
            <a:r>
              <a:rPr lang="es-ES" altLang="es-ES" sz="2000" i="1" dirty="0"/>
              <a:t>el organismo</a:t>
            </a:r>
            <a:r>
              <a:rPr lang="es-ES" altLang="es-ES" sz="2000" i="1"/>
              <a:t>. </a:t>
            </a:r>
          </a:p>
          <a:p>
            <a:pPr>
              <a:spcBef>
                <a:spcPct val="0"/>
              </a:spcBef>
              <a:buFontTx/>
              <a:buNone/>
            </a:pPr>
            <a:r>
              <a:rPr lang="es-ES" altLang="es-ES" sz="2000" i="1"/>
              <a:t>Se describen </a:t>
            </a:r>
            <a:r>
              <a:rPr lang="es-ES" altLang="es-ES" sz="2000" i="1" dirty="0"/>
              <a:t>las causas, los síntomas, las claves para el diagnóstico etiológico y el tratamiento de la </a:t>
            </a:r>
            <a:r>
              <a:rPr lang="es-ES" altLang="es-ES" sz="2000" b="1" i="1" dirty="0"/>
              <a:t>hipo </a:t>
            </a:r>
            <a:r>
              <a:rPr lang="es-ES" altLang="es-ES" sz="2000" b="1" i="1"/>
              <a:t>e hipernatremia.</a:t>
            </a:r>
            <a:endParaRPr lang="es-ES" altLang="es-E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Epidemiología</a:t>
            </a:r>
          </a:p>
        </p:txBody>
      </p:sp>
      <p:pic>
        <p:nvPicPr>
          <p:cNvPr id="10" name="Imagen 9">
            <a:extLst>
              <a:ext uri="{FF2B5EF4-FFF2-40B4-BE49-F238E27FC236}">
                <a16:creationId xmlns:a16="http://schemas.microsoft.com/office/drawing/2014/main" id="{D5C42D8E-91B0-FF43-99DF-AA67CF6808E8}"/>
              </a:ext>
            </a:extLst>
          </p:cNvPr>
          <p:cNvPicPr>
            <a:picLocks noChangeAspect="1"/>
          </p:cNvPicPr>
          <p:nvPr/>
        </p:nvPicPr>
        <p:blipFill>
          <a:blip r:embed="rId3" cstate="print"/>
          <a:stretch>
            <a:fillRect/>
          </a:stretch>
        </p:blipFill>
        <p:spPr>
          <a:xfrm>
            <a:off x="99509" y="1204262"/>
            <a:ext cx="3308098" cy="1216625"/>
          </a:xfrm>
          <a:prstGeom prst="rect">
            <a:avLst/>
          </a:prstGeom>
          <a:ln>
            <a:solidFill>
              <a:schemeClr val="accent1"/>
            </a:solidFill>
          </a:ln>
          <a:effectLst>
            <a:outerShdw blurRad="50800" dist="38100" dir="2700000" algn="tl" rotWithShape="0">
              <a:prstClr val="black">
                <a:alpha val="40000"/>
              </a:prstClr>
            </a:outerShdw>
          </a:effectLst>
        </p:spPr>
      </p:pic>
      <p:pic>
        <p:nvPicPr>
          <p:cNvPr id="13" name="Imagen 12">
            <a:extLst>
              <a:ext uri="{FF2B5EF4-FFF2-40B4-BE49-F238E27FC236}">
                <a16:creationId xmlns:a16="http://schemas.microsoft.com/office/drawing/2014/main" id="{F78E85AA-1A97-4E4E-A7D3-B2EC73CCA5F9}"/>
              </a:ext>
            </a:extLst>
          </p:cNvPr>
          <p:cNvPicPr>
            <a:picLocks noChangeAspect="1"/>
          </p:cNvPicPr>
          <p:nvPr/>
        </p:nvPicPr>
        <p:blipFill>
          <a:blip r:embed="rId4" cstate="print"/>
          <a:stretch>
            <a:fillRect/>
          </a:stretch>
        </p:blipFill>
        <p:spPr>
          <a:xfrm>
            <a:off x="403602" y="3355243"/>
            <a:ext cx="4037054" cy="3023658"/>
          </a:xfrm>
          <a:prstGeom prst="rect">
            <a:avLst/>
          </a:prstGeom>
          <a:ln>
            <a:solidFill>
              <a:schemeClr val="accent1"/>
            </a:solidFill>
          </a:ln>
          <a:effectLst>
            <a:outerShdw blurRad="50800" dist="38100" dir="2700000" algn="tl" rotWithShape="0">
              <a:prstClr val="black">
                <a:alpha val="40000"/>
              </a:prstClr>
            </a:outerShdw>
          </a:effectLst>
        </p:spPr>
      </p:pic>
      <p:pic>
        <p:nvPicPr>
          <p:cNvPr id="14" name="Imagen 13">
            <a:extLst>
              <a:ext uri="{FF2B5EF4-FFF2-40B4-BE49-F238E27FC236}">
                <a16:creationId xmlns:a16="http://schemas.microsoft.com/office/drawing/2014/main" id="{ABF81B6C-D662-E04F-BB3E-B95E8286A69B}"/>
              </a:ext>
            </a:extLst>
          </p:cNvPr>
          <p:cNvPicPr>
            <a:picLocks noChangeAspect="1"/>
          </p:cNvPicPr>
          <p:nvPr/>
        </p:nvPicPr>
        <p:blipFill>
          <a:blip r:embed="rId5" cstate="print"/>
          <a:stretch>
            <a:fillRect/>
          </a:stretch>
        </p:blipFill>
        <p:spPr>
          <a:xfrm>
            <a:off x="4989111" y="3355243"/>
            <a:ext cx="3751287" cy="3023659"/>
          </a:xfrm>
          <a:prstGeom prst="rect">
            <a:avLst/>
          </a:prstGeom>
          <a:solidFill>
            <a:schemeClr val="accent1">
              <a:lumMod val="75000"/>
            </a:schemeClr>
          </a:solidFill>
          <a:ln>
            <a:solidFill>
              <a:schemeClr val="accent1"/>
            </a:solidFill>
          </a:ln>
          <a:effectLst>
            <a:outerShdw blurRad="50800" dist="38100" dir="2700000" algn="tl" rotWithShape="0">
              <a:prstClr val="black">
                <a:alpha val="40000"/>
              </a:prstClr>
            </a:outerShdw>
          </a:effectLst>
        </p:spPr>
      </p:pic>
      <p:pic>
        <p:nvPicPr>
          <p:cNvPr id="15" name="Imagen 14">
            <a:extLst>
              <a:ext uri="{FF2B5EF4-FFF2-40B4-BE49-F238E27FC236}">
                <a16:creationId xmlns:a16="http://schemas.microsoft.com/office/drawing/2014/main" id="{02B07EC4-ED6F-1247-B541-575047DE89CD}"/>
              </a:ext>
            </a:extLst>
          </p:cNvPr>
          <p:cNvPicPr>
            <a:picLocks noChangeAspect="1"/>
          </p:cNvPicPr>
          <p:nvPr/>
        </p:nvPicPr>
        <p:blipFill>
          <a:blip r:embed="rId6" cstate="print"/>
          <a:stretch>
            <a:fillRect/>
          </a:stretch>
        </p:blipFill>
        <p:spPr>
          <a:xfrm>
            <a:off x="744027" y="2420887"/>
            <a:ext cx="2687241" cy="253603"/>
          </a:xfrm>
          <a:prstGeom prst="rect">
            <a:avLst/>
          </a:prstGeom>
          <a:ln>
            <a:solidFill>
              <a:schemeClr val="accent1"/>
            </a:solidFill>
          </a:ln>
          <a:effectLst>
            <a:outerShdw blurRad="50800" dist="38100" dir="2700000" algn="tl" rotWithShape="0">
              <a:prstClr val="black">
                <a:alpha val="40000"/>
              </a:prstClr>
            </a:outerShdw>
          </a:effectLst>
        </p:spPr>
      </p:pic>
      <p:sp>
        <p:nvSpPr>
          <p:cNvPr id="16" name="Rectángulo 15">
            <a:extLst>
              <a:ext uri="{FF2B5EF4-FFF2-40B4-BE49-F238E27FC236}">
                <a16:creationId xmlns:a16="http://schemas.microsoft.com/office/drawing/2014/main" id="{D917C764-E5B2-A840-8BE9-063ACBE718B2}"/>
              </a:ext>
            </a:extLst>
          </p:cNvPr>
          <p:cNvSpPr/>
          <p:nvPr/>
        </p:nvSpPr>
        <p:spPr>
          <a:xfrm>
            <a:off x="3715534" y="1204263"/>
            <a:ext cx="1968104" cy="203132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a:spAutoFit/>
          </a:bodyPr>
          <a:lstStyle/>
          <a:p>
            <a:pPr marL="160735" indent="-160735">
              <a:buFontTx/>
              <a:buChar char="-"/>
              <a:defRPr/>
            </a:pPr>
            <a:r>
              <a:rPr lang="es-ES_tradnl" dirty="0"/>
              <a:t>7 estudios observacionales</a:t>
            </a:r>
          </a:p>
          <a:p>
            <a:pPr marL="417910" lvl="1" indent="-160735">
              <a:buFontTx/>
              <a:buChar char="-"/>
              <a:defRPr/>
            </a:pPr>
            <a:r>
              <a:rPr lang="es-ES_tradnl" dirty="0"/>
              <a:t>4 ERC no diálisis</a:t>
            </a:r>
          </a:p>
          <a:p>
            <a:pPr marL="417910" lvl="1" indent="-160735">
              <a:buFontTx/>
              <a:buChar char="-"/>
              <a:defRPr/>
            </a:pPr>
            <a:r>
              <a:rPr lang="es-ES_tradnl" dirty="0"/>
              <a:t>2 HD</a:t>
            </a:r>
          </a:p>
          <a:p>
            <a:pPr marL="417910" lvl="1" indent="-160735">
              <a:buFontTx/>
              <a:buChar char="-"/>
              <a:defRPr/>
            </a:pPr>
            <a:r>
              <a:rPr lang="es-ES_tradnl" dirty="0"/>
              <a:t>1 DP</a:t>
            </a:r>
          </a:p>
          <a:p>
            <a:pPr marL="160735" indent="-160735">
              <a:buFontTx/>
              <a:buChar char="-"/>
              <a:defRPr/>
            </a:pPr>
            <a:r>
              <a:rPr lang="es-ES_tradnl" dirty="0"/>
              <a:t>n=742.979</a:t>
            </a:r>
          </a:p>
        </p:txBody>
      </p:sp>
      <p:sp>
        <p:nvSpPr>
          <p:cNvPr id="17" name="CuadroTexto 16">
            <a:extLst>
              <a:ext uri="{FF2B5EF4-FFF2-40B4-BE49-F238E27FC236}">
                <a16:creationId xmlns:a16="http://schemas.microsoft.com/office/drawing/2014/main" id="{2876EAB0-0483-484F-B413-E67D24A7D44B}"/>
              </a:ext>
            </a:extLst>
          </p:cNvPr>
          <p:cNvSpPr txBox="1"/>
          <p:nvPr/>
        </p:nvSpPr>
        <p:spPr>
          <a:xfrm>
            <a:off x="2112701" y="5567091"/>
            <a:ext cx="1039067" cy="253916"/>
          </a:xfrm>
          <a:prstGeom prst="rect">
            <a:avLst/>
          </a:prstGeom>
          <a:noFill/>
        </p:spPr>
        <p:txBody>
          <a:bodyPr wrap="none" rtlCol="0">
            <a:spAutoFit/>
          </a:bodyPr>
          <a:lstStyle/>
          <a:p>
            <a:r>
              <a:rPr lang="es-ES_tradnl" sz="1050" b="1" dirty="0">
                <a:solidFill>
                  <a:schemeClr val="accent1">
                    <a:lumMod val="75000"/>
                  </a:schemeClr>
                </a:solidFill>
                <a:latin typeface="Arial Narrow" panose="020B0606020202030204" pitchFamily="34" charset="0"/>
              </a:rPr>
              <a:t>HIPONATREMIA</a:t>
            </a:r>
            <a:endParaRPr lang="es-ES" sz="1050" b="1" dirty="0">
              <a:solidFill>
                <a:schemeClr val="accent1">
                  <a:lumMod val="75000"/>
                </a:schemeClr>
              </a:solidFill>
              <a:latin typeface="Arial Narrow" panose="020B0606020202030204" pitchFamily="34" charset="0"/>
            </a:endParaRPr>
          </a:p>
        </p:txBody>
      </p:sp>
      <p:sp>
        <p:nvSpPr>
          <p:cNvPr id="18" name="CuadroTexto 17">
            <a:extLst>
              <a:ext uri="{FF2B5EF4-FFF2-40B4-BE49-F238E27FC236}">
                <a16:creationId xmlns:a16="http://schemas.microsoft.com/office/drawing/2014/main" id="{04642529-C689-D646-8C09-4FB03D258A54}"/>
              </a:ext>
            </a:extLst>
          </p:cNvPr>
          <p:cNvSpPr txBox="1"/>
          <p:nvPr/>
        </p:nvSpPr>
        <p:spPr>
          <a:xfrm>
            <a:off x="6607911" y="5653737"/>
            <a:ext cx="1106393" cy="253916"/>
          </a:xfrm>
          <a:prstGeom prst="rect">
            <a:avLst/>
          </a:prstGeom>
          <a:noFill/>
        </p:spPr>
        <p:txBody>
          <a:bodyPr wrap="none" rtlCol="0">
            <a:spAutoFit/>
          </a:bodyPr>
          <a:lstStyle/>
          <a:p>
            <a:r>
              <a:rPr lang="es-ES_tradnl" sz="1050" b="1" dirty="0">
                <a:solidFill>
                  <a:schemeClr val="accent1">
                    <a:lumMod val="75000"/>
                  </a:schemeClr>
                </a:solidFill>
                <a:latin typeface="Arial Narrow" panose="020B0606020202030204" pitchFamily="34" charset="0"/>
              </a:rPr>
              <a:t>HIPERNATREMIA</a:t>
            </a:r>
            <a:endParaRPr lang="es-ES" sz="1050" b="1" dirty="0">
              <a:solidFill>
                <a:schemeClr val="accent1">
                  <a:lumMod val="75000"/>
                </a:schemeClr>
              </a:solidFill>
              <a:latin typeface="Arial Narrow" panose="020B0606020202030204" pitchFamily="34" charset="0"/>
            </a:endParaRPr>
          </a:p>
        </p:txBody>
      </p:sp>
      <p:pic>
        <p:nvPicPr>
          <p:cNvPr id="19" name="Imagen 18">
            <a:extLst>
              <a:ext uri="{FF2B5EF4-FFF2-40B4-BE49-F238E27FC236}">
                <a16:creationId xmlns:a16="http://schemas.microsoft.com/office/drawing/2014/main" id="{DA4D0066-E73B-3748-A1E0-8C6A8C7ABA26}"/>
              </a:ext>
            </a:extLst>
          </p:cNvPr>
          <p:cNvPicPr>
            <a:picLocks noChangeAspect="1"/>
          </p:cNvPicPr>
          <p:nvPr/>
        </p:nvPicPr>
        <p:blipFill>
          <a:blip r:embed="rId7" cstate="print"/>
          <a:stretch>
            <a:fillRect/>
          </a:stretch>
        </p:blipFill>
        <p:spPr>
          <a:xfrm>
            <a:off x="5940152" y="1204263"/>
            <a:ext cx="3135596" cy="1793997"/>
          </a:xfrm>
          <a:prstGeom prst="rect">
            <a:avLst/>
          </a:prstGeom>
          <a:solidFill>
            <a:schemeClr val="accent1">
              <a:lumMod val="75000"/>
            </a:schemeClr>
          </a:solid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973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Epidemiología</a:t>
            </a:r>
          </a:p>
        </p:txBody>
      </p:sp>
      <p:sp>
        <p:nvSpPr>
          <p:cNvPr id="20" name="Rectángulo: esquinas redondeadas 9">
            <a:extLst>
              <a:ext uri="{FF2B5EF4-FFF2-40B4-BE49-F238E27FC236}">
                <a16:creationId xmlns:a16="http://schemas.microsoft.com/office/drawing/2014/main" id="{0026A54D-97AA-2C43-B71C-922B5B973AE1}"/>
              </a:ext>
            </a:extLst>
          </p:cNvPr>
          <p:cNvSpPr/>
          <p:nvPr/>
        </p:nvSpPr>
        <p:spPr>
          <a:xfrm>
            <a:off x="63307" y="1742609"/>
            <a:ext cx="9005081" cy="18870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sp>
        <p:nvSpPr>
          <p:cNvPr id="21" name="Rectángulo: esquinas redondeadas 1">
            <a:extLst>
              <a:ext uri="{FF2B5EF4-FFF2-40B4-BE49-F238E27FC236}">
                <a16:creationId xmlns:a16="http://schemas.microsoft.com/office/drawing/2014/main" id="{2453A8EC-AD15-DB47-AD1D-9586B905F177}"/>
              </a:ext>
            </a:extLst>
          </p:cNvPr>
          <p:cNvSpPr/>
          <p:nvPr/>
        </p:nvSpPr>
        <p:spPr>
          <a:xfrm>
            <a:off x="63307" y="4060962"/>
            <a:ext cx="9005081" cy="18870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noFill/>
            </a:endParaRPr>
          </a:p>
        </p:txBody>
      </p:sp>
      <p:pic>
        <p:nvPicPr>
          <p:cNvPr id="22" name="Picture 2">
            <a:extLst>
              <a:ext uri="{FF2B5EF4-FFF2-40B4-BE49-F238E27FC236}">
                <a16:creationId xmlns:a16="http://schemas.microsoft.com/office/drawing/2014/main" id="{A706DE80-9C9F-B24F-B92D-C486B992AD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074" y="1875496"/>
            <a:ext cx="3464719" cy="92154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3" name="Picture 6">
            <a:extLst>
              <a:ext uri="{FF2B5EF4-FFF2-40B4-BE49-F238E27FC236}">
                <a16:creationId xmlns:a16="http://schemas.microsoft.com/office/drawing/2014/main" id="{283689FE-8EB6-BF43-B9C2-3CBEBC363C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1655" y="4167985"/>
            <a:ext cx="3386138" cy="1721644"/>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24" name="Picture 7">
            <a:extLst>
              <a:ext uri="{FF2B5EF4-FFF2-40B4-BE49-F238E27FC236}">
                <a16:creationId xmlns:a16="http://schemas.microsoft.com/office/drawing/2014/main" id="{50880803-3E24-9647-9D4D-647719D3DF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38" y="1742608"/>
            <a:ext cx="4965980" cy="99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a:extLst>
              <a:ext uri="{FF2B5EF4-FFF2-40B4-BE49-F238E27FC236}">
                <a16:creationId xmlns:a16="http://schemas.microsoft.com/office/drawing/2014/main" id="{A1F6CEE5-4F87-454D-9D6F-98050AA11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634" y="4167985"/>
            <a:ext cx="4939485" cy="122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a:extLst>
              <a:ext uri="{FF2B5EF4-FFF2-40B4-BE49-F238E27FC236}">
                <a16:creationId xmlns:a16="http://schemas.microsoft.com/office/drawing/2014/main" id="{CE17F6A0-ABD9-6243-A788-18EA67D293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634" y="3036617"/>
            <a:ext cx="7236619" cy="54292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4639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Clínica</a:t>
            </a:r>
          </a:p>
        </p:txBody>
      </p:sp>
      <p:sp>
        <p:nvSpPr>
          <p:cNvPr id="14" name="CuadroTexto 13">
            <a:extLst>
              <a:ext uri="{FF2B5EF4-FFF2-40B4-BE49-F238E27FC236}">
                <a16:creationId xmlns:a16="http://schemas.microsoft.com/office/drawing/2014/main" id="{378922B3-5A3C-6245-B936-4F6F57FE6398}"/>
              </a:ext>
            </a:extLst>
          </p:cNvPr>
          <p:cNvSpPr txBox="1"/>
          <p:nvPr/>
        </p:nvSpPr>
        <p:spPr>
          <a:xfrm>
            <a:off x="0" y="1053862"/>
            <a:ext cx="5106911" cy="369332"/>
          </a:xfrm>
          <a:prstGeom prst="rect">
            <a:avLst/>
          </a:prstGeom>
          <a:noFill/>
        </p:spPr>
        <p:txBody>
          <a:bodyPr wrap="none" rtlCol="0">
            <a:spAutoFit/>
          </a:bodyPr>
          <a:lstStyle/>
          <a:p>
            <a:r>
              <a:rPr lang="es-ES" b="1" dirty="0">
                <a:solidFill>
                  <a:schemeClr val="accent1">
                    <a:lumMod val="50000"/>
                  </a:schemeClr>
                </a:solidFill>
              </a:rPr>
              <a:t>SINTOMATOLOGÍA ATRIBUIDA A LA HIPONATREMIA</a:t>
            </a:r>
          </a:p>
        </p:txBody>
      </p:sp>
      <p:pic>
        <p:nvPicPr>
          <p:cNvPr id="15" name="Imagen 14">
            <a:extLst>
              <a:ext uri="{FF2B5EF4-FFF2-40B4-BE49-F238E27FC236}">
                <a16:creationId xmlns:a16="http://schemas.microsoft.com/office/drawing/2014/main" id="{BA9A3D15-740B-1941-A419-4C48452087E8}"/>
              </a:ext>
            </a:extLst>
          </p:cNvPr>
          <p:cNvPicPr>
            <a:picLocks noChangeAspect="1"/>
          </p:cNvPicPr>
          <p:nvPr/>
        </p:nvPicPr>
        <p:blipFill>
          <a:blip r:embed="rId3" cstate="print"/>
          <a:stretch>
            <a:fillRect/>
          </a:stretch>
        </p:blipFill>
        <p:spPr>
          <a:xfrm>
            <a:off x="1041288" y="1362760"/>
            <a:ext cx="6518228" cy="2747390"/>
          </a:xfrm>
          <a:prstGeom prst="rect">
            <a:avLst/>
          </a:prstGeom>
        </p:spPr>
      </p:pic>
      <p:sp>
        <p:nvSpPr>
          <p:cNvPr id="16" name="CuadroTexto 15">
            <a:extLst>
              <a:ext uri="{FF2B5EF4-FFF2-40B4-BE49-F238E27FC236}">
                <a16:creationId xmlns:a16="http://schemas.microsoft.com/office/drawing/2014/main" id="{FA74EE31-33AD-254F-805D-E20BFB4B1465}"/>
              </a:ext>
            </a:extLst>
          </p:cNvPr>
          <p:cNvSpPr txBox="1"/>
          <p:nvPr/>
        </p:nvSpPr>
        <p:spPr>
          <a:xfrm>
            <a:off x="25116" y="4317056"/>
            <a:ext cx="8584530" cy="369332"/>
          </a:xfrm>
          <a:prstGeom prst="rect">
            <a:avLst/>
          </a:prstGeom>
          <a:noFill/>
        </p:spPr>
        <p:txBody>
          <a:bodyPr wrap="none" rtlCol="0">
            <a:spAutoFit/>
          </a:bodyPr>
          <a:lstStyle/>
          <a:p>
            <a:r>
              <a:rPr lang="es-ES" b="1" dirty="0">
                <a:solidFill>
                  <a:schemeClr val="accent1">
                    <a:lumMod val="50000"/>
                  </a:schemeClr>
                </a:solidFill>
              </a:rPr>
              <a:t>OTROS SÍNTOMAS MÁS SUTILES QUE PUEDEN ESTAR EN RELACIÓN CON HIPONATREMIA</a:t>
            </a:r>
          </a:p>
        </p:txBody>
      </p:sp>
      <p:sp>
        <p:nvSpPr>
          <p:cNvPr id="17" name="CuadroTexto 16">
            <a:extLst>
              <a:ext uri="{FF2B5EF4-FFF2-40B4-BE49-F238E27FC236}">
                <a16:creationId xmlns:a16="http://schemas.microsoft.com/office/drawing/2014/main" id="{CC444D53-C55D-4242-B99E-6E940BA733DF}"/>
              </a:ext>
            </a:extLst>
          </p:cNvPr>
          <p:cNvSpPr txBox="1"/>
          <p:nvPr/>
        </p:nvSpPr>
        <p:spPr>
          <a:xfrm>
            <a:off x="2464758" y="4797152"/>
            <a:ext cx="1852623" cy="1015663"/>
          </a:xfrm>
          <a:prstGeom prst="rect">
            <a:avLst/>
          </a:prstGeom>
          <a:solidFill>
            <a:schemeClr val="accent5">
              <a:lumMod val="20000"/>
              <a:lumOff val="80000"/>
            </a:schemeClr>
          </a:solidFill>
          <a:ln>
            <a:solidFill>
              <a:schemeClr val="accent1"/>
            </a:solidFill>
          </a:ln>
        </p:spPr>
        <p:txBody>
          <a:bodyPr wrap="none" rtlCol="0">
            <a:spAutoFit/>
          </a:bodyPr>
          <a:lstStyle/>
          <a:p>
            <a:pPr marL="214313" indent="-214313">
              <a:buFont typeface="Arial" panose="020B0604020202020204" pitchFamily="34" charset="0"/>
              <a:buChar char="•"/>
            </a:pPr>
            <a:r>
              <a:rPr lang="es-ES" sz="1500" dirty="0"/>
              <a:t>“lentitud”</a:t>
            </a:r>
          </a:p>
          <a:p>
            <a:pPr marL="214313" indent="-214313">
              <a:buFont typeface="Arial" panose="020B0604020202020204" pitchFamily="34" charset="0"/>
              <a:buChar char="•"/>
            </a:pPr>
            <a:r>
              <a:rPr lang="es-ES" sz="1500" dirty="0"/>
              <a:t>Inestabilidad</a:t>
            </a:r>
          </a:p>
          <a:p>
            <a:pPr marL="214313" indent="-214313">
              <a:buFont typeface="Arial" panose="020B0604020202020204" pitchFamily="34" charset="0"/>
              <a:buChar char="•"/>
            </a:pPr>
            <a:r>
              <a:rPr lang="es-ES" sz="1500" dirty="0"/>
              <a:t>Tendencia a caídas</a:t>
            </a:r>
          </a:p>
          <a:p>
            <a:pPr marL="214313" indent="-214313">
              <a:buFont typeface="Arial" panose="020B0604020202020204" pitchFamily="34" charset="0"/>
              <a:buChar char="•"/>
            </a:pPr>
            <a:r>
              <a:rPr lang="es-ES" sz="1500" dirty="0"/>
              <a:t>Osteoporosis</a:t>
            </a:r>
          </a:p>
        </p:txBody>
      </p:sp>
      <p:sp>
        <p:nvSpPr>
          <p:cNvPr id="18" name="CuadroTexto 17">
            <a:extLst>
              <a:ext uri="{FF2B5EF4-FFF2-40B4-BE49-F238E27FC236}">
                <a16:creationId xmlns:a16="http://schemas.microsoft.com/office/drawing/2014/main" id="{9DCE7AA6-95CC-E247-8288-D6C7E839F114}"/>
              </a:ext>
            </a:extLst>
          </p:cNvPr>
          <p:cNvSpPr txBox="1"/>
          <p:nvPr/>
        </p:nvSpPr>
        <p:spPr>
          <a:xfrm>
            <a:off x="4922739" y="4763356"/>
            <a:ext cx="4051496" cy="2031325"/>
          </a:xfrm>
          <a:prstGeom prst="rect">
            <a:avLst/>
          </a:prstGeom>
          <a:solidFill>
            <a:schemeClr val="accent6">
              <a:lumMod val="20000"/>
              <a:lumOff val="80000"/>
            </a:schemeClr>
          </a:solidFill>
          <a:ln>
            <a:solidFill>
              <a:schemeClr val="accent1"/>
            </a:solidFill>
          </a:ln>
        </p:spPr>
        <p:txBody>
          <a:bodyPr wrap="square" rtlCol="0">
            <a:spAutoFit/>
          </a:bodyPr>
          <a:lstStyle/>
          <a:p>
            <a:pPr algn="just"/>
            <a:r>
              <a:rPr lang="es-ES" b="1" dirty="0"/>
              <a:t>No hay correlación entre la cifra de </a:t>
            </a:r>
            <a:r>
              <a:rPr lang="es-ES" b="1" dirty="0" err="1"/>
              <a:t>natremia</a:t>
            </a:r>
            <a:r>
              <a:rPr lang="es-ES" b="1" dirty="0"/>
              <a:t> y la intensidad de los síntomas</a:t>
            </a:r>
          </a:p>
          <a:p>
            <a:pPr algn="just"/>
            <a:r>
              <a:rPr lang="es-ES" dirty="0"/>
              <a:t>Dependerá de:</a:t>
            </a:r>
          </a:p>
          <a:p>
            <a:pPr marL="214313" indent="-214313" algn="just">
              <a:buFontTx/>
              <a:buChar char="-"/>
            </a:pPr>
            <a:r>
              <a:rPr lang="es-ES" dirty="0"/>
              <a:t>Velocidad de instauración</a:t>
            </a:r>
          </a:p>
          <a:p>
            <a:pPr marL="214313" indent="-214313" algn="just">
              <a:buFontTx/>
              <a:buChar char="-"/>
            </a:pPr>
            <a:r>
              <a:rPr lang="es-ES" dirty="0"/>
              <a:t>Ritmo de descenso del </a:t>
            </a:r>
            <a:r>
              <a:rPr lang="es-ES" dirty="0" err="1"/>
              <a:t>Na</a:t>
            </a:r>
            <a:r>
              <a:rPr lang="es-ES" baseline="-25000" dirty="0" err="1"/>
              <a:t>p</a:t>
            </a:r>
            <a:endParaRPr lang="es-ES" baseline="-25000" dirty="0"/>
          </a:p>
          <a:p>
            <a:pPr marL="214313" indent="-214313" algn="just">
              <a:buFontTx/>
              <a:buChar char="-"/>
            </a:pPr>
            <a:r>
              <a:rPr lang="es-ES" dirty="0"/>
              <a:t>Características del paciente (edad, comorbilidad)</a:t>
            </a:r>
          </a:p>
        </p:txBody>
      </p:sp>
      <p:sp>
        <p:nvSpPr>
          <p:cNvPr id="19" name="CuadroTexto 18">
            <a:extLst>
              <a:ext uri="{FF2B5EF4-FFF2-40B4-BE49-F238E27FC236}">
                <a16:creationId xmlns:a16="http://schemas.microsoft.com/office/drawing/2014/main" id="{B7A7196C-8569-F549-A959-CAD8EC410A9A}"/>
              </a:ext>
            </a:extLst>
          </p:cNvPr>
          <p:cNvSpPr txBox="1"/>
          <p:nvPr/>
        </p:nvSpPr>
        <p:spPr>
          <a:xfrm>
            <a:off x="169765" y="4785153"/>
            <a:ext cx="2136413" cy="1200329"/>
          </a:xfrm>
          <a:prstGeom prst="rect">
            <a:avLst/>
          </a:prstGeom>
          <a:noFill/>
          <a:ln>
            <a:solidFill>
              <a:schemeClr val="accent1"/>
            </a:solidFill>
          </a:ln>
        </p:spPr>
        <p:txBody>
          <a:bodyPr wrap="square" rtlCol="0">
            <a:spAutoFit/>
          </a:bodyPr>
          <a:lstStyle/>
          <a:p>
            <a:r>
              <a:rPr lang="es-ES" dirty="0"/>
              <a:t>Una [Na</a:t>
            </a:r>
            <a:r>
              <a:rPr lang="es-ES" baseline="30000" dirty="0"/>
              <a:t>+</a:t>
            </a:r>
            <a:r>
              <a:rPr lang="es-ES" dirty="0"/>
              <a:t>]=133 implica retención de agua libre de más de 2 litros</a:t>
            </a:r>
          </a:p>
        </p:txBody>
      </p:sp>
    </p:spTree>
    <p:extLst>
      <p:ext uri="{BB962C8B-B14F-4D97-AF65-F5344CB8AC3E}">
        <p14:creationId xmlns:p14="http://schemas.microsoft.com/office/powerpoint/2010/main" val="234127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Clínica: </a:t>
            </a:r>
            <a:r>
              <a:rPr lang="es-ES" sz="2400" b="1" dirty="0">
                <a:solidFill>
                  <a:schemeClr val="accent1">
                    <a:lumMod val="50000"/>
                  </a:schemeClr>
                </a:solidFill>
              </a:rPr>
              <a:t>¿Por qué neurológica?</a:t>
            </a:r>
            <a:endParaRPr lang="es-ES" sz="3600" b="1" dirty="0">
              <a:solidFill>
                <a:schemeClr val="accent1">
                  <a:lumMod val="50000"/>
                </a:schemeClr>
              </a:solidFill>
            </a:endParaRPr>
          </a:p>
        </p:txBody>
      </p:sp>
      <p:sp>
        <p:nvSpPr>
          <p:cNvPr id="14" name="CuadroTexto 13">
            <a:extLst>
              <a:ext uri="{FF2B5EF4-FFF2-40B4-BE49-F238E27FC236}">
                <a16:creationId xmlns:a16="http://schemas.microsoft.com/office/drawing/2014/main" id="{378922B3-5A3C-6245-B936-4F6F57FE6398}"/>
              </a:ext>
            </a:extLst>
          </p:cNvPr>
          <p:cNvSpPr txBox="1"/>
          <p:nvPr/>
        </p:nvSpPr>
        <p:spPr>
          <a:xfrm>
            <a:off x="0" y="1053862"/>
            <a:ext cx="4659674" cy="369332"/>
          </a:xfrm>
          <a:prstGeom prst="rect">
            <a:avLst/>
          </a:prstGeom>
          <a:noFill/>
        </p:spPr>
        <p:txBody>
          <a:bodyPr wrap="none" rtlCol="0">
            <a:spAutoFit/>
          </a:bodyPr>
          <a:lstStyle/>
          <a:p>
            <a:r>
              <a:rPr lang="es-ES" b="1" dirty="0">
                <a:solidFill>
                  <a:schemeClr val="accent1">
                    <a:lumMod val="50000"/>
                  </a:schemeClr>
                </a:solidFill>
              </a:rPr>
              <a:t>HIPONATREMIA significa ”Células edematosas”</a:t>
            </a:r>
          </a:p>
        </p:txBody>
      </p:sp>
      <p:pic>
        <p:nvPicPr>
          <p:cNvPr id="11" name="Picture 2">
            <a:extLst>
              <a:ext uri="{FF2B5EF4-FFF2-40B4-BE49-F238E27FC236}">
                <a16:creationId xmlns:a16="http://schemas.microsoft.com/office/drawing/2014/main" id="{3B613D65-8327-7C42-BA0A-19081C9C1A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444" y="1483935"/>
            <a:ext cx="6946106" cy="423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 CuadroTexto">
            <a:extLst>
              <a:ext uri="{FF2B5EF4-FFF2-40B4-BE49-F238E27FC236}">
                <a16:creationId xmlns:a16="http://schemas.microsoft.com/office/drawing/2014/main" id="{EA4CF173-F0A3-A746-A3A9-DACDF2BCCD6F}"/>
              </a:ext>
            </a:extLst>
          </p:cNvPr>
          <p:cNvSpPr txBox="1"/>
          <p:nvPr/>
        </p:nvSpPr>
        <p:spPr>
          <a:xfrm>
            <a:off x="3164682" y="5740004"/>
            <a:ext cx="1212191"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200" b="1" err="1">
                <a:solidFill>
                  <a:srgbClr val="002060"/>
                </a:solidFill>
              </a:rPr>
              <a:t>Na</a:t>
            </a:r>
            <a:r>
              <a:rPr lang="es-ES" sz="1200" b="1">
                <a:solidFill>
                  <a:srgbClr val="002060"/>
                </a:solidFill>
              </a:rPr>
              <a:t>=140 </a:t>
            </a:r>
            <a:r>
              <a:rPr lang="es-ES" sz="1200" b="1" err="1">
                <a:solidFill>
                  <a:srgbClr val="002060"/>
                </a:solidFill>
              </a:rPr>
              <a:t>mmol</a:t>
            </a:r>
            <a:r>
              <a:rPr lang="es-ES" sz="1200" b="1">
                <a:solidFill>
                  <a:srgbClr val="002060"/>
                </a:solidFill>
              </a:rPr>
              <a:t>/L</a:t>
            </a:r>
          </a:p>
        </p:txBody>
      </p:sp>
      <p:sp>
        <p:nvSpPr>
          <p:cNvPr id="13" name="6 CuadroTexto">
            <a:extLst>
              <a:ext uri="{FF2B5EF4-FFF2-40B4-BE49-F238E27FC236}">
                <a16:creationId xmlns:a16="http://schemas.microsoft.com/office/drawing/2014/main" id="{FF784442-24B1-A447-9754-3B43F9035FA3}"/>
              </a:ext>
            </a:extLst>
          </p:cNvPr>
          <p:cNvSpPr txBox="1"/>
          <p:nvPr/>
        </p:nvSpPr>
        <p:spPr>
          <a:xfrm>
            <a:off x="6869906" y="5744767"/>
            <a:ext cx="113364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s-ES" sz="1200" b="1" err="1">
                <a:solidFill>
                  <a:srgbClr val="002060"/>
                </a:solidFill>
              </a:rPr>
              <a:t>Na</a:t>
            </a:r>
            <a:r>
              <a:rPr lang="es-ES" sz="1200" b="1">
                <a:solidFill>
                  <a:srgbClr val="002060"/>
                </a:solidFill>
              </a:rPr>
              <a:t>=98 </a:t>
            </a:r>
            <a:r>
              <a:rPr lang="es-ES" sz="1200" b="1" err="1">
                <a:solidFill>
                  <a:srgbClr val="002060"/>
                </a:solidFill>
              </a:rPr>
              <a:t>mmol</a:t>
            </a:r>
            <a:r>
              <a:rPr lang="es-ES" sz="1200" b="1">
                <a:solidFill>
                  <a:srgbClr val="002060"/>
                </a:solidFill>
              </a:rPr>
              <a:t>/L</a:t>
            </a:r>
          </a:p>
        </p:txBody>
      </p:sp>
      <p:sp>
        <p:nvSpPr>
          <p:cNvPr id="20" name="7 Flecha derecha">
            <a:extLst>
              <a:ext uri="{FF2B5EF4-FFF2-40B4-BE49-F238E27FC236}">
                <a16:creationId xmlns:a16="http://schemas.microsoft.com/office/drawing/2014/main" id="{1F30A4AA-BFA5-2441-994C-C39B77183D20}"/>
              </a:ext>
            </a:extLst>
          </p:cNvPr>
          <p:cNvSpPr/>
          <p:nvPr/>
        </p:nvSpPr>
        <p:spPr>
          <a:xfrm>
            <a:off x="4437460" y="5744766"/>
            <a:ext cx="2432447" cy="255984"/>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s-ES" sz="1050" b="1">
                <a:solidFill>
                  <a:srgbClr val="002060"/>
                </a:solidFill>
                <a:ea typeface="ＭＳ Ｐゴシック" pitchFamily="-83" charset="-128"/>
                <a:cs typeface="Arial" charset="0"/>
              </a:rPr>
              <a:t>8 días</a:t>
            </a:r>
          </a:p>
        </p:txBody>
      </p:sp>
      <p:sp>
        <p:nvSpPr>
          <p:cNvPr id="21" name="8 CuadroTexto">
            <a:extLst>
              <a:ext uri="{FF2B5EF4-FFF2-40B4-BE49-F238E27FC236}">
                <a16:creationId xmlns:a16="http://schemas.microsoft.com/office/drawing/2014/main" id="{F3494A8D-4988-3441-8E48-01DF28890D17}"/>
              </a:ext>
            </a:extLst>
          </p:cNvPr>
          <p:cNvSpPr txBox="1"/>
          <p:nvPr/>
        </p:nvSpPr>
        <p:spPr>
          <a:xfrm>
            <a:off x="1057443" y="5717441"/>
            <a:ext cx="2046652"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s-ES" sz="1400" b="1" i="1" dirty="0"/>
              <a:t>Kidney </a:t>
            </a:r>
            <a:r>
              <a:rPr lang="es-ES" sz="1400" b="1" i="1" dirty="0" err="1"/>
              <a:t>Int</a:t>
            </a:r>
            <a:r>
              <a:rPr lang="es-ES" sz="1400" b="1" i="1" dirty="0"/>
              <a:t> 2001; 60: 2417</a:t>
            </a:r>
          </a:p>
        </p:txBody>
      </p:sp>
      <p:sp>
        <p:nvSpPr>
          <p:cNvPr id="22" name="CuadroTexto 21">
            <a:extLst>
              <a:ext uri="{FF2B5EF4-FFF2-40B4-BE49-F238E27FC236}">
                <a16:creationId xmlns:a16="http://schemas.microsoft.com/office/drawing/2014/main" id="{F4448980-74E1-944E-9BF2-23B4B632488F}"/>
              </a:ext>
            </a:extLst>
          </p:cNvPr>
          <p:cNvSpPr txBox="1"/>
          <p:nvPr/>
        </p:nvSpPr>
        <p:spPr>
          <a:xfrm>
            <a:off x="236712" y="6041472"/>
            <a:ext cx="8824228" cy="646331"/>
          </a:xfrm>
          <a:prstGeom prst="rect">
            <a:avLst/>
          </a:prstGeom>
          <a:noFill/>
        </p:spPr>
        <p:txBody>
          <a:bodyPr wrap="square" rtlCol="0">
            <a:spAutoFit/>
          </a:bodyPr>
          <a:lstStyle/>
          <a:p>
            <a:r>
              <a:rPr lang="es-ES" b="1" dirty="0">
                <a:solidFill>
                  <a:schemeClr val="accent1">
                    <a:lumMod val="50000"/>
                  </a:schemeClr>
                </a:solidFill>
              </a:rPr>
              <a:t>El edema cerebral será más grave cuanto más rápido se instaure la hiponatremia y/o mayor sea su intensidad</a:t>
            </a:r>
          </a:p>
        </p:txBody>
      </p:sp>
    </p:spTree>
    <p:extLst>
      <p:ext uri="{BB962C8B-B14F-4D97-AF65-F5344CB8AC3E}">
        <p14:creationId xmlns:p14="http://schemas.microsoft.com/office/powerpoint/2010/main" val="129133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Factores de Riesgo</a:t>
            </a:r>
          </a:p>
        </p:txBody>
      </p:sp>
      <p:pic>
        <p:nvPicPr>
          <p:cNvPr id="15" name="Imagen 11">
            <a:extLst>
              <a:ext uri="{FF2B5EF4-FFF2-40B4-BE49-F238E27FC236}">
                <a16:creationId xmlns:a16="http://schemas.microsoft.com/office/drawing/2014/main" id="{AC9960EE-D890-2642-9254-8DD618536E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123" y="4745602"/>
            <a:ext cx="4255294" cy="6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arcador de texto 7">
            <a:extLst>
              <a:ext uri="{FF2B5EF4-FFF2-40B4-BE49-F238E27FC236}">
                <a16:creationId xmlns:a16="http://schemas.microsoft.com/office/drawing/2014/main" id="{45E8F3E4-CB43-D748-BF0C-C8B8EE22DA39}"/>
              </a:ext>
            </a:extLst>
          </p:cNvPr>
          <p:cNvSpPr txBox="1">
            <a:spLocks/>
          </p:cNvSpPr>
          <p:nvPr/>
        </p:nvSpPr>
        <p:spPr bwMode="auto">
          <a:xfrm>
            <a:off x="1143000" y="1456490"/>
            <a:ext cx="3030141" cy="388470"/>
          </a:xfrm>
          <a:prstGeom prst="rect">
            <a:avLst/>
          </a:prstGeom>
          <a:gradFill flip="none" rotWithShape="1">
            <a:gsLst>
              <a:gs pos="0">
                <a:schemeClr val="bg1"/>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lnSpcReduction="1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spcBef>
                <a:spcPct val="0"/>
              </a:spcBef>
              <a:buFont typeface="Arial" panose="020B0604020202020204" pitchFamily="34" charset="0"/>
              <a:buNone/>
            </a:pPr>
            <a:r>
              <a:rPr lang="es-ES_tradnl" sz="2400" b="1">
                <a:solidFill>
                  <a:schemeClr val="accent1">
                    <a:lumMod val="50000"/>
                  </a:schemeClr>
                </a:solidFill>
                <a:latin typeface="+mj-lt"/>
                <a:ea typeface="+mj-ea"/>
                <a:cs typeface="+mj-cs"/>
              </a:rPr>
              <a:t>ENFERMEDADES</a:t>
            </a:r>
            <a:endParaRPr lang="es-ES_tradnl" sz="2400" b="1" dirty="0">
              <a:solidFill>
                <a:schemeClr val="accent1">
                  <a:lumMod val="50000"/>
                </a:schemeClr>
              </a:solidFill>
              <a:latin typeface="+mj-lt"/>
              <a:ea typeface="+mj-ea"/>
              <a:cs typeface="+mj-cs"/>
            </a:endParaRPr>
          </a:p>
        </p:txBody>
      </p:sp>
      <p:sp>
        <p:nvSpPr>
          <p:cNvPr id="17" name="Marcador de contenido 8">
            <a:extLst>
              <a:ext uri="{FF2B5EF4-FFF2-40B4-BE49-F238E27FC236}">
                <a16:creationId xmlns:a16="http://schemas.microsoft.com/office/drawing/2014/main" id="{1F269E44-3560-3049-BA10-54A597CD29E5}"/>
              </a:ext>
            </a:extLst>
          </p:cNvPr>
          <p:cNvSpPr txBox="1">
            <a:spLocks/>
          </p:cNvSpPr>
          <p:nvPr/>
        </p:nvSpPr>
        <p:spPr bwMode="auto">
          <a:xfrm>
            <a:off x="1143000" y="2111939"/>
            <a:ext cx="2820591" cy="2694384"/>
          </a:xfrm>
          <a:prstGeom prst="rect">
            <a:avLst/>
          </a:prstGeom>
          <a:solidFill>
            <a:schemeClr val="accent5">
              <a:lumMod val="20000"/>
              <a:lumOff val="80000"/>
            </a:schemeClr>
          </a:solidFill>
          <a:ln cap="flat">
            <a:solidFill>
              <a:srgbClr val="4A7EBB"/>
            </a:solidFill>
            <a:miter lim="800000"/>
            <a:headEnd/>
            <a:tailEnd/>
          </a:ln>
          <a:effectLst>
            <a:outerShdw blurRad="63500" dist="20000" dir="5400000" rotWithShape="0">
              <a:srgbClr val="000000">
                <a:alpha val="37999"/>
              </a:srgbClr>
            </a:outerShdw>
          </a:effectLst>
        </p:spPr>
        <p:txBody>
          <a:bodyPr vert="horz" wrap="square" lIns="91440" tIns="45720" rIns="91440" bIns="45720" numCol="1" anchor="t" anchorCtr="0" compatLnSpc="1">
            <a:prstTxWarp prst="textNoShape">
              <a:avLst/>
            </a:prstTxWarp>
            <a:normAutofit lnSpcReduction="1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defRPr/>
            </a:pPr>
            <a:r>
              <a:rPr lang="es-ES_tradnl" altLang="es-ES_tradnl" sz="1800">
                <a:solidFill>
                  <a:srgbClr val="000000"/>
                </a:solidFill>
                <a:ea typeface="ＭＳ Ｐゴシック"/>
              </a:rPr>
              <a:t>Insuficiencia cardiaca</a:t>
            </a:r>
            <a:endParaRPr lang="es-ES_tradnl" altLang="es-ES_tradnl" sz="1800">
              <a:solidFill>
                <a:srgbClr val="000000"/>
              </a:solidFill>
              <a:ea typeface="ＭＳ Ｐゴシック" pitchFamily="34" charset="-128"/>
            </a:endParaRPr>
          </a:p>
          <a:p>
            <a:pPr eaLnBrk="1" hangingPunct="1">
              <a:defRPr/>
            </a:pPr>
            <a:r>
              <a:rPr lang="es-ES_tradnl" altLang="es-ES_tradnl" sz="1800">
                <a:solidFill>
                  <a:srgbClr val="000000"/>
                </a:solidFill>
                <a:ea typeface="ＭＳ Ｐゴシック"/>
              </a:rPr>
              <a:t>Cirrosis</a:t>
            </a:r>
          </a:p>
          <a:p>
            <a:pPr eaLnBrk="1" hangingPunct="1">
              <a:defRPr/>
            </a:pPr>
            <a:r>
              <a:rPr lang="es-ES_tradnl" altLang="es-ES_tradnl" sz="1800">
                <a:solidFill>
                  <a:srgbClr val="000000"/>
                </a:solidFill>
                <a:ea typeface="ＭＳ Ｐゴシック"/>
              </a:rPr>
              <a:t>SIADH</a:t>
            </a:r>
          </a:p>
          <a:p>
            <a:pPr eaLnBrk="1" hangingPunct="1">
              <a:defRPr/>
            </a:pPr>
            <a:r>
              <a:rPr lang="es-ES_tradnl" altLang="es-ES_tradnl" sz="1800">
                <a:solidFill>
                  <a:srgbClr val="000000"/>
                </a:solidFill>
                <a:ea typeface="ＭＳ Ｐゴシック"/>
              </a:rPr>
              <a:t>Niños o ancianos</a:t>
            </a:r>
          </a:p>
          <a:p>
            <a:pPr eaLnBrk="1" hangingPunct="1">
              <a:defRPr/>
            </a:pPr>
            <a:r>
              <a:rPr lang="es-ES_tradnl" altLang="es-ES_tradnl" sz="1800">
                <a:solidFill>
                  <a:srgbClr val="000000"/>
                </a:solidFill>
                <a:ea typeface="ＭＳ Ｐゴシック"/>
              </a:rPr>
              <a:t>Hipotiroidismo</a:t>
            </a:r>
          </a:p>
          <a:p>
            <a:pPr eaLnBrk="1" hangingPunct="1">
              <a:defRPr/>
            </a:pPr>
            <a:r>
              <a:rPr lang="es-ES_tradnl" altLang="es-ES_tradnl" sz="1800">
                <a:solidFill>
                  <a:srgbClr val="000000"/>
                </a:solidFill>
                <a:ea typeface="ＭＳ Ｐゴシック"/>
              </a:rPr>
              <a:t>Insuficiencia renal</a:t>
            </a:r>
          </a:p>
          <a:p>
            <a:pPr eaLnBrk="1" hangingPunct="1">
              <a:defRPr/>
            </a:pPr>
            <a:r>
              <a:rPr lang="es-ES_tradnl" altLang="es-ES_tradnl" sz="1800">
                <a:solidFill>
                  <a:srgbClr val="000000"/>
                </a:solidFill>
                <a:ea typeface="ＭＳ Ｐゴシック"/>
              </a:rPr>
              <a:t>Deterioro neurológico</a:t>
            </a:r>
          </a:p>
          <a:p>
            <a:pPr eaLnBrk="1" hangingPunct="1">
              <a:defRPr/>
            </a:pPr>
            <a:r>
              <a:rPr lang="es-ES_tradnl" altLang="es-ES_tradnl" sz="1800">
                <a:solidFill>
                  <a:srgbClr val="000000"/>
                </a:solidFill>
                <a:ea typeface="ＭＳ Ｐゴシック"/>
              </a:rPr>
              <a:t>Cirugía</a:t>
            </a:r>
            <a:endParaRPr lang="es-ES_tradnl" altLang="es-ES_tradnl" sz="1800" dirty="0">
              <a:solidFill>
                <a:srgbClr val="000000"/>
              </a:solidFill>
              <a:ea typeface="ＭＳ Ｐゴシック"/>
            </a:endParaRPr>
          </a:p>
        </p:txBody>
      </p:sp>
      <p:sp>
        <p:nvSpPr>
          <p:cNvPr id="18" name="Marcador de texto 9">
            <a:extLst>
              <a:ext uri="{FF2B5EF4-FFF2-40B4-BE49-F238E27FC236}">
                <a16:creationId xmlns:a16="http://schemas.microsoft.com/office/drawing/2014/main" id="{97E94B87-4AA8-E641-9FD9-EFE6F5A80265}"/>
              </a:ext>
            </a:extLst>
          </p:cNvPr>
          <p:cNvSpPr txBox="1">
            <a:spLocks/>
          </p:cNvSpPr>
          <p:nvPr/>
        </p:nvSpPr>
        <p:spPr bwMode="auto">
          <a:xfrm>
            <a:off x="4970861" y="1523296"/>
            <a:ext cx="3031331" cy="388471"/>
          </a:xfrm>
          <a:prstGeom prst="rect">
            <a:avLst/>
          </a:prstGeom>
          <a:gradFill flip="none" rotWithShape="1">
            <a:gsLst>
              <a:gs pos="0">
                <a:schemeClr val="bg1"/>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75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spcBef>
                <a:spcPct val="0"/>
              </a:spcBef>
              <a:buFont typeface="Arial" panose="020B0604020202020204" pitchFamily="34" charset="0"/>
              <a:buNone/>
            </a:pPr>
            <a:r>
              <a:rPr lang="es-ES_tradnl" sz="2400" b="1">
                <a:solidFill>
                  <a:schemeClr val="accent1">
                    <a:lumMod val="50000"/>
                  </a:schemeClr>
                </a:solidFill>
                <a:latin typeface="+mj-lt"/>
                <a:ea typeface="+mj-ea"/>
                <a:cs typeface="+mj-cs"/>
              </a:rPr>
              <a:t>FÁRMACOS</a:t>
            </a:r>
          </a:p>
        </p:txBody>
      </p:sp>
      <p:sp>
        <p:nvSpPr>
          <p:cNvPr id="19" name="Marcador de contenido 10">
            <a:extLst>
              <a:ext uri="{FF2B5EF4-FFF2-40B4-BE49-F238E27FC236}">
                <a16:creationId xmlns:a16="http://schemas.microsoft.com/office/drawing/2014/main" id="{5EEAC0EF-15F5-C043-8C30-1ABD99B71904}"/>
              </a:ext>
            </a:extLst>
          </p:cNvPr>
          <p:cNvSpPr txBox="1">
            <a:spLocks/>
          </p:cNvSpPr>
          <p:nvPr/>
        </p:nvSpPr>
        <p:spPr bwMode="auto">
          <a:xfrm>
            <a:off x="5179220" y="2111939"/>
            <a:ext cx="2821781" cy="2694384"/>
          </a:xfrm>
          <a:prstGeom prst="rect">
            <a:avLst/>
          </a:prstGeom>
          <a:solidFill>
            <a:schemeClr val="accent5">
              <a:lumMod val="20000"/>
              <a:lumOff val="80000"/>
            </a:schemeClr>
          </a:solidFill>
          <a:ln cap="flat">
            <a:solidFill>
              <a:srgbClr val="4A7EBB"/>
            </a:solidFill>
            <a:miter lim="800000"/>
            <a:headEnd/>
            <a:tailEnd/>
          </a:ln>
          <a:effectLst>
            <a:outerShdw blurRad="63500" dist="20000" dir="5400000" rotWithShape="0">
              <a:srgbClr val="000000">
                <a:alpha val="37999"/>
              </a:srgbClr>
            </a:outerShdw>
          </a:effectLst>
        </p:spPr>
        <p:txBody>
          <a:bodyPr vert="horz" wrap="square" lIns="91440" tIns="45720" rIns="91440" bIns="45720" numCol="1" anchor="t" anchorCtr="0" compatLnSpc="1">
            <a:prstTxWarp prst="textNoShape">
              <a:avLst/>
            </a:prstTxWarp>
            <a:normAutofit fontScale="925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buFont typeface="Arial" charset="0"/>
              <a:buChar char="•"/>
              <a:defRPr/>
            </a:pPr>
            <a:r>
              <a:rPr lang="es-ES_tradnl" sz="1650">
                <a:solidFill>
                  <a:srgbClr val="000000"/>
                </a:solidFill>
                <a:ea typeface="ＭＳ Ｐゴシック" pitchFamily="-83" charset="-128"/>
              </a:rPr>
              <a:t>Diuréticos</a:t>
            </a:r>
          </a:p>
          <a:p>
            <a:pPr eaLnBrk="1" hangingPunct="1">
              <a:buFont typeface="Arial" charset="0"/>
              <a:buChar char="•"/>
              <a:defRPr/>
            </a:pPr>
            <a:r>
              <a:rPr lang="es-ES_tradnl" sz="1650">
                <a:solidFill>
                  <a:srgbClr val="000000"/>
                </a:solidFill>
                <a:ea typeface="ＭＳ Ｐゴシック" pitchFamily="-83" charset="-128"/>
              </a:rPr>
              <a:t>AINEs</a:t>
            </a:r>
          </a:p>
          <a:p>
            <a:pPr eaLnBrk="1" hangingPunct="1">
              <a:buFont typeface="Arial" charset="0"/>
              <a:buChar char="•"/>
              <a:defRPr/>
            </a:pPr>
            <a:r>
              <a:rPr lang="es-ES_tradnl" sz="1650">
                <a:solidFill>
                  <a:srgbClr val="000000"/>
                </a:solidFill>
                <a:ea typeface="ＭＳ Ｐゴシック" pitchFamily="-83" charset="-128"/>
              </a:rPr>
              <a:t>Opioides</a:t>
            </a:r>
          </a:p>
          <a:p>
            <a:pPr eaLnBrk="1" hangingPunct="1">
              <a:buFont typeface="Arial" charset="0"/>
              <a:buChar char="•"/>
              <a:defRPr/>
            </a:pPr>
            <a:r>
              <a:rPr lang="es-ES_tradnl" sz="1650">
                <a:solidFill>
                  <a:srgbClr val="000000"/>
                </a:solidFill>
                <a:ea typeface="ＭＳ Ｐゴシック" pitchFamily="-83" charset="-128"/>
              </a:rPr>
              <a:t>Antidepresivos</a:t>
            </a:r>
          </a:p>
          <a:p>
            <a:pPr eaLnBrk="1" hangingPunct="1">
              <a:buFont typeface="Arial" charset="0"/>
              <a:buChar char="•"/>
              <a:defRPr/>
            </a:pPr>
            <a:r>
              <a:rPr lang="es-ES_tradnl" sz="1650">
                <a:solidFill>
                  <a:srgbClr val="000000"/>
                </a:solidFill>
                <a:ea typeface="ＭＳ Ｐゴシック" pitchFamily="-83" charset="-128"/>
              </a:rPr>
              <a:t>Antipsicóticos</a:t>
            </a:r>
          </a:p>
          <a:p>
            <a:pPr eaLnBrk="1" hangingPunct="1">
              <a:buFont typeface="Arial" charset="0"/>
              <a:buChar char="•"/>
              <a:defRPr/>
            </a:pPr>
            <a:r>
              <a:rPr lang="es-ES_tradnl" sz="1650">
                <a:solidFill>
                  <a:srgbClr val="000000"/>
                </a:solidFill>
                <a:ea typeface="ＭＳ Ｐゴシック" pitchFamily="-83" charset="-128"/>
              </a:rPr>
              <a:t>Antiepilépticos</a:t>
            </a:r>
          </a:p>
          <a:p>
            <a:pPr eaLnBrk="1" hangingPunct="1">
              <a:buFont typeface="Arial" charset="0"/>
              <a:buChar char="•"/>
              <a:defRPr/>
            </a:pPr>
            <a:r>
              <a:rPr lang="es-ES_tradnl" sz="1650">
                <a:solidFill>
                  <a:srgbClr val="000000"/>
                </a:solidFill>
                <a:ea typeface="ＭＳ Ｐゴシック" pitchFamily="-83" charset="-128"/>
              </a:rPr>
              <a:t>Quimioterápicos</a:t>
            </a:r>
          </a:p>
          <a:p>
            <a:pPr eaLnBrk="1" hangingPunct="1">
              <a:buFont typeface="Arial" charset="0"/>
              <a:buChar char="•"/>
              <a:defRPr/>
            </a:pPr>
            <a:r>
              <a:rPr lang="es-ES_tradnl" sz="1650">
                <a:solidFill>
                  <a:srgbClr val="000000"/>
                </a:solidFill>
                <a:ea typeface="ＭＳ Ｐゴシック" pitchFamily="-83" charset="-128"/>
              </a:rPr>
              <a:t>Antihipertensivos</a:t>
            </a:r>
          </a:p>
          <a:p>
            <a:pPr eaLnBrk="1" hangingPunct="1">
              <a:buFont typeface="Arial" charset="0"/>
              <a:buChar char="•"/>
              <a:defRPr/>
            </a:pPr>
            <a:r>
              <a:rPr lang="es-ES_tradnl" sz="1650">
                <a:solidFill>
                  <a:srgbClr val="000000"/>
                </a:solidFill>
                <a:ea typeface="ＭＳ Ｐゴシック" pitchFamily="-83" charset="-128"/>
              </a:rPr>
              <a:t>Inhibidores de bomba de protones (prazoles)</a:t>
            </a:r>
          </a:p>
        </p:txBody>
      </p:sp>
      <p:sp>
        <p:nvSpPr>
          <p:cNvPr id="23" name="CuadroTexto 13">
            <a:extLst>
              <a:ext uri="{FF2B5EF4-FFF2-40B4-BE49-F238E27FC236}">
                <a16:creationId xmlns:a16="http://schemas.microsoft.com/office/drawing/2014/main" id="{573227C0-4AA2-9745-B24F-C5A57E146C86}"/>
              </a:ext>
            </a:extLst>
          </p:cNvPr>
          <p:cNvSpPr txBox="1">
            <a:spLocks noChangeArrowheads="1"/>
          </p:cNvSpPr>
          <p:nvPr/>
        </p:nvSpPr>
        <p:spPr bwMode="auto">
          <a:xfrm>
            <a:off x="1143000" y="5720327"/>
            <a:ext cx="250581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_tradnl" altLang="es-ES_tradnl" sz="900" dirty="0" err="1"/>
              <a:t>Adrogué</a:t>
            </a:r>
            <a:r>
              <a:rPr lang="es-ES_tradnl" altLang="es-ES_tradnl" sz="900" dirty="0"/>
              <a:t> HJ. Am J </a:t>
            </a:r>
            <a:r>
              <a:rPr lang="es-ES_tradnl" altLang="es-ES_tradnl" sz="900" dirty="0" err="1"/>
              <a:t>Nephrol</a:t>
            </a:r>
            <a:r>
              <a:rPr lang="es-ES_tradnl" altLang="es-ES_tradnl" sz="900" dirty="0"/>
              <a:t> 2005; 25: 240   </a:t>
            </a:r>
          </a:p>
          <a:p>
            <a:pPr eaLnBrk="1" hangingPunct="1">
              <a:spcBef>
                <a:spcPct val="0"/>
              </a:spcBef>
              <a:buFontTx/>
              <a:buNone/>
            </a:pPr>
            <a:r>
              <a:rPr lang="es-ES_tradnl" altLang="es-ES_tradnl" sz="900" dirty="0" err="1"/>
              <a:t>Liamis</a:t>
            </a:r>
            <a:r>
              <a:rPr lang="es-ES_tradnl" altLang="es-ES_tradnl" sz="900" dirty="0"/>
              <a:t> G et al, Am J </a:t>
            </a:r>
            <a:r>
              <a:rPr lang="es-ES_tradnl" altLang="es-ES_tradnl" sz="900" dirty="0" err="1"/>
              <a:t>KidneyDis</a:t>
            </a:r>
            <a:r>
              <a:rPr lang="es-ES_tradnl" altLang="es-ES_tradnl" sz="900" dirty="0"/>
              <a:t> 2008: 52: 144</a:t>
            </a:r>
          </a:p>
          <a:p>
            <a:pPr eaLnBrk="1" hangingPunct="1">
              <a:spcBef>
                <a:spcPct val="0"/>
              </a:spcBef>
              <a:buFontTx/>
              <a:buNone/>
            </a:pPr>
            <a:r>
              <a:rPr lang="es-ES_tradnl" altLang="es-ES_tradnl" sz="900" dirty="0" err="1"/>
              <a:t>Ellison</a:t>
            </a:r>
            <a:r>
              <a:rPr lang="es-ES_tradnl" altLang="es-ES_tradnl" sz="900" dirty="0"/>
              <a:t> DH, N </a:t>
            </a:r>
            <a:r>
              <a:rPr lang="es-ES_tradnl" altLang="es-ES_tradnl" sz="900" dirty="0" err="1"/>
              <a:t>Eng</a:t>
            </a:r>
            <a:r>
              <a:rPr lang="es-ES_tradnl" altLang="es-ES_tradnl" sz="900" dirty="0"/>
              <a:t> J </a:t>
            </a:r>
            <a:r>
              <a:rPr lang="es-ES_tradnl" altLang="es-ES_tradnl" sz="900" dirty="0" err="1"/>
              <a:t>Med</a:t>
            </a:r>
            <a:r>
              <a:rPr lang="es-ES_tradnl" altLang="es-ES_tradnl" sz="900" dirty="0"/>
              <a:t> 2007; 356: 2064</a:t>
            </a:r>
          </a:p>
        </p:txBody>
      </p:sp>
    </p:spTree>
    <p:extLst>
      <p:ext uri="{BB962C8B-B14F-4D97-AF65-F5344CB8AC3E}">
        <p14:creationId xmlns:p14="http://schemas.microsoft.com/office/powerpoint/2010/main" val="242945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Preguntas Clave</a:t>
            </a:r>
          </a:p>
        </p:txBody>
      </p:sp>
      <p:sp>
        <p:nvSpPr>
          <p:cNvPr id="11" name="Marcador de texto 7">
            <a:extLst>
              <a:ext uri="{FF2B5EF4-FFF2-40B4-BE49-F238E27FC236}">
                <a16:creationId xmlns:a16="http://schemas.microsoft.com/office/drawing/2014/main" id="{65835B18-BF98-BB47-A7D7-8EE0EC00B0AA}"/>
              </a:ext>
            </a:extLst>
          </p:cNvPr>
          <p:cNvSpPr txBox="1">
            <a:spLocks/>
          </p:cNvSpPr>
          <p:nvPr/>
        </p:nvSpPr>
        <p:spPr bwMode="auto">
          <a:xfrm>
            <a:off x="629842" y="1681163"/>
            <a:ext cx="3868340" cy="823912"/>
          </a:xfrm>
          <a:prstGeom prst="rect">
            <a:avLst/>
          </a:prstGeom>
          <a:solidFill>
            <a:schemeClr val="accent5">
              <a:lumMod val="20000"/>
              <a:lumOff val="80000"/>
            </a:schemeClr>
          </a:solidFill>
          <a:ln>
            <a:solidFill>
              <a:schemeClr val="accent1"/>
            </a:solidFill>
          </a:ln>
        </p:spPr>
        <p:txBody>
          <a:bodyPr vert="horz" wrap="square" lIns="68580" tIns="34290" rIns="68580" bIns="34290" numCol="1" rtlCol="0" anchor="ctr"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a:solidFill>
                  <a:schemeClr val="accent1">
                    <a:lumMod val="50000"/>
                  </a:schemeClr>
                </a:solidFill>
              </a:rPr>
              <a:t>CLAVE PARA EL DIAGNÓSTICO</a:t>
            </a:r>
            <a:endParaRPr lang="es-ES" dirty="0">
              <a:solidFill>
                <a:schemeClr val="accent1">
                  <a:lumMod val="50000"/>
                </a:schemeClr>
              </a:solidFill>
            </a:endParaRPr>
          </a:p>
        </p:txBody>
      </p:sp>
      <p:sp>
        <p:nvSpPr>
          <p:cNvPr id="12" name="Marcador de contenido 8">
            <a:extLst>
              <a:ext uri="{FF2B5EF4-FFF2-40B4-BE49-F238E27FC236}">
                <a16:creationId xmlns:a16="http://schemas.microsoft.com/office/drawing/2014/main" id="{7A4D965C-8714-C44A-B8C7-17949917405F}"/>
              </a:ext>
            </a:extLst>
          </p:cNvPr>
          <p:cNvSpPr txBox="1">
            <a:spLocks/>
          </p:cNvSpPr>
          <p:nvPr/>
        </p:nvSpPr>
        <p:spPr>
          <a:xfrm>
            <a:off x="629842" y="2505075"/>
            <a:ext cx="3868340" cy="3684588"/>
          </a:xfrm>
          <a:prstGeom prst="rect">
            <a:avLst/>
          </a:prstGeom>
          <a:ln>
            <a:solidFill>
              <a:schemeClr val="accent1"/>
            </a:solidFill>
          </a:ln>
        </p:spPr>
        <p:txBody>
          <a:bodyPr>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ES"/>
          </a:p>
          <a:p>
            <a:r>
              <a:rPr lang="es-ES"/>
              <a:t>¿La hiponatremia es real?</a:t>
            </a:r>
          </a:p>
          <a:p>
            <a:endParaRPr lang="es-ES"/>
          </a:p>
          <a:p>
            <a:r>
              <a:rPr lang="es-ES"/>
              <a:t>¿La orina está concentrada o diluida? </a:t>
            </a:r>
            <a:r>
              <a:rPr lang="es-ES" b="1" i="1">
                <a:solidFill>
                  <a:schemeClr val="accent2">
                    <a:lumMod val="50000"/>
                  </a:schemeClr>
                </a:solidFill>
              </a:rPr>
              <a:t>Crítico</a:t>
            </a:r>
          </a:p>
          <a:p>
            <a:endParaRPr lang="es-ES"/>
          </a:p>
          <a:p>
            <a:r>
              <a:rPr lang="es-ES"/>
              <a:t>¿Cómo está el volumen extracelular (VEC)?</a:t>
            </a:r>
          </a:p>
          <a:p>
            <a:pPr marL="0" indent="0">
              <a:buFont typeface="Arial" panose="020B0604020202020204" pitchFamily="34" charset="0"/>
              <a:buNone/>
            </a:pPr>
            <a:endParaRPr lang="es-ES" b="1" i="1" dirty="0">
              <a:solidFill>
                <a:schemeClr val="accent2">
                  <a:lumMod val="50000"/>
                </a:schemeClr>
              </a:solidFill>
            </a:endParaRPr>
          </a:p>
        </p:txBody>
      </p:sp>
      <p:sp>
        <p:nvSpPr>
          <p:cNvPr id="13" name="Marcador de texto 9">
            <a:extLst>
              <a:ext uri="{FF2B5EF4-FFF2-40B4-BE49-F238E27FC236}">
                <a16:creationId xmlns:a16="http://schemas.microsoft.com/office/drawing/2014/main" id="{6E5EEC17-8E3B-0843-A3EC-9D98C4EE5C5C}"/>
              </a:ext>
            </a:extLst>
          </p:cNvPr>
          <p:cNvSpPr txBox="1">
            <a:spLocks/>
          </p:cNvSpPr>
          <p:nvPr/>
        </p:nvSpPr>
        <p:spPr>
          <a:xfrm>
            <a:off x="4629150" y="1681163"/>
            <a:ext cx="3887391" cy="823912"/>
          </a:xfrm>
          <a:prstGeom prst="rect">
            <a:avLst/>
          </a:prstGeom>
          <a:solidFill>
            <a:schemeClr val="accent5">
              <a:lumMod val="20000"/>
              <a:lumOff val="80000"/>
            </a:schemeClr>
          </a:solidFill>
          <a:ln>
            <a:solidFill>
              <a:schemeClr val="accent1"/>
            </a:solidFill>
          </a:ln>
        </p:spPr>
        <p:txBody>
          <a:bodyPr anchor="ct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a:solidFill>
                  <a:schemeClr val="accent1">
                    <a:lumMod val="50000"/>
                  </a:schemeClr>
                </a:solidFill>
              </a:rPr>
              <a:t>CLAVE PARA EL TRATAMIENTO</a:t>
            </a:r>
            <a:endParaRPr lang="es-ES" dirty="0">
              <a:solidFill>
                <a:schemeClr val="accent1">
                  <a:lumMod val="50000"/>
                </a:schemeClr>
              </a:solidFill>
            </a:endParaRPr>
          </a:p>
        </p:txBody>
      </p:sp>
      <p:sp>
        <p:nvSpPr>
          <p:cNvPr id="14" name="Marcador de contenido 10">
            <a:extLst>
              <a:ext uri="{FF2B5EF4-FFF2-40B4-BE49-F238E27FC236}">
                <a16:creationId xmlns:a16="http://schemas.microsoft.com/office/drawing/2014/main" id="{39D6572E-D42A-5945-A99D-96FF516E7688}"/>
              </a:ext>
            </a:extLst>
          </p:cNvPr>
          <p:cNvSpPr txBox="1">
            <a:spLocks/>
          </p:cNvSpPr>
          <p:nvPr/>
        </p:nvSpPr>
        <p:spPr>
          <a:xfrm>
            <a:off x="4629150" y="2505075"/>
            <a:ext cx="3887391" cy="3684588"/>
          </a:xfrm>
          <a:prstGeom prst="rect">
            <a:avLst/>
          </a:prstGeom>
          <a:ln>
            <a:solidFill>
              <a:schemeClr val="accent1"/>
            </a:solidFill>
          </a:ln>
        </p:spPr>
        <p:txBody>
          <a:bodyPr>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s-ES" sz="2100"/>
          </a:p>
          <a:p>
            <a:pPr lvl="1"/>
            <a:r>
              <a:rPr lang="es-ES" sz="2100"/>
              <a:t>¿Tiene síntomas? </a:t>
            </a:r>
            <a:r>
              <a:rPr lang="es-ES" sz="2100" b="1" i="1">
                <a:solidFill>
                  <a:schemeClr val="accent2">
                    <a:lumMod val="50000"/>
                  </a:schemeClr>
                </a:solidFill>
              </a:rPr>
              <a:t>Crítico</a:t>
            </a:r>
          </a:p>
          <a:p>
            <a:pPr lvl="1"/>
            <a:endParaRPr lang="es-ES" sz="2100" b="1" i="1">
              <a:solidFill>
                <a:schemeClr val="accent2">
                  <a:lumMod val="50000"/>
                </a:schemeClr>
              </a:solidFill>
            </a:endParaRPr>
          </a:p>
          <a:p>
            <a:pPr lvl="1"/>
            <a:r>
              <a:rPr lang="es-ES" sz="2100"/>
              <a:t>¿Cuánto tiempo lleva, vg, ¿es aguda o crónica? </a:t>
            </a:r>
            <a:r>
              <a:rPr lang="es-ES" sz="2100" b="1" i="1">
                <a:solidFill>
                  <a:schemeClr val="accent2">
                    <a:lumMod val="50000"/>
                  </a:schemeClr>
                </a:solidFill>
              </a:rPr>
              <a:t>Crítico</a:t>
            </a:r>
          </a:p>
          <a:p>
            <a:pPr lvl="2"/>
            <a:r>
              <a:rPr lang="es-ES" sz="1800"/>
              <a:t>&lt; 48 horas: aguda</a:t>
            </a:r>
          </a:p>
          <a:p>
            <a:pPr lvl="2"/>
            <a:r>
              <a:rPr lang="es-ES" sz="1800"/>
              <a:t>&gt; 48 horas, crónica</a:t>
            </a:r>
          </a:p>
          <a:p>
            <a:pPr lvl="2"/>
            <a:endParaRPr lang="es-ES" sz="2100"/>
          </a:p>
          <a:p>
            <a:pPr lvl="1"/>
            <a:r>
              <a:rPr lang="es-ES" sz="2100"/>
              <a:t>¿Tiene factores de riesgo para desarrollar complicaciones?</a:t>
            </a:r>
          </a:p>
          <a:p>
            <a:endParaRPr lang="es-ES" dirty="0"/>
          </a:p>
        </p:txBody>
      </p:sp>
    </p:spTree>
    <p:extLst>
      <p:ext uri="{BB962C8B-B14F-4D97-AF65-F5344CB8AC3E}">
        <p14:creationId xmlns:p14="http://schemas.microsoft.com/office/powerpoint/2010/main" val="1599831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Diagnóstico Diferencial:</a:t>
            </a:r>
          </a:p>
        </p:txBody>
      </p:sp>
      <p:sp>
        <p:nvSpPr>
          <p:cNvPr id="9" name="3 Rectángulo redondeado">
            <a:extLst>
              <a:ext uri="{FF2B5EF4-FFF2-40B4-BE49-F238E27FC236}">
                <a16:creationId xmlns:a16="http://schemas.microsoft.com/office/drawing/2014/main" id="{BBFC20E4-A419-714F-A0C1-96525E22B5EC}"/>
              </a:ext>
            </a:extLst>
          </p:cNvPr>
          <p:cNvSpPr>
            <a:spLocks noChangeArrowheads="1"/>
          </p:cNvSpPr>
          <p:nvPr/>
        </p:nvSpPr>
        <p:spPr bwMode="auto">
          <a:xfrm>
            <a:off x="2366960" y="1229543"/>
            <a:ext cx="1285875" cy="321469"/>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dist="20000" dir="5400000" rotWithShape="0">
              <a:srgbClr val="808080">
                <a:alpha val="37999"/>
              </a:srgbClr>
            </a:outerShdw>
          </a:effectLst>
        </p:spPr>
        <p:txBody>
          <a:bodyPr anchor="ctr"/>
          <a:lstStyle/>
          <a:p>
            <a:pPr algn="ctr">
              <a:defRPr/>
            </a:pPr>
            <a:r>
              <a:rPr lang="es-ES" sz="1050" b="1" dirty="0">
                <a:solidFill>
                  <a:schemeClr val="dk1"/>
                </a:solidFill>
                <a:latin typeface="Arial" pitchFamily="-84" charset="0"/>
              </a:rPr>
              <a:t>HIPONATREMIA</a:t>
            </a:r>
          </a:p>
          <a:p>
            <a:pPr algn="ctr">
              <a:defRPr/>
            </a:pPr>
            <a:r>
              <a:rPr lang="es-ES" sz="1050" b="1" dirty="0" err="1">
                <a:solidFill>
                  <a:schemeClr val="dk1"/>
                </a:solidFill>
                <a:latin typeface="Arial" pitchFamily="-84" charset="0"/>
              </a:rPr>
              <a:t>Na</a:t>
            </a:r>
            <a:r>
              <a:rPr lang="es-ES" sz="1050" b="1" dirty="0">
                <a:solidFill>
                  <a:schemeClr val="dk1"/>
                </a:solidFill>
                <a:latin typeface="Arial" pitchFamily="-84" charset="0"/>
              </a:rPr>
              <a:t>&lt; 135 </a:t>
            </a:r>
            <a:r>
              <a:rPr lang="es-ES" sz="1050" b="1" dirty="0" err="1">
                <a:solidFill>
                  <a:schemeClr val="dk1"/>
                </a:solidFill>
                <a:latin typeface="Arial" pitchFamily="-84" charset="0"/>
              </a:rPr>
              <a:t>mEq</a:t>
            </a:r>
            <a:r>
              <a:rPr lang="es-ES" sz="1050" b="1" dirty="0">
                <a:solidFill>
                  <a:schemeClr val="dk1"/>
                </a:solidFill>
                <a:latin typeface="Arial" pitchFamily="-84" charset="0"/>
              </a:rPr>
              <a:t>/l</a:t>
            </a:r>
          </a:p>
        </p:txBody>
      </p:sp>
      <p:sp>
        <p:nvSpPr>
          <p:cNvPr id="10" name="5 Rectángulo redondeado">
            <a:extLst>
              <a:ext uri="{FF2B5EF4-FFF2-40B4-BE49-F238E27FC236}">
                <a16:creationId xmlns:a16="http://schemas.microsoft.com/office/drawing/2014/main" id="{DE0BF1A2-EA77-F74D-9058-48F3CFE19988}"/>
              </a:ext>
            </a:extLst>
          </p:cNvPr>
          <p:cNvSpPr>
            <a:spLocks noChangeArrowheads="1"/>
          </p:cNvSpPr>
          <p:nvPr/>
        </p:nvSpPr>
        <p:spPr bwMode="auto">
          <a:xfrm>
            <a:off x="1087039" y="1872481"/>
            <a:ext cx="1285875" cy="321469"/>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1050" b="1">
                <a:solidFill>
                  <a:srgbClr val="000000"/>
                </a:solidFill>
              </a:rPr>
              <a:t>Osm</a:t>
            </a:r>
            <a:r>
              <a:rPr lang="es-ES" sz="1050" b="1" baseline="-25000">
                <a:solidFill>
                  <a:srgbClr val="000000"/>
                </a:solidFill>
              </a:rPr>
              <a:t>p</a:t>
            </a:r>
          </a:p>
          <a:p>
            <a:pPr algn="ctr"/>
            <a:r>
              <a:rPr lang="es-ES" sz="1050" b="1">
                <a:solidFill>
                  <a:srgbClr val="000000"/>
                </a:solidFill>
              </a:rPr>
              <a:t>normal ó elevada</a:t>
            </a:r>
          </a:p>
        </p:txBody>
      </p:sp>
      <p:sp>
        <p:nvSpPr>
          <p:cNvPr id="15" name="6 Rectángulo redondeado">
            <a:extLst>
              <a:ext uri="{FF2B5EF4-FFF2-40B4-BE49-F238E27FC236}">
                <a16:creationId xmlns:a16="http://schemas.microsoft.com/office/drawing/2014/main" id="{55FF47E6-0BB7-7F4D-99DD-151D70ACF16D}"/>
              </a:ext>
            </a:extLst>
          </p:cNvPr>
          <p:cNvSpPr>
            <a:spLocks noChangeArrowheads="1"/>
          </p:cNvSpPr>
          <p:nvPr/>
        </p:nvSpPr>
        <p:spPr bwMode="auto">
          <a:xfrm>
            <a:off x="3983829" y="1872481"/>
            <a:ext cx="1768079" cy="321469"/>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1050" b="1">
                <a:solidFill>
                  <a:srgbClr val="000000"/>
                </a:solidFill>
              </a:rPr>
              <a:t>Osm</a:t>
            </a:r>
            <a:r>
              <a:rPr lang="es-ES" sz="1050" b="1" baseline="-25000">
                <a:solidFill>
                  <a:srgbClr val="000000"/>
                </a:solidFill>
              </a:rPr>
              <a:t>p</a:t>
            </a:r>
            <a:r>
              <a:rPr lang="es-ES" sz="1050" b="1">
                <a:solidFill>
                  <a:srgbClr val="000000"/>
                </a:solidFill>
              </a:rPr>
              <a:t> disminuida</a:t>
            </a:r>
          </a:p>
          <a:p>
            <a:pPr algn="ctr"/>
            <a:r>
              <a:rPr lang="es-ES" sz="1050" b="1">
                <a:solidFill>
                  <a:srgbClr val="000000"/>
                </a:solidFill>
              </a:rPr>
              <a:t>ESTADO HIPOSMOLAR</a:t>
            </a:r>
          </a:p>
        </p:txBody>
      </p:sp>
      <p:cxnSp>
        <p:nvCxnSpPr>
          <p:cNvPr id="16" name="8 Conector angular">
            <a:extLst>
              <a:ext uri="{FF2B5EF4-FFF2-40B4-BE49-F238E27FC236}">
                <a16:creationId xmlns:a16="http://schemas.microsoft.com/office/drawing/2014/main" id="{F68EFC68-10E2-9448-A5E5-5176A9AB29B4}"/>
              </a:ext>
            </a:extLst>
          </p:cNvPr>
          <p:cNvCxnSpPr>
            <a:cxnSpLocks noChangeShapeType="1"/>
            <a:stCxn id="9" idx="2"/>
            <a:endCxn id="10" idx="3"/>
          </p:cNvCxnSpPr>
          <p:nvPr/>
        </p:nvCxnSpPr>
        <p:spPr bwMode="auto">
          <a:xfrm rot="5400000">
            <a:off x="2450304" y="1473621"/>
            <a:ext cx="482204" cy="636984"/>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17" name="8 Conector angular">
            <a:extLst>
              <a:ext uri="{FF2B5EF4-FFF2-40B4-BE49-F238E27FC236}">
                <a16:creationId xmlns:a16="http://schemas.microsoft.com/office/drawing/2014/main" id="{9587518C-DA1E-E74C-B3B7-8239E1227058}"/>
              </a:ext>
            </a:extLst>
          </p:cNvPr>
          <p:cNvCxnSpPr>
            <a:cxnSpLocks noChangeShapeType="1"/>
            <a:stCxn id="9" idx="2"/>
            <a:endCxn id="15" idx="1"/>
          </p:cNvCxnSpPr>
          <p:nvPr/>
        </p:nvCxnSpPr>
        <p:spPr bwMode="auto">
          <a:xfrm rot="16200000" flipH="1">
            <a:off x="3255762" y="1305148"/>
            <a:ext cx="482204" cy="973931"/>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sp>
        <p:nvSpPr>
          <p:cNvPr id="18" name="14 CuadroTexto">
            <a:extLst>
              <a:ext uri="{FF2B5EF4-FFF2-40B4-BE49-F238E27FC236}">
                <a16:creationId xmlns:a16="http://schemas.microsoft.com/office/drawing/2014/main" id="{CAB04E93-04E9-0645-A200-CC7F30A8FB8D}"/>
              </a:ext>
            </a:extLst>
          </p:cNvPr>
          <p:cNvSpPr txBox="1">
            <a:spLocks noChangeArrowheads="1"/>
          </p:cNvSpPr>
          <p:nvPr/>
        </p:nvSpPr>
        <p:spPr bwMode="auto">
          <a:xfrm>
            <a:off x="2053984" y="1565299"/>
            <a:ext cx="960520" cy="323165"/>
          </a:xfrm>
          <a:prstGeom prst="rect">
            <a:avLst/>
          </a:prstGeom>
          <a:noFill/>
          <a:ln w="9525">
            <a:noFill/>
            <a:miter lim="800000"/>
            <a:headEnd/>
            <a:tailEnd/>
          </a:ln>
        </p:spPr>
        <p:txBody>
          <a:bodyPr wrap="none">
            <a:spAutoFit/>
          </a:bodyPr>
          <a:lstStyle/>
          <a:p>
            <a:pPr algn="ctr"/>
            <a:r>
              <a:rPr lang="es-ES" sz="750" b="1"/>
              <a:t>Medir osmolalidad </a:t>
            </a:r>
          </a:p>
          <a:p>
            <a:pPr algn="ctr"/>
            <a:r>
              <a:rPr lang="es-ES" sz="750" b="1"/>
              <a:t>plasmática (Osm</a:t>
            </a:r>
            <a:r>
              <a:rPr lang="es-ES" sz="750" b="1" baseline="-25000"/>
              <a:t>p</a:t>
            </a:r>
            <a:r>
              <a:rPr lang="es-ES" sz="750" b="1"/>
              <a:t>)</a:t>
            </a:r>
          </a:p>
        </p:txBody>
      </p:sp>
      <p:sp>
        <p:nvSpPr>
          <p:cNvPr id="19" name="20 Rectángulo">
            <a:extLst>
              <a:ext uri="{FF2B5EF4-FFF2-40B4-BE49-F238E27FC236}">
                <a16:creationId xmlns:a16="http://schemas.microsoft.com/office/drawing/2014/main" id="{4B8C13A7-4601-564A-9499-EA93CF834CE1}"/>
              </a:ext>
            </a:extLst>
          </p:cNvPr>
          <p:cNvSpPr/>
          <p:nvPr/>
        </p:nvSpPr>
        <p:spPr>
          <a:xfrm>
            <a:off x="1108470" y="2361828"/>
            <a:ext cx="1232297" cy="1125140"/>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r>
              <a:rPr lang="es-ES" sz="825">
                <a:solidFill>
                  <a:srgbClr val="000000"/>
                </a:solidFill>
                <a:ea typeface="ＭＳ Ｐゴシック" pitchFamily="34" charset="-128"/>
                <a:cs typeface="Arial" pitchFamily="34" charset="0"/>
              </a:rPr>
              <a:t>- Hiperglucemia</a:t>
            </a:r>
          </a:p>
          <a:p>
            <a:pPr>
              <a:buFontTx/>
              <a:buChar char="-"/>
            </a:pPr>
            <a:r>
              <a:rPr lang="es-ES" sz="825">
                <a:solidFill>
                  <a:srgbClr val="000000"/>
                </a:solidFill>
                <a:ea typeface="ＭＳ Ｐゴシック" pitchFamily="34" charset="-128"/>
                <a:cs typeface="Arial" pitchFamily="34" charset="0"/>
              </a:rPr>
              <a:t> Administración </a:t>
            </a:r>
          </a:p>
          <a:p>
            <a:r>
              <a:rPr lang="es-ES" sz="825">
                <a:solidFill>
                  <a:srgbClr val="000000"/>
                </a:solidFill>
                <a:ea typeface="ＭＳ Ｐゴシック" pitchFamily="34" charset="-128"/>
                <a:cs typeface="Arial" pitchFamily="34" charset="0"/>
              </a:rPr>
              <a:t>  manitol</a:t>
            </a:r>
          </a:p>
          <a:p>
            <a:pPr>
              <a:buFontTx/>
              <a:buChar char="-"/>
            </a:pPr>
            <a:r>
              <a:rPr lang="es-ES" sz="825">
                <a:solidFill>
                  <a:srgbClr val="000000"/>
                </a:solidFill>
                <a:ea typeface="ＭＳ Ｐゴシック" pitchFamily="34" charset="-128"/>
                <a:cs typeface="Arial" pitchFamily="34" charset="0"/>
              </a:rPr>
              <a:t> Post-resección </a:t>
            </a:r>
          </a:p>
          <a:p>
            <a:r>
              <a:rPr lang="es-ES" sz="825">
                <a:solidFill>
                  <a:srgbClr val="000000"/>
                </a:solidFill>
                <a:ea typeface="ＭＳ Ｐゴシック" pitchFamily="34" charset="-128"/>
                <a:cs typeface="Arial" pitchFamily="34" charset="0"/>
              </a:rPr>
              <a:t>  transuretral</a:t>
            </a:r>
          </a:p>
          <a:p>
            <a:r>
              <a:rPr lang="es-ES" sz="825">
                <a:solidFill>
                  <a:srgbClr val="000000"/>
                </a:solidFill>
                <a:ea typeface="ＭＳ Ｐゴシック" pitchFamily="34" charset="-128"/>
                <a:cs typeface="Arial" pitchFamily="34" charset="0"/>
              </a:rPr>
              <a:t>- Pseudohiponatremias </a:t>
            </a:r>
          </a:p>
          <a:p>
            <a:r>
              <a:rPr lang="es-ES" sz="825">
                <a:solidFill>
                  <a:srgbClr val="000000"/>
                </a:solidFill>
                <a:ea typeface="ＭＳ Ｐゴシック" pitchFamily="34" charset="-128"/>
                <a:cs typeface="Arial" pitchFamily="34" charset="0"/>
              </a:rPr>
              <a:t>     -  Hiperlipidemia</a:t>
            </a:r>
          </a:p>
          <a:p>
            <a:r>
              <a:rPr lang="es-ES" sz="825">
                <a:solidFill>
                  <a:srgbClr val="000000"/>
                </a:solidFill>
                <a:ea typeface="ＭＳ Ｐゴシック" pitchFamily="34" charset="-128"/>
                <a:cs typeface="Arial" pitchFamily="34" charset="0"/>
              </a:rPr>
              <a:t>     -  Hiperproteinemia</a:t>
            </a:r>
          </a:p>
        </p:txBody>
      </p:sp>
      <p:cxnSp>
        <p:nvCxnSpPr>
          <p:cNvPr id="20" name="8 Conector angular">
            <a:extLst>
              <a:ext uri="{FF2B5EF4-FFF2-40B4-BE49-F238E27FC236}">
                <a16:creationId xmlns:a16="http://schemas.microsoft.com/office/drawing/2014/main" id="{31C25AF0-E52F-3647-89FF-C1442B46B50B}"/>
              </a:ext>
            </a:extLst>
          </p:cNvPr>
          <p:cNvCxnSpPr>
            <a:cxnSpLocks noChangeShapeType="1"/>
            <a:stCxn id="10" idx="2"/>
            <a:endCxn id="19" idx="0"/>
          </p:cNvCxnSpPr>
          <p:nvPr/>
        </p:nvCxnSpPr>
        <p:spPr bwMode="auto">
          <a:xfrm rot="5400000">
            <a:off x="1643060" y="2274911"/>
            <a:ext cx="167879" cy="5954"/>
          </a:xfrm>
          <a:prstGeom prst="bentConnector3">
            <a:avLst>
              <a:gd name="adj1" fmla="val 50000"/>
            </a:avLst>
          </a:prstGeom>
          <a:noFill/>
          <a:ln w="38100">
            <a:solidFill>
              <a:schemeClr val="accent1"/>
            </a:solidFill>
            <a:miter lim="800000"/>
            <a:headEnd/>
            <a:tailEnd type="arrow" w="med" len="med"/>
          </a:ln>
          <a:effectLst>
            <a:outerShdw dist="23000" dir="5400000" rotWithShape="0">
              <a:srgbClr val="808080">
                <a:alpha val="34998"/>
              </a:srgbClr>
            </a:outerShdw>
          </a:effectLst>
        </p:spPr>
      </p:cxnSp>
      <p:sp>
        <p:nvSpPr>
          <p:cNvPr id="21" name="24 Rectángulo redondeado">
            <a:extLst>
              <a:ext uri="{FF2B5EF4-FFF2-40B4-BE49-F238E27FC236}">
                <a16:creationId xmlns:a16="http://schemas.microsoft.com/office/drawing/2014/main" id="{20F597C5-91E9-F74A-833C-877C019EC0BD}"/>
              </a:ext>
            </a:extLst>
          </p:cNvPr>
          <p:cNvSpPr>
            <a:spLocks noChangeArrowheads="1"/>
          </p:cNvSpPr>
          <p:nvPr/>
        </p:nvSpPr>
        <p:spPr bwMode="auto">
          <a:xfrm>
            <a:off x="5073251" y="2809503"/>
            <a:ext cx="1285875" cy="321469"/>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825" b="1" dirty="0" err="1">
                <a:solidFill>
                  <a:srgbClr val="000000"/>
                </a:solidFill>
              </a:rPr>
              <a:t>Osm</a:t>
            </a:r>
            <a:r>
              <a:rPr lang="es-ES" sz="825" b="1" baseline="-25000" dirty="0" err="1">
                <a:solidFill>
                  <a:srgbClr val="000000"/>
                </a:solidFill>
              </a:rPr>
              <a:t>u</a:t>
            </a:r>
            <a:r>
              <a:rPr lang="es-ES" sz="825" b="1" dirty="0">
                <a:solidFill>
                  <a:srgbClr val="000000"/>
                </a:solidFill>
              </a:rPr>
              <a:t>&lt; 100 </a:t>
            </a:r>
            <a:r>
              <a:rPr lang="es-ES" sz="825" b="1" dirty="0" err="1">
                <a:solidFill>
                  <a:srgbClr val="000000"/>
                </a:solidFill>
              </a:rPr>
              <a:t>mOsm</a:t>
            </a:r>
            <a:r>
              <a:rPr lang="es-ES" sz="825" b="1" dirty="0">
                <a:solidFill>
                  <a:srgbClr val="000000"/>
                </a:solidFill>
              </a:rPr>
              <a:t>/kg</a:t>
            </a:r>
          </a:p>
          <a:p>
            <a:pPr algn="ctr"/>
            <a:r>
              <a:rPr lang="es-ES" sz="825" b="1" dirty="0" err="1">
                <a:solidFill>
                  <a:srgbClr val="000000"/>
                </a:solidFill>
              </a:rPr>
              <a:t>Na</a:t>
            </a:r>
            <a:r>
              <a:rPr lang="es-ES" sz="825" b="1" baseline="-25000" dirty="0" err="1">
                <a:solidFill>
                  <a:srgbClr val="000000"/>
                </a:solidFill>
              </a:rPr>
              <a:t>o</a:t>
            </a:r>
            <a:r>
              <a:rPr lang="es-ES" sz="825" b="1" dirty="0" err="1">
                <a:solidFill>
                  <a:srgbClr val="000000"/>
                </a:solidFill>
              </a:rPr>
              <a:t>+K</a:t>
            </a:r>
            <a:r>
              <a:rPr lang="es-ES" sz="825" b="1" baseline="-25000" dirty="0" err="1">
                <a:solidFill>
                  <a:srgbClr val="000000"/>
                </a:solidFill>
              </a:rPr>
              <a:t>o</a:t>
            </a:r>
            <a:r>
              <a:rPr lang="es-ES" sz="825" b="1" baseline="-25000" dirty="0">
                <a:solidFill>
                  <a:srgbClr val="000000"/>
                </a:solidFill>
              </a:rPr>
              <a:t> </a:t>
            </a:r>
            <a:r>
              <a:rPr lang="es-ES" sz="825" b="1" dirty="0">
                <a:solidFill>
                  <a:srgbClr val="000000"/>
                </a:solidFill>
              </a:rPr>
              <a:t>&lt; </a:t>
            </a:r>
            <a:r>
              <a:rPr lang="es-ES" sz="825" b="1" dirty="0" err="1">
                <a:solidFill>
                  <a:srgbClr val="000000"/>
                </a:solidFill>
              </a:rPr>
              <a:t>Na</a:t>
            </a:r>
            <a:r>
              <a:rPr lang="es-ES" sz="825" b="1" baseline="-25000" dirty="0" err="1">
                <a:solidFill>
                  <a:srgbClr val="000000"/>
                </a:solidFill>
              </a:rPr>
              <a:t>p</a:t>
            </a:r>
            <a:endParaRPr lang="es-ES" sz="825" b="1" baseline="-25000" dirty="0">
              <a:solidFill>
                <a:srgbClr val="000000"/>
              </a:solidFill>
            </a:endParaRPr>
          </a:p>
        </p:txBody>
      </p:sp>
      <p:sp>
        <p:nvSpPr>
          <p:cNvPr id="22" name="25 Rectángulo redondeado">
            <a:extLst>
              <a:ext uri="{FF2B5EF4-FFF2-40B4-BE49-F238E27FC236}">
                <a16:creationId xmlns:a16="http://schemas.microsoft.com/office/drawing/2014/main" id="{F57E5F9B-FF8E-8143-9901-5697F429D242}"/>
              </a:ext>
            </a:extLst>
          </p:cNvPr>
          <p:cNvSpPr>
            <a:spLocks noChangeArrowheads="1"/>
          </p:cNvSpPr>
          <p:nvPr/>
        </p:nvSpPr>
        <p:spPr bwMode="auto">
          <a:xfrm>
            <a:off x="3358751" y="2809503"/>
            <a:ext cx="1285875" cy="321469"/>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825" b="1" dirty="0" err="1">
                <a:solidFill>
                  <a:srgbClr val="000000"/>
                </a:solidFill>
              </a:rPr>
              <a:t>Osm</a:t>
            </a:r>
            <a:r>
              <a:rPr lang="es-ES" sz="825" b="1" baseline="-25000" dirty="0" err="1">
                <a:solidFill>
                  <a:srgbClr val="000000"/>
                </a:solidFill>
              </a:rPr>
              <a:t>u</a:t>
            </a:r>
            <a:r>
              <a:rPr lang="es-ES" sz="825" b="1" dirty="0">
                <a:solidFill>
                  <a:srgbClr val="000000"/>
                </a:solidFill>
              </a:rPr>
              <a:t>&gt; 100 </a:t>
            </a:r>
            <a:r>
              <a:rPr lang="es-ES" sz="825" b="1" dirty="0" err="1">
                <a:solidFill>
                  <a:srgbClr val="000000"/>
                </a:solidFill>
              </a:rPr>
              <a:t>mOsm</a:t>
            </a:r>
            <a:r>
              <a:rPr lang="es-ES" sz="825" b="1" dirty="0">
                <a:solidFill>
                  <a:srgbClr val="000000"/>
                </a:solidFill>
              </a:rPr>
              <a:t>/kg</a:t>
            </a:r>
          </a:p>
          <a:p>
            <a:pPr algn="ctr"/>
            <a:r>
              <a:rPr lang="es-ES" sz="825" b="1" dirty="0" err="1">
                <a:solidFill>
                  <a:srgbClr val="000000"/>
                </a:solidFill>
              </a:rPr>
              <a:t>Na</a:t>
            </a:r>
            <a:r>
              <a:rPr lang="es-ES" sz="825" b="1" baseline="-25000" dirty="0" err="1">
                <a:solidFill>
                  <a:srgbClr val="000000"/>
                </a:solidFill>
              </a:rPr>
              <a:t>o</a:t>
            </a:r>
            <a:r>
              <a:rPr lang="es-ES" sz="825" b="1" dirty="0" err="1">
                <a:solidFill>
                  <a:srgbClr val="000000"/>
                </a:solidFill>
              </a:rPr>
              <a:t>+K</a:t>
            </a:r>
            <a:r>
              <a:rPr lang="es-ES" sz="825" b="1" baseline="-25000" dirty="0" err="1">
                <a:solidFill>
                  <a:srgbClr val="000000"/>
                </a:solidFill>
              </a:rPr>
              <a:t>o</a:t>
            </a:r>
            <a:r>
              <a:rPr lang="es-ES" sz="1050" b="1" dirty="0">
                <a:solidFill>
                  <a:srgbClr val="000000"/>
                </a:solidFill>
              </a:rPr>
              <a:t>&gt;</a:t>
            </a:r>
            <a:r>
              <a:rPr lang="es-ES" sz="825" b="1" dirty="0" err="1">
                <a:solidFill>
                  <a:srgbClr val="000000"/>
                </a:solidFill>
              </a:rPr>
              <a:t>Na</a:t>
            </a:r>
            <a:r>
              <a:rPr lang="es-ES" sz="825" b="1" baseline="-25000" dirty="0" err="1">
                <a:solidFill>
                  <a:srgbClr val="000000"/>
                </a:solidFill>
              </a:rPr>
              <a:t>p</a:t>
            </a:r>
            <a:endParaRPr lang="es-ES" sz="825" b="1" baseline="-25000" dirty="0">
              <a:solidFill>
                <a:srgbClr val="000000"/>
              </a:solidFill>
            </a:endParaRPr>
          </a:p>
        </p:txBody>
      </p:sp>
      <p:sp>
        <p:nvSpPr>
          <p:cNvPr id="23" name="26 CuadroTexto">
            <a:extLst>
              <a:ext uri="{FF2B5EF4-FFF2-40B4-BE49-F238E27FC236}">
                <a16:creationId xmlns:a16="http://schemas.microsoft.com/office/drawing/2014/main" id="{C335084D-1CA9-8A49-A1EB-7AFF1AE6FD27}"/>
              </a:ext>
            </a:extLst>
          </p:cNvPr>
          <p:cNvSpPr txBox="1">
            <a:spLocks noChangeArrowheads="1"/>
          </p:cNvSpPr>
          <p:nvPr/>
        </p:nvSpPr>
        <p:spPr bwMode="auto">
          <a:xfrm>
            <a:off x="3713722" y="2311821"/>
            <a:ext cx="1164101" cy="438582"/>
          </a:xfrm>
          <a:prstGeom prst="rect">
            <a:avLst/>
          </a:prstGeom>
          <a:noFill/>
          <a:ln w="9525">
            <a:noFill/>
            <a:miter lim="800000"/>
            <a:headEnd/>
            <a:tailEnd/>
          </a:ln>
        </p:spPr>
        <p:txBody>
          <a:bodyPr wrap="none">
            <a:spAutoFit/>
          </a:bodyPr>
          <a:lstStyle/>
          <a:p>
            <a:pPr algn="ctr"/>
            <a:r>
              <a:rPr lang="es-ES" sz="750" b="1"/>
              <a:t>Medir osmolalidad </a:t>
            </a:r>
          </a:p>
          <a:p>
            <a:pPr algn="ctr"/>
            <a:r>
              <a:rPr lang="es-ES" sz="750" b="1"/>
              <a:t>urinaria (Osm</a:t>
            </a:r>
            <a:r>
              <a:rPr lang="es-ES" sz="750" b="1" baseline="-25000"/>
              <a:t>o</a:t>
            </a:r>
            <a:r>
              <a:rPr lang="es-ES" sz="750" b="1"/>
              <a:t>) y/o</a:t>
            </a:r>
          </a:p>
          <a:p>
            <a:pPr algn="ctr"/>
            <a:r>
              <a:rPr lang="es-ES" sz="750" b="1"/>
              <a:t>Iones en orina (Na</a:t>
            </a:r>
            <a:r>
              <a:rPr lang="es-ES" sz="750" b="1" baseline="-25000"/>
              <a:t>o</a:t>
            </a:r>
            <a:r>
              <a:rPr lang="es-ES" sz="750" b="1"/>
              <a:t> + K</a:t>
            </a:r>
            <a:r>
              <a:rPr lang="es-ES" sz="750" b="1" baseline="-25000"/>
              <a:t>o</a:t>
            </a:r>
            <a:r>
              <a:rPr lang="es-ES" sz="750" b="1"/>
              <a:t>)</a:t>
            </a:r>
          </a:p>
        </p:txBody>
      </p:sp>
      <p:cxnSp>
        <p:nvCxnSpPr>
          <p:cNvPr id="24" name="8 Conector angular">
            <a:extLst>
              <a:ext uri="{FF2B5EF4-FFF2-40B4-BE49-F238E27FC236}">
                <a16:creationId xmlns:a16="http://schemas.microsoft.com/office/drawing/2014/main" id="{545F8A62-381A-F147-91AE-75B68564210F}"/>
              </a:ext>
            </a:extLst>
          </p:cNvPr>
          <p:cNvCxnSpPr>
            <a:cxnSpLocks noChangeShapeType="1"/>
            <a:stCxn id="15" idx="2"/>
            <a:endCxn id="22" idx="3"/>
          </p:cNvCxnSpPr>
          <p:nvPr/>
        </p:nvCxnSpPr>
        <p:spPr bwMode="auto">
          <a:xfrm rot="5400000">
            <a:off x="4368401" y="2470173"/>
            <a:ext cx="776288" cy="223838"/>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25" name="8 Conector angular">
            <a:extLst>
              <a:ext uri="{FF2B5EF4-FFF2-40B4-BE49-F238E27FC236}">
                <a16:creationId xmlns:a16="http://schemas.microsoft.com/office/drawing/2014/main" id="{9BFC4BAB-D8F9-3745-B106-FDE9EE6C5BF2}"/>
              </a:ext>
            </a:extLst>
          </p:cNvPr>
          <p:cNvCxnSpPr>
            <a:cxnSpLocks noChangeShapeType="1"/>
            <a:stCxn id="15" idx="2"/>
            <a:endCxn id="21" idx="1"/>
          </p:cNvCxnSpPr>
          <p:nvPr/>
        </p:nvCxnSpPr>
        <p:spPr bwMode="auto">
          <a:xfrm rot="16200000" flipH="1">
            <a:off x="4582713" y="2479698"/>
            <a:ext cx="776288" cy="204788"/>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sp>
        <p:nvSpPr>
          <p:cNvPr id="26" name="34 Rectángulo">
            <a:extLst>
              <a:ext uri="{FF2B5EF4-FFF2-40B4-BE49-F238E27FC236}">
                <a16:creationId xmlns:a16="http://schemas.microsoft.com/office/drawing/2014/main" id="{9C9068FA-D368-8948-AAC4-32A06C4C4AEC}"/>
              </a:ext>
            </a:extLst>
          </p:cNvPr>
          <p:cNvSpPr/>
          <p:nvPr/>
        </p:nvSpPr>
        <p:spPr>
          <a:xfrm>
            <a:off x="6555580" y="2515417"/>
            <a:ext cx="1232297" cy="910829"/>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r>
              <a:rPr lang="es-ES" sz="825">
                <a:solidFill>
                  <a:srgbClr val="000000"/>
                </a:solidFill>
                <a:ea typeface="ＭＳ Ｐゴシック" pitchFamily="34" charset="-128"/>
                <a:cs typeface="Arial" pitchFamily="34" charset="0"/>
              </a:rPr>
              <a:t>- Polidipsia psicógena</a:t>
            </a:r>
          </a:p>
          <a:p>
            <a:pPr>
              <a:buFontTx/>
              <a:buChar char="-"/>
            </a:pPr>
            <a:r>
              <a:rPr lang="es-ES" sz="825">
                <a:solidFill>
                  <a:srgbClr val="000000"/>
                </a:solidFill>
                <a:ea typeface="ＭＳ Ｐゴシック" pitchFamily="34" charset="-128"/>
                <a:cs typeface="Arial" pitchFamily="34" charset="0"/>
              </a:rPr>
              <a:t> Administración oral ó</a:t>
            </a:r>
          </a:p>
          <a:p>
            <a:r>
              <a:rPr lang="es-ES" sz="825">
                <a:solidFill>
                  <a:srgbClr val="000000"/>
                </a:solidFill>
                <a:ea typeface="ＭＳ Ｐゴシック" pitchFamily="34" charset="-128"/>
                <a:cs typeface="Arial" pitchFamily="34" charset="0"/>
              </a:rPr>
              <a:t>  endovenosa de líqui-</a:t>
            </a:r>
          </a:p>
          <a:p>
            <a:r>
              <a:rPr lang="es-ES" sz="825">
                <a:solidFill>
                  <a:srgbClr val="000000"/>
                </a:solidFill>
                <a:ea typeface="ＭＳ Ｐゴシック" pitchFamily="34" charset="-128"/>
                <a:cs typeface="Arial" pitchFamily="34" charset="0"/>
              </a:rPr>
              <a:t>  dos hipotónicos.</a:t>
            </a:r>
          </a:p>
          <a:p>
            <a:pPr>
              <a:buFontTx/>
              <a:buChar char="-"/>
            </a:pPr>
            <a:r>
              <a:rPr lang="es-ES" sz="825">
                <a:solidFill>
                  <a:srgbClr val="000000"/>
                </a:solidFill>
                <a:ea typeface="ＭＳ Ｐゴシック" pitchFamily="34" charset="-128"/>
                <a:cs typeface="Arial" pitchFamily="34" charset="0"/>
              </a:rPr>
              <a:t> Disminución del filtra-</a:t>
            </a:r>
          </a:p>
          <a:p>
            <a:r>
              <a:rPr lang="es-ES" sz="825">
                <a:solidFill>
                  <a:srgbClr val="000000"/>
                </a:solidFill>
                <a:ea typeface="ＭＳ Ｐゴシック" pitchFamily="34" charset="-128"/>
                <a:cs typeface="Arial" pitchFamily="34" charset="0"/>
              </a:rPr>
              <a:t>  do glomerular.</a:t>
            </a:r>
          </a:p>
        </p:txBody>
      </p:sp>
      <p:cxnSp>
        <p:nvCxnSpPr>
          <p:cNvPr id="27" name="8 Conector angular">
            <a:extLst>
              <a:ext uri="{FF2B5EF4-FFF2-40B4-BE49-F238E27FC236}">
                <a16:creationId xmlns:a16="http://schemas.microsoft.com/office/drawing/2014/main" id="{D6F46C1B-40FB-024B-94FD-B26FF5060B26}"/>
              </a:ext>
            </a:extLst>
          </p:cNvPr>
          <p:cNvCxnSpPr>
            <a:cxnSpLocks noChangeShapeType="1"/>
          </p:cNvCxnSpPr>
          <p:nvPr/>
        </p:nvCxnSpPr>
        <p:spPr bwMode="auto">
          <a:xfrm>
            <a:off x="6359127" y="2970236"/>
            <a:ext cx="196453" cy="1191"/>
          </a:xfrm>
          <a:prstGeom prst="bentConnector3">
            <a:avLst>
              <a:gd name="adj1" fmla="val 50000"/>
            </a:avLst>
          </a:prstGeom>
          <a:noFill/>
          <a:ln w="38100">
            <a:solidFill>
              <a:schemeClr val="accent1"/>
            </a:solidFill>
            <a:miter lim="800000"/>
            <a:headEnd/>
            <a:tailEnd type="arrow" w="med" len="med"/>
          </a:ln>
          <a:effectLst>
            <a:outerShdw dist="23000" dir="5400000" rotWithShape="0">
              <a:srgbClr val="808080">
                <a:alpha val="34998"/>
              </a:srgbClr>
            </a:outerShdw>
          </a:effectLst>
        </p:spPr>
      </p:cxnSp>
      <p:sp>
        <p:nvSpPr>
          <p:cNvPr id="28" name="43 Rectángulo redondeado">
            <a:extLst>
              <a:ext uri="{FF2B5EF4-FFF2-40B4-BE49-F238E27FC236}">
                <a16:creationId xmlns:a16="http://schemas.microsoft.com/office/drawing/2014/main" id="{1AFBAD09-8EF0-7B42-BDBD-04D50F6ADCAF}"/>
              </a:ext>
            </a:extLst>
          </p:cNvPr>
          <p:cNvSpPr>
            <a:spLocks noChangeArrowheads="1"/>
          </p:cNvSpPr>
          <p:nvPr/>
        </p:nvSpPr>
        <p:spPr bwMode="auto">
          <a:xfrm>
            <a:off x="5609033" y="3919164"/>
            <a:ext cx="1178719" cy="375047"/>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825" b="1">
                <a:solidFill>
                  <a:srgbClr val="000000"/>
                </a:solidFill>
              </a:rPr>
              <a:t>Hiponatremia</a:t>
            </a:r>
          </a:p>
          <a:p>
            <a:pPr algn="ctr"/>
            <a:r>
              <a:rPr lang="es-ES" sz="825" b="1">
                <a:solidFill>
                  <a:srgbClr val="000000"/>
                </a:solidFill>
              </a:rPr>
              <a:t>HIPOVOLÉMICA</a:t>
            </a:r>
          </a:p>
        </p:txBody>
      </p:sp>
      <p:sp>
        <p:nvSpPr>
          <p:cNvPr id="29" name="44 CuadroTexto">
            <a:extLst>
              <a:ext uri="{FF2B5EF4-FFF2-40B4-BE49-F238E27FC236}">
                <a16:creationId xmlns:a16="http://schemas.microsoft.com/office/drawing/2014/main" id="{9A890FE1-4D5B-5A4F-A42D-08FBFD2FCF8A}"/>
              </a:ext>
            </a:extLst>
          </p:cNvPr>
          <p:cNvSpPr txBox="1">
            <a:spLocks noChangeArrowheads="1"/>
          </p:cNvSpPr>
          <p:nvPr/>
        </p:nvSpPr>
        <p:spPr bwMode="auto">
          <a:xfrm>
            <a:off x="4006243" y="3265511"/>
            <a:ext cx="954107" cy="323165"/>
          </a:xfrm>
          <a:prstGeom prst="rect">
            <a:avLst/>
          </a:prstGeom>
          <a:noFill/>
          <a:ln w="9525">
            <a:noFill/>
            <a:miter lim="800000"/>
            <a:headEnd/>
            <a:tailEnd/>
          </a:ln>
        </p:spPr>
        <p:txBody>
          <a:bodyPr wrap="none">
            <a:spAutoFit/>
          </a:bodyPr>
          <a:lstStyle/>
          <a:p>
            <a:pPr algn="ctr"/>
            <a:r>
              <a:rPr lang="es-ES" sz="750" b="1"/>
              <a:t>Estimar el volumen</a:t>
            </a:r>
          </a:p>
          <a:p>
            <a:pPr algn="ctr"/>
            <a:r>
              <a:rPr lang="es-ES" sz="750" b="1"/>
              <a:t>Extracelular (VEC)</a:t>
            </a:r>
          </a:p>
        </p:txBody>
      </p:sp>
      <p:grpSp>
        <p:nvGrpSpPr>
          <p:cNvPr id="30" name="64 Grupo">
            <a:extLst>
              <a:ext uri="{FF2B5EF4-FFF2-40B4-BE49-F238E27FC236}">
                <a16:creationId xmlns:a16="http://schemas.microsoft.com/office/drawing/2014/main" id="{C99559DB-6B60-4F4B-8F3D-07924D82FDBF}"/>
              </a:ext>
            </a:extLst>
          </p:cNvPr>
          <p:cNvGrpSpPr>
            <a:grpSpLocks/>
          </p:cNvGrpSpPr>
          <p:nvPr/>
        </p:nvGrpSpPr>
        <p:grpSpPr bwMode="auto">
          <a:xfrm>
            <a:off x="1801415" y="3529831"/>
            <a:ext cx="482203" cy="375047"/>
            <a:chOff x="4929190" y="3500438"/>
            <a:chExt cx="642942" cy="500066"/>
          </a:xfrm>
        </p:grpSpPr>
        <p:sp>
          <p:nvSpPr>
            <p:cNvPr id="31" name="45 Rectángulo redondeado">
              <a:extLst>
                <a:ext uri="{FF2B5EF4-FFF2-40B4-BE49-F238E27FC236}">
                  <a16:creationId xmlns:a16="http://schemas.microsoft.com/office/drawing/2014/main" id="{846485DA-7847-574F-A3AE-C4A39EF90258}"/>
                </a:ext>
              </a:extLst>
            </p:cNvPr>
            <p:cNvSpPr>
              <a:spLocks noChangeArrowheads="1"/>
            </p:cNvSpPr>
            <p:nvPr/>
          </p:nvSpPr>
          <p:spPr bwMode="auto">
            <a:xfrm>
              <a:off x="4929190" y="3500438"/>
              <a:ext cx="642942" cy="500066"/>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defRPr/>
              </a:pPr>
              <a:r>
                <a:rPr lang="es-ES" sz="825" b="1" dirty="0">
                  <a:solidFill>
                    <a:schemeClr val="dk1"/>
                  </a:solidFill>
                  <a:latin typeface="Arial" pitchFamily="-84" charset="0"/>
                </a:rPr>
                <a:t>VEC  </a:t>
              </a:r>
            </a:p>
          </p:txBody>
        </p:sp>
        <p:cxnSp>
          <p:nvCxnSpPr>
            <p:cNvPr id="32" name="47 Conector recto de flecha">
              <a:extLst>
                <a:ext uri="{FF2B5EF4-FFF2-40B4-BE49-F238E27FC236}">
                  <a16:creationId xmlns:a16="http://schemas.microsoft.com/office/drawing/2014/main" id="{55B04012-C71B-B046-9319-38C86686C75E}"/>
                </a:ext>
              </a:extLst>
            </p:cNvPr>
            <p:cNvCxnSpPr>
              <a:cxnSpLocks noChangeShapeType="1"/>
            </p:cNvCxnSpPr>
            <p:nvPr/>
          </p:nvCxnSpPr>
          <p:spPr bwMode="auto">
            <a:xfrm rot="5400000" flipH="1" flipV="1">
              <a:off x="5334005" y="3724277"/>
              <a:ext cx="214314" cy="1587"/>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grpSp>
      <p:grpSp>
        <p:nvGrpSpPr>
          <p:cNvPr id="33" name="65 Grupo">
            <a:extLst>
              <a:ext uri="{FF2B5EF4-FFF2-40B4-BE49-F238E27FC236}">
                <a16:creationId xmlns:a16="http://schemas.microsoft.com/office/drawing/2014/main" id="{90CFAAA4-BEB7-2541-9ED1-CD1196298695}"/>
              </a:ext>
            </a:extLst>
          </p:cNvPr>
          <p:cNvGrpSpPr>
            <a:grpSpLocks/>
          </p:cNvGrpSpPr>
          <p:nvPr/>
        </p:nvGrpSpPr>
        <p:grpSpPr bwMode="auto">
          <a:xfrm>
            <a:off x="5959077" y="3529831"/>
            <a:ext cx="482203" cy="375047"/>
            <a:chOff x="2928926" y="3571876"/>
            <a:chExt cx="642942" cy="500066"/>
          </a:xfrm>
        </p:grpSpPr>
        <p:sp>
          <p:nvSpPr>
            <p:cNvPr id="34" name="49 Rectángulo redondeado">
              <a:extLst>
                <a:ext uri="{FF2B5EF4-FFF2-40B4-BE49-F238E27FC236}">
                  <a16:creationId xmlns:a16="http://schemas.microsoft.com/office/drawing/2014/main" id="{21323054-B877-B741-9CD2-64F2F191916B}"/>
                </a:ext>
              </a:extLst>
            </p:cNvPr>
            <p:cNvSpPr>
              <a:spLocks noChangeArrowheads="1"/>
            </p:cNvSpPr>
            <p:nvPr/>
          </p:nvSpPr>
          <p:spPr bwMode="auto">
            <a:xfrm>
              <a:off x="2928926" y="3571876"/>
              <a:ext cx="642942" cy="500066"/>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defRPr/>
              </a:pPr>
              <a:r>
                <a:rPr lang="es-ES" sz="825" b="1" dirty="0">
                  <a:solidFill>
                    <a:schemeClr val="dk1"/>
                  </a:solidFill>
                  <a:latin typeface="Arial" pitchFamily="-84" charset="0"/>
                </a:rPr>
                <a:t>VEC    </a:t>
              </a:r>
            </a:p>
          </p:txBody>
        </p:sp>
        <p:cxnSp>
          <p:nvCxnSpPr>
            <p:cNvPr id="35" name="50 Conector recto de flecha">
              <a:extLst>
                <a:ext uri="{FF2B5EF4-FFF2-40B4-BE49-F238E27FC236}">
                  <a16:creationId xmlns:a16="http://schemas.microsoft.com/office/drawing/2014/main" id="{A91732B7-BB73-2244-8DD5-EA1529B78CF0}"/>
                </a:ext>
              </a:extLst>
            </p:cNvPr>
            <p:cNvCxnSpPr>
              <a:cxnSpLocks noChangeShapeType="1"/>
            </p:cNvCxnSpPr>
            <p:nvPr/>
          </p:nvCxnSpPr>
          <p:spPr bwMode="auto">
            <a:xfrm rot="5400000">
              <a:off x="3330566" y="3819527"/>
              <a:ext cx="192089" cy="1588"/>
            </a:xfrm>
            <a:prstGeom prst="straightConnector1">
              <a:avLst/>
            </a:prstGeom>
            <a:noFill/>
            <a:ln w="25400">
              <a:solidFill>
                <a:schemeClr val="tx1"/>
              </a:solidFill>
              <a:round/>
              <a:headEnd/>
              <a:tailEnd type="arrow" w="med" len="med"/>
            </a:ln>
            <a:effectLst>
              <a:outerShdw dist="20000" dir="5400000" rotWithShape="0">
                <a:srgbClr val="808080">
                  <a:alpha val="37999"/>
                </a:srgbClr>
              </a:outerShdw>
            </a:effectLst>
          </p:spPr>
        </p:cxnSp>
      </p:grpSp>
      <p:sp>
        <p:nvSpPr>
          <p:cNvPr id="36" name="67 Rectángulo redondeado">
            <a:extLst>
              <a:ext uri="{FF2B5EF4-FFF2-40B4-BE49-F238E27FC236}">
                <a16:creationId xmlns:a16="http://schemas.microsoft.com/office/drawing/2014/main" id="{7FCA5A75-2B87-564C-BFC3-6616D7EE31D2}"/>
              </a:ext>
            </a:extLst>
          </p:cNvPr>
          <p:cNvSpPr>
            <a:spLocks noChangeArrowheads="1"/>
          </p:cNvSpPr>
          <p:nvPr/>
        </p:nvSpPr>
        <p:spPr bwMode="auto">
          <a:xfrm>
            <a:off x="3730227" y="3904877"/>
            <a:ext cx="535781" cy="375047"/>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r>
              <a:rPr lang="es-ES" sz="825" b="1">
                <a:solidFill>
                  <a:srgbClr val="000000"/>
                </a:solidFill>
              </a:rPr>
              <a:t>VEC Ø    </a:t>
            </a:r>
          </a:p>
        </p:txBody>
      </p:sp>
      <p:cxnSp>
        <p:nvCxnSpPr>
          <p:cNvPr id="37" name="8 Conector angular">
            <a:extLst>
              <a:ext uri="{FF2B5EF4-FFF2-40B4-BE49-F238E27FC236}">
                <a16:creationId xmlns:a16="http://schemas.microsoft.com/office/drawing/2014/main" id="{DA911643-6CD9-3C42-9CE9-688853FF8145}"/>
              </a:ext>
            </a:extLst>
          </p:cNvPr>
          <p:cNvCxnSpPr>
            <a:cxnSpLocks noChangeShapeType="1"/>
            <a:stCxn id="22" idx="2"/>
            <a:endCxn id="36" idx="0"/>
          </p:cNvCxnSpPr>
          <p:nvPr/>
        </p:nvCxnSpPr>
        <p:spPr bwMode="auto">
          <a:xfrm rot="5400000">
            <a:off x="3612951" y="3516139"/>
            <a:ext cx="773906" cy="3572"/>
          </a:xfrm>
          <a:prstGeom prst="bentConnector3">
            <a:avLst>
              <a:gd name="adj1" fmla="val 50000"/>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38" name="8 Conector angular">
            <a:extLst>
              <a:ext uri="{FF2B5EF4-FFF2-40B4-BE49-F238E27FC236}">
                <a16:creationId xmlns:a16="http://schemas.microsoft.com/office/drawing/2014/main" id="{5E38AC4B-CAB8-6C42-AD8F-ED8AC0CB14EF}"/>
              </a:ext>
            </a:extLst>
          </p:cNvPr>
          <p:cNvCxnSpPr>
            <a:cxnSpLocks noChangeShapeType="1"/>
            <a:stCxn id="22" idx="2"/>
            <a:endCxn id="34" idx="1"/>
          </p:cNvCxnSpPr>
          <p:nvPr/>
        </p:nvCxnSpPr>
        <p:spPr bwMode="auto">
          <a:xfrm rot="16200000" flipH="1">
            <a:off x="4686894" y="2445766"/>
            <a:ext cx="586978" cy="1957388"/>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39" name="8 Conector angular">
            <a:extLst>
              <a:ext uri="{FF2B5EF4-FFF2-40B4-BE49-F238E27FC236}">
                <a16:creationId xmlns:a16="http://schemas.microsoft.com/office/drawing/2014/main" id="{A3341565-D817-0C40-9863-54C5CC804557}"/>
              </a:ext>
            </a:extLst>
          </p:cNvPr>
          <p:cNvCxnSpPr>
            <a:cxnSpLocks noChangeShapeType="1"/>
            <a:stCxn id="22" idx="2"/>
            <a:endCxn id="31" idx="3"/>
          </p:cNvCxnSpPr>
          <p:nvPr/>
        </p:nvCxnSpPr>
        <p:spPr bwMode="auto">
          <a:xfrm rot="5400000">
            <a:off x="2849165" y="2565425"/>
            <a:ext cx="586978" cy="1718072"/>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sp>
        <p:nvSpPr>
          <p:cNvPr id="40" name="94 Rectángulo redondeado">
            <a:extLst>
              <a:ext uri="{FF2B5EF4-FFF2-40B4-BE49-F238E27FC236}">
                <a16:creationId xmlns:a16="http://schemas.microsoft.com/office/drawing/2014/main" id="{0E6836B5-273D-4246-A619-B7CFF6B93CF4}"/>
              </a:ext>
            </a:extLst>
          </p:cNvPr>
          <p:cNvSpPr>
            <a:spLocks noChangeArrowheads="1"/>
          </p:cNvSpPr>
          <p:nvPr/>
        </p:nvSpPr>
        <p:spPr bwMode="auto">
          <a:xfrm>
            <a:off x="3412330" y="4279925"/>
            <a:ext cx="1178719" cy="375047"/>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825" b="1">
                <a:solidFill>
                  <a:srgbClr val="000000"/>
                </a:solidFill>
              </a:rPr>
              <a:t>Hiponatremia</a:t>
            </a:r>
          </a:p>
          <a:p>
            <a:pPr algn="ctr"/>
            <a:r>
              <a:rPr lang="es-ES" sz="825" b="1">
                <a:solidFill>
                  <a:srgbClr val="000000"/>
                </a:solidFill>
              </a:rPr>
              <a:t>NORMOVOLÉMICA</a:t>
            </a:r>
          </a:p>
        </p:txBody>
      </p:sp>
      <p:sp>
        <p:nvSpPr>
          <p:cNvPr id="41" name="95 Rectángulo redondeado">
            <a:extLst>
              <a:ext uri="{FF2B5EF4-FFF2-40B4-BE49-F238E27FC236}">
                <a16:creationId xmlns:a16="http://schemas.microsoft.com/office/drawing/2014/main" id="{52499E9B-F45C-1B4D-AFD4-7CAC5B215F4D}"/>
              </a:ext>
            </a:extLst>
          </p:cNvPr>
          <p:cNvSpPr>
            <a:spLocks noChangeArrowheads="1"/>
          </p:cNvSpPr>
          <p:nvPr/>
        </p:nvSpPr>
        <p:spPr bwMode="auto">
          <a:xfrm>
            <a:off x="1483517" y="3912021"/>
            <a:ext cx="1178719" cy="375047"/>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825" b="1">
                <a:solidFill>
                  <a:srgbClr val="000000"/>
                </a:solidFill>
              </a:rPr>
              <a:t>Hiponatremia</a:t>
            </a:r>
          </a:p>
          <a:p>
            <a:pPr algn="ctr"/>
            <a:r>
              <a:rPr lang="es-ES" sz="825" b="1">
                <a:solidFill>
                  <a:srgbClr val="000000"/>
                </a:solidFill>
              </a:rPr>
              <a:t>HIPERVOLÉMICA</a:t>
            </a:r>
          </a:p>
        </p:txBody>
      </p:sp>
      <p:sp>
        <p:nvSpPr>
          <p:cNvPr id="42" name="97 Rectángulo">
            <a:extLst>
              <a:ext uri="{FF2B5EF4-FFF2-40B4-BE49-F238E27FC236}">
                <a16:creationId xmlns:a16="http://schemas.microsoft.com/office/drawing/2014/main" id="{3AC52EB4-1D24-C845-90A5-1AC4EF82D4FF}"/>
              </a:ext>
            </a:extLst>
          </p:cNvPr>
          <p:cNvSpPr/>
          <p:nvPr/>
        </p:nvSpPr>
        <p:spPr>
          <a:xfrm>
            <a:off x="3412330" y="4926435"/>
            <a:ext cx="1178719" cy="1125140"/>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a:buFontTx/>
              <a:buChar char="-"/>
            </a:pPr>
            <a:r>
              <a:rPr lang="es-ES" sz="825">
                <a:solidFill>
                  <a:srgbClr val="000000"/>
                </a:solidFill>
                <a:ea typeface="ＭＳ Ｐゴシック" pitchFamily="34" charset="-128"/>
                <a:cs typeface="Arial" pitchFamily="34" charset="0"/>
              </a:rPr>
              <a:t> SIADH (buscar </a:t>
            </a:r>
          </a:p>
          <a:p>
            <a:r>
              <a:rPr lang="es-ES" sz="825">
                <a:solidFill>
                  <a:srgbClr val="000000"/>
                </a:solidFill>
                <a:ea typeface="ＭＳ Ｐゴシック" pitchFamily="34" charset="-128"/>
                <a:cs typeface="Arial" pitchFamily="34" charset="0"/>
              </a:rPr>
              <a:t>  causa: fármacos, </a:t>
            </a:r>
          </a:p>
          <a:p>
            <a:r>
              <a:rPr lang="es-ES" sz="825">
                <a:solidFill>
                  <a:srgbClr val="000000"/>
                </a:solidFill>
                <a:ea typeface="ＭＳ Ｐゴシック" pitchFamily="34" charset="-128"/>
                <a:cs typeface="Arial" pitchFamily="34" charset="0"/>
              </a:rPr>
              <a:t>  neurológica, </a:t>
            </a:r>
          </a:p>
          <a:p>
            <a:r>
              <a:rPr lang="es-ES" sz="825">
                <a:solidFill>
                  <a:srgbClr val="000000"/>
                </a:solidFill>
                <a:ea typeface="ＭＳ Ｐゴシック" pitchFamily="34" charset="-128"/>
                <a:cs typeface="Arial" pitchFamily="34" charset="0"/>
              </a:rPr>
              <a:t>  pulmonar…)</a:t>
            </a:r>
          </a:p>
          <a:p>
            <a:pPr>
              <a:buFontTx/>
              <a:buChar char="-"/>
            </a:pPr>
            <a:r>
              <a:rPr lang="es-ES" sz="825">
                <a:solidFill>
                  <a:srgbClr val="000000"/>
                </a:solidFill>
                <a:ea typeface="ＭＳ Ｐゴシック" pitchFamily="34" charset="-128"/>
                <a:cs typeface="Arial" pitchFamily="34" charset="0"/>
              </a:rPr>
              <a:t> Hipotiroidismo</a:t>
            </a:r>
          </a:p>
          <a:p>
            <a:pPr>
              <a:buFontTx/>
              <a:buChar char="-"/>
            </a:pPr>
            <a:r>
              <a:rPr lang="es-ES" sz="825">
                <a:solidFill>
                  <a:srgbClr val="000000"/>
                </a:solidFill>
                <a:ea typeface="ＭＳ Ｐゴシック" pitchFamily="34" charset="-128"/>
                <a:cs typeface="Arial" pitchFamily="34" charset="0"/>
              </a:rPr>
              <a:t> Insuficiencia </a:t>
            </a:r>
          </a:p>
          <a:p>
            <a:r>
              <a:rPr lang="es-ES" sz="825">
                <a:solidFill>
                  <a:srgbClr val="000000"/>
                </a:solidFill>
                <a:ea typeface="ＭＳ Ｐゴシック" pitchFamily="34" charset="-128"/>
                <a:cs typeface="Arial" pitchFamily="34" charset="0"/>
              </a:rPr>
              <a:t>  suprarrenal,</a:t>
            </a:r>
          </a:p>
          <a:p>
            <a:r>
              <a:rPr lang="es-ES" sz="825">
                <a:solidFill>
                  <a:srgbClr val="000000"/>
                </a:solidFill>
                <a:ea typeface="ＭＳ Ｐゴシック" pitchFamily="34" charset="-128"/>
                <a:cs typeface="Arial" pitchFamily="34" charset="0"/>
              </a:rPr>
              <a:t>  hipocortisolismo</a:t>
            </a:r>
          </a:p>
        </p:txBody>
      </p:sp>
      <p:sp>
        <p:nvSpPr>
          <p:cNvPr id="43" name="100 Rectángulo">
            <a:extLst>
              <a:ext uri="{FF2B5EF4-FFF2-40B4-BE49-F238E27FC236}">
                <a16:creationId xmlns:a16="http://schemas.microsoft.com/office/drawing/2014/main" id="{719B6797-91DD-0549-B26E-F204A7BDF7CD}"/>
              </a:ext>
            </a:extLst>
          </p:cNvPr>
          <p:cNvSpPr/>
          <p:nvPr/>
        </p:nvSpPr>
        <p:spPr>
          <a:xfrm>
            <a:off x="1479946" y="4551387"/>
            <a:ext cx="1178719" cy="803672"/>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pPr>
              <a:buFontTx/>
              <a:buChar char="-"/>
            </a:pPr>
            <a:r>
              <a:rPr lang="es-ES" sz="825">
                <a:solidFill>
                  <a:srgbClr val="000000"/>
                </a:solidFill>
                <a:ea typeface="ＭＳ Ｐゴシック" pitchFamily="34" charset="-128"/>
                <a:cs typeface="Arial" pitchFamily="34" charset="0"/>
              </a:rPr>
              <a:t> Insuficiencia </a:t>
            </a:r>
          </a:p>
          <a:p>
            <a:r>
              <a:rPr lang="es-ES" sz="825">
                <a:solidFill>
                  <a:srgbClr val="000000"/>
                </a:solidFill>
                <a:ea typeface="ＭＳ Ｐゴシック" pitchFamily="34" charset="-128"/>
                <a:cs typeface="Arial" pitchFamily="34" charset="0"/>
              </a:rPr>
              <a:t>  Cardiaca</a:t>
            </a:r>
          </a:p>
          <a:p>
            <a:pPr>
              <a:buFontTx/>
              <a:buChar char="-"/>
            </a:pPr>
            <a:r>
              <a:rPr lang="es-ES" sz="825">
                <a:solidFill>
                  <a:srgbClr val="000000"/>
                </a:solidFill>
                <a:ea typeface="ＭＳ Ｐゴシック" pitchFamily="34" charset="-128"/>
                <a:cs typeface="Arial" pitchFamily="34" charset="0"/>
              </a:rPr>
              <a:t> Cirrosis</a:t>
            </a:r>
          </a:p>
          <a:p>
            <a:pPr>
              <a:buFontTx/>
              <a:buChar char="-"/>
            </a:pPr>
            <a:r>
              <a:rPr lang="es-ES" sz="825">
                <a:solidFill>
                  <a:srgbClr val="000000"/>
                </a:solidFill>
                <a:ea typeface="ＭＳ Ｐゴシック" pitchFamily="34" charset="-128"/>
                <a:cs typeface="Arial" pitchFamily="34" charset="0"/>
              </a:rPr>
              <a:t> Síndrome nefrótico</a:t>
            </a:r>
          </a:p>
          <a:p>
            <a:pPr>
              <a:buFontTx/>
              <a:buChar char="-"/>
            </a:pPr>
            <a:r>
              <a:rPr lang="es-ES" sz="825">
                <a:solidFill>
                  <a:srgbClr val="000000"/>
                </a:solidFill>
                <a:ea typeface="ＭＳ Ｐゴシック" pitchFamily="34" charset="-128"/>
                <a:cs typeface="Arial" pitchFamily="34" charset="0"/>
              </a:rPr>
              <a:t> Insuficiencia renal</a:t>
            </a:r>
          </a:p>
        </p:txBody>
      </p:sp>
      <p:sp>
        <p:nvSpPr>
          <p:cNvPr id="44" name="101 Rectángulo redondeado">
            <a:extLst>
              <a:ext uri="{FF2B5EF4-FFF2-40B4-BE49-F238E27FC236}">
                <a16:creationId xmlns:a16="http://schemas.microsoft.com/office/drawing/2014/main" id="{13FE8CFB-3372-0C4B-BC6E-E3EB3613B029}"/>
              </a:ext>
            </a:extLst>
          </p:cNvPr>
          <p:cNvSpPr>
            <a:spLocks noChangeArrowheads="1"/>
          </p:cNvSpPr>
          <p:nvPr/>
        </p:nvSpPr>
        <p:spPr bwMode="auto">
          <a:xfrm>
            <a:off x="5091110" y="4490664"/>
            <a:ext cx="696516" cy="375047"/>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825" b="1">
                <a:solidFill>
                  <a:srgbClr val="000000"/>
                </a:solidFill>
              </a:rPr>
              <a:t>Na</a:t>
            </a:r>
            <a:r>
              <a:rPr lang="es-ES" sz="825" b="1" baseline="-25000">
                <a:solidFill>
                  <a:srgbClr val="000000"/>
                </a:solidFill>
              </a:rPr>
              <a:t>o</a:t>
            </a:r>
            <a:r>
              <a:rPr lang="es-ES" sz="825" b="1">
                <a:solidFill>
                  <a:srgbClr val="000000"/>
                </a:solidFill>
              </a:rPr>
              <a:t> y Cl</a:t>
            </a:r>
            <a:r>
              <a:rPr lang="es-ES" sz="825" b="1" baseline="-25000">
                <a:solidFill>
                  <a:srgbClr val="000000"/>
                </a:solidFill>
              </a:rPr>
              <a:t>o</a:t>
            </a:r>
          </a:p>
          <a:p>
            <a:pPr algn="ctr"/>
            <a:r>
              <a:rPr lang="es-ES" sz="825" b="1">
                <a:solidFill>
                  <a:srgbClr val="000000"/>
                </a:solidFill>
              </a:rPr>
              <a:t>&lt; 20 mEq/l</a:t>
            </a:r>
          </a:p>
        </p:txBody>
      </p:sp>
      <p:sp>
        <p:nvSpPr>
          <p:cNvPr id="45" name="102 Rectángulo redondeado">
            <a:extLst>
              <a:ext uri="{FF2B5EF4-FFF2-40B4-BE49-F238E27FC236}">
                <a16:creationId xmlns:a16="http://schemas.microsoft.com/office/drawing/2014/main" id="{17D55875-7340-B34F-89A9-1CDA2615834E}"/>
              </a:ext>
            </a:extLst>
          </p:cNvPr>
          <p:cNvSpPr>
            <a:spLocks noChangeArrowheads="1"/>
          </p:cNvSpPr>
          <p:nvPr/>
        </p:nvSpPr>
        <p:spPr bwMode="auto">
          <a:xfrm>
            <a:off x="6627016" y="4490664"/>
            <a:ext cx="696516" cy="375047"/>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dist="20000" dir="5400000" rotWithShape="0">
              <a:srgbClr val="808080">
                <a:alpha val="37999"/>
              </a:srgbClr>
            </a:outerShdw>
          </a:effectLst>
        </p:spPr>
        <p:txBody>
          <a:bodyPr anchor="ctr"/>
          <a:lstStyle/>
          <a:p>
            <a:pPr algn="ctr"/>
            <a:r>
              <a:rPr lang="es-ES" sz="825" b="1">
                <a:solidFill>
                  <a:srgbClr val="000000"/>
                </a:solidFill>
              </a:rPr>
              <a:t>Na</a:t>
            </a:r>
            <a:r>
              <a:rPr lang="es-ES" sz="825" b="1" baseline="-25000">
                <a:solidFill>
                  <a:srgbClr val="000000"/>
                </a:solidFill>
              </a:rPr>
              <a:t>o</a:t>
            </a:r>
            <a:r>
              <a:rPr lang="es-ES" sz="825" b="1">
                <a:solidFill>
                  <a:srgbClr val="000000"/>
                </a:solidFill>
              </a:rPr>
              <a:t> y Cl</a:t>
            </a:r>
            <a:r>
              <a:rPr lang="es-ES" sz="825" b="1" baseline="-25000">
                <a:solidFill>
                  <a:srgbClr val="000000"/>
                </a:solidFill>
              </a:rPr>
              <a:t>o</a:t>
            </a:r>
          </a:p>
          <a:p>
            <a:pPr algn="ctr"/>
            <a:r>
              <a:rPr lang="es-ES" sz="825" b="1">
                <a:solidFill>
                  <a:srgbClr val="000000"/>
                </a:solidFill>
              </a:rPr>
              <a:t>&gt; 20 mEq/l</a:t>
            </a:r>
          </a:p>
        </p:txBody>
      </p:sp>
      <p:sp>
        <p:nvSpPr>
          <p:cNvPr id="46" name="103 Rectángulo">
            <a:extLst>
              <a:ext uri="{FF2B5EF4-FFF2-40B4-BE49-F238E27FC236}">
                <a16:creationId xmlns:a16="http://schemas.microsoft.com/office/drawing/2014/main" id="{178EDD99-1F0A-A241-B6F1-960A3415A291}"/>
              </a:ext>
            </a:extLst>
          </p:cNvPr>
          <p:cNvSpPr/>
          <p:nvPr/>
        </p:nvSpPr>
        <p:spPr>
          <a:xfrm>
            <a:off x="6359127" y="5112172"/>
            <a:ext cx="1178719" cy="1125140"/>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r>
              <a:rPr lang="es-ES" sz="825" b="1">
                <a:solidFill>
                  <a:srgbClr val="000000"/>
                </a:solidFill>
                <a:ea typeface="ＭＳ Ｐゴシック" pitchFamily="34" charset="-128"/>
                <a:cs typeface="Arial" pitchFamily="34" charset="0"/>
              </a:rPr>
              <a:t>Pérdidas renales:</a:t>
            </a:r>
          </a:p>
          <a:p>
            <a:pPr>
              <a:buFontTx/>
              <a:buChar char="-"/>
            </a:pPr>
            <a:r>
              <a:rPr lang="es-ES" sz="825">
                <a:solidFill>
                  <a:srgbClr val="000000"/>
                </a:solidFill>
                <a:ea typeface="ＭＳ Ｐゴシック" pitchFamily="34" charset="-128"/>
                <a:cs typeface="Arial" pitchFamily="34" charset="0"/>
              </a:rPr>
              <a:t> Diuréticos</a:t>
            </a:r>
          </a:p>
          <a:p>
            <a:pPr>
              <a:buFontTx/>
              <a:buChar char="-"/>
            </a:pPr>
            <a:r>
              <a:rPr lang="es-ES" sz="825">
                <a:solidFill>
                  <a:srgbClr val="000000"/>
                </a:solidFill>
                <a:ea typeface="ＭＳ Ｐゴシック" pitchFamily="34" charset="-128"/>
                <a:cs typeface="Arial" pitchFamily="34" charset="0"/>
              </a:rPr>
              <a:t> Nefropatía pierde sal</a:t>
            </a:r>
          </a:p>
          <a:p>
            <a:pPr>
              <a:buFontTx/>
              <a:buChar char="-"/>
            </a:pPr>
            <a:r>
              <a:rPr lang="es-ES" sz="825">
                <a:solidFill>
                  <a:srgbClr val="000000"/>
                </a:solidFill>
                <a:ea typeface="ＭＳ Ｐゴシック" pitchFamily="34" charset="-128"/>
                <a:cs typeface="Arial" pitchFamily="34" charset="0"/>
              </a:rPr>
              <a:t> Bicarbonaturia</a:t>
            </a:r>
          </a:p>
          <a:p>
            <a:pPr>
              <a:buFontTx/>
              <a:buChar char="-"/>
            </a:pPr>
            <a:r>
              <a:rPr lang="es-ES" sz="825">
                <a:solidFill>
                  <a:srgbClr val="000000"/>
                </a:solidFill>
                <a:ea typeface="ＭＳ Ｐゴシック" pitchFamily="34" charset="-128"/>
                <a:cs typeface="Arial" pitchFamily="34" charset="0"/>
              </a:rPr>
              <a:t> Cetonuria</a:t>
            </a:r>
          </a:p>
          <a:p>
            <a:pPr>
              <a:buFontTx/>
              <a:buChar char="-"/>
            </a:pPr>
            <a:r>
              <a:rPr lang="es-ES" sz="825">
                <a:solidFill>
                  <a:srgbClr val="000000"/>
                </a:solidFill>
                <a:ea typeface="ＭＳ Ｐゴシック" pitchFamily="34" charset="-128"/>
                <a:cs typeface="Arial" pitchFamily="34" charset="0"/>
              </a:rPr>
              <a:t> Diuresis osmótica</a:t>
            </a:r>
          </a:p>
          <a:p>
            <a:pPr>
              <a:buFontTx/>
              <a:buChar char="-"/>
            </a:pPr>
            <a:r>
              <a:rPr lang="es-ES" sz="825">
                <a:solidFill>
                  <a:srgbClr val="000000"/>
                </a:solidFill>
                <a:ea typeface="ＭＳ Ｐゴシック" pitchFamily="34" charset="-128"/>
                <a:cs typeface="Arial" pitchFamily="34" charset="0"/>
              </a:rPr>
              <a:t> Síndrome cerebral </a:t>
            </a:r>
          </a:p>
          <a:p>
            <a:r>
              <a:rPr lang="es-ES" sz="825">
                <a:solidFill>
                  <a:srgbClr val="000000"/>
                </a:solidFill>
                <a:ea typeface="ＭＳ Ｐゴシック" pitchFamily="34" charset="-128"/>
                <a:cs typeface="Arial" pitchFamily="34" charset="0"/>
              </a:rPr>
              <a:t>   pierde sal</a:t>
            </a:r>
          </a:p>
        </p:txBody>
      </p:sp>
      <p:sp>
        <p:nvSpPr>
          <p:cNvPr id="47" name="104 Rectángulo">
            <a:extLst>
              <a:ext uri="{FF2B5EF4-FFF2-40B4-BE49-F238E27FC236}">
                <a16:creationId xmlns:a16="http://schemas.microsoft.com/office/drawing/2014/main" id="{D952065A-554F-3D4B-ABA1-C1E23588EEC3}"/>
              </a:ext>
            </a:extLst>
          </p:cNvPr>
          <p:cNvSpPr/>
          <p:nvPr/>
        </p:nvSpPr>
        <p:spPr>
          <a:xfrm>
            <a:off x="4858940" y="5087169"/>
            <a:ext cx="1178719" cy="803672"/>
          </a:xfrm>
          <a:prstGeom prst="rect">
            <a:avLst/>
          </a:prstGeom>
          <a:ln w="19050"/>
        </p:spPr>
        <p:style>
          <a:lnRef idx="2">
            <a:schemeClr val="dk1"/>
          </a:lnRef>
          <a:fillRef idx="1">
            <a:schemeClr val="lt1"/>
          </a:fillRef>
          <a:effectRef idx="0">
            <a:schemeClr val="dk1"/>
          </a:effectRef>
          <a:fontRef idx="minor">
            <a:schemeClr val="dk1"/>
          </a:fontRef>
        </p:style>
        <p:txBody>
          <a:bodyPr anchor="ctr"/>
          <a:lstStyle/>
          <a:p>
            <a:r>
              <a:rPr lang="es-ES" sz="825" b="1">
                <a:solidFill>
                  <a:srgbClr val="000000"/>
                </a:solidFill>
                <a:ea typeface="ＭＳ Ｐゴシック" pitchFamily="34" charset="-128"/>
                <a:cs typeface="Arial" pitchFamily="34" charset="0"/>
              </a:rPr>
              <a:t>Pérdidas extrarenales:</a:t>
            </a:r>
          </a:p>
          <a:p>
            <a:pPr>
              <a:buFontTx/>
              <a:buChar char="-"/>
            </a:pPr>
            <a:r>
              <a:rPr lang="es-ES" sz="825">
                <a:solidFill>
                  <a:srgbClr val="000000"/>
                </a:solidFill>
                <a:ea typeface="ＭＳ Ｐゴシック" pitchFamily="34" charset="-128"/>
                <a:cs typeface="Arial" pitchFamily="34" charset="0"/>
              </a:rPr>
              <a:t> Vómitos</a:t>
            </a:r>
          </a:p>
          <a:p>
            <a:pPr>
              <a:buFontTx/>
              <a:buChar char="-"/>
            </a:pPr>
            <a:r>
              <a:rPr lang="es-ES" sz="825">
                <a:solidFill>
                  <a:srgbClr val="000000"/>
                </a:solidFill>
                <a:ea typeface="ＭＳ Ｐゴシック" pitchFamily="34" charset="-128"/>
                <a:cs typeface="Arial" pitchFamily="34" charset="0"/>
              </a:rPr>
              <a:t> Diarrea</a:t>
            </a:r>
          </a:p>
          <a:p>
            <a:pPr>
              <a:buFontTx/>
              <a:buChar char="-"/>
            </a:pPr>
            <a:r>
              <a:rPr lang="es-ES" sz="825">
                <a:solidFill>
                  <a:srgbClr val="000000"/>
                </a:solidFill>
                <a:ea typeface="ＭＳ Ｐゴシック" pitchFamily="34" charset="-128"/>
                <a:cs typeface="Arial" pitchFamily="34" charset="0"/>
              </a:rPr>
              <a:t> Cutáneas</a:t>
            </a:r>
          </a:p>
          <a:p>
            <a:pPr>
              <a:buFontTx/>
              <a:buChar char="-"/>
            </a:pPr>
            <a:r>
              <a:rPr lang="es-ES" sz="825">
                <a:solidFill>
                  <a:srgbClr val="000000"/>
                </a:solidFill>
                <a:ea typeface="ＭＳ Ｐゴシック" pitchFamily="34" charset="-128"/>
                <a:cs typeface="Arial" pitchFamily="34" charset="0"/>
              </a:rPr>
              <a:t> Tercer espacio</a:t>
            </a:r>
          </a:p>
        </p:txBody>
      </p:sp>
      <p:cxnSp>
        <p:nvCxnSpPr>
          <p:cNvPr id="48" name="8 Conector angular">
            <a:extLst>
              <a:ext uri="{FF2B5EF4-FFF2-40B4-BE49-F238E27FC236}">
                <a16:creationId xmlns:a16="http://schemas.microsoft.com/office/drawing/2014/main" id="{BF46607D-B06E-8446-B58E-2DF7ED3F6245}"/>
              </a:ext>
            </a:extLst>
          </p:cNvPr>
          <p:cNvCxnSpPr>
            <a:cxnSpLocks noChangeShapeType="1"/>
            <a:stCxn id="28" idx="2"/>
            <a:endCxn id="45" idx="1"/>
          </p:cNvCxnSpPr>
          <p:nvPr/>
        </p:nvCxnSpPr>
        <p:spPr bwMode="auto">
          <a:xfrm rot="16200000" flipH="1">
            <a:off x="6220419" y="4272185"/>
            <a:ext cx="384572" cy="428625"/>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49" name="8 Conector angular">
            <a:extLst>
              <a:ext uri="{FF2B5EF4-FFF2-40B4-BE49-F238E27FC236}">
                <a16:creationId xmlns:a16="http://schemas.microsoft.com/office/drawing/2014/main" id="{47910451-C23E-EB48-A76A-BF30579ACB29}"/>
              </a:ext>
            </a:extLst>
          </p:cNvPr>
          <p:cNvCxnSpPr>
            <a:cxnSpLocks noChangeShapeType="1"/>
            <a:stCxn id="28" idx="2"/>
            <a:endCxn id="44" idx="3"/>
          </p:cNvCxnSpPr>
          <p:nvPr/>
        </p:nvCxnSpPr>
        <p:spPr bwMode="auto">
          <a:xfrm rot="5400000">
            <a:off x="5800724" y="4281116"/>
            <a:ext cx="384572" cy="410765"/>
          </a:xfrm>
          <a:prstGeom prst="bentConnector2">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50" name="8 Conector angular">
            <a:extLst>
              <a:ext uri="{FF2B5EF4-FFF2-40B4-BE49-F238E27FC236}">
                <a16:creationId xmlns:a16="http://schemas.microsoft.com/office/drawing/2014/main" id="{71EA007A-BD09-5F49-B43F-E20D47D74BA6}"/>
              </a:ext>
            </a:extLst>
          </p:cNvPr>
          <p:cNvCxnSpPr>
            <a:cxnSpLocks noChangeShapeType="1"/>
            <a:stCxn id="41" idx="2"/>
            <a:endCxn id="43" idx="0"/>
          </p:cNvCxnSpPr>
          <p:nvPr/>
        </p:nvCxnSpPr>
        <p:spPr bwMode="auto">
          <a:xfrm rot="5400000">
            <a:off x="1938932" y="4417442"/>
            <a:ext cx="264319" cy="3572"/>
          </a:xfrm>
          <a:prstGeom prst="bentConnector3">
            <a:avLst>
              <a:gd name="adj1" fmla="val 50000"/>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51" name="8 Conector angular">
            <a:extLst>
              <a:ext uri="{FF2B5EF4-FFF2-40B4-BE49-F238E27FC236}">
                <a16:creationId xmlns:a16="http://schemas.microsoft.com/office/drawing/2014/main" id="{DA80DBDA-1CDD-E04C-AB3B-256F15CF5C75}"/>
              </a:ext>
            </a:extLst>
          </p:cNvPr>
          <p:cNvCxnSpPr>
            <a:cxnSpLocks noChangeShapeType="1"/>
            <a:stCxn id="40" idx="2"/>
            <a:endCxn id="42" idx="0"/>
          </p:cNvCxnSpPr>
          <p:nvPr/>
        </p:nvCxnSpPr>
        <p:spPr bwMode="auto">
          <a:xfrm rot="5400000">
            <a:off x="3865362" y="4791297"/>
            <a:ext cx="271463" cy="1191"/>
          </a:xfrm>
          <a:prstGeom prst="bentConnector3">
            <a:avLst>
              <a:gd name="adj1" fmla="val 50000"/>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52" name="8 Conector angular">
            <a:extLst>
              <a:ext uri="{FF2B5EF4-FFF2-40B4-BE49-F238E27FC236}">
                <a16:creationId xmlns:a16="http://schemas.microsoft.com/office/drawing/2014/main" id="{5194A400-88E0-FF41-8F9B-ECDBFAC52E6D}"/>
              </a:ext>
            </a:extLst>
          </p:cNvPr>
          <p:cNvCxnSpPr>
            <a:cxnSpLocks noChangeShapeType="1"/>
            <a:stCxn id="44" idx="2"/>
            <a:endCxn id="47" idx="0"/>
          </p:cNvCxnSpPr>
          <p:nvPr/>
        </p:nvCxnSpPr>
        <p:spPr bwMode="auto">
          <a:xfrm rot="16200000" flipH="1">
            <a:off x="5333403" y="4972273"/>
            <a:ext cx="221456" cy="8334"/>
          </a:xfrm>
          <a:prstGeom prst="bentConnector3">
            <a:avLst>
              <a:gd name="adj1" fmla="val 50000"/>
            </a:avLst>
          </a:prstGeom>
          <a:noFill/>
          <a:ln w="38100">
            <a:solidFill>
              <a:schemeClr val="accent1"/>
            </a:solidFill>
            <a:miter lim="800000"/>
            <a:headEnd/>
            <a:tailEnd type="arrow" w="med" len="med"/>
          </a:ln>
          <a:effectLst>
            <a:outerShdw dist="23000" dir="5400000" rotWithShape="0">
              <a:srgbClr val="808080">
                <a:alpha val="34998"/>
              </a:srgbClr>
            </a:outerShdw>
          </a:effectLst>
        </p:spPr>
      </p:cxnSp>
      <p:cxnSp>
        <p:nvCxnSpPr>
          <p:cNvPr id="53" name="8 Conector angular">
            <a:extLst>
              <a:ext uri="{FF2B5EF4-FFF2-40B4-BE49-F238E27FC236}">
                <a16:creationId xmlns:a16="http://schemas.microsoft.com/office/drawing/2014/main" id="{9DAAA42C-FBDE-D845-B351-F39C50868E3F}"/>
              </a:ext>
            </a:extLst>
          </p:cNvPr>
          <p:cNvCxnSpPr>
            <a:cxnSpLocks noChangeShapeType="1"/>
            <a:endCxn id="46" idx="0"/>
          </p:cNvCxnSpPr>
          <p:nvPr/>
        </p:nvCxnSpPr>
        <p:spPr bwMode="auto">
          <a:xfrm rot="5400000">
            <a:off x="6815731" y="4978225"/>
            <a:ext cx="266700" cy="1191"/>
          </a:xfrm>
          <a:prstGeom prst="bentConnector3">
            <a:avLst>
              <a:gd name="adj1" fmla="val 50000"/>
            </a:avLst>
          </a:prstGeom>
          <a:noFill/>
          <a:ln w="38100">
            <a:solidFill>
              <a:schemeClr val="accent1"/>
            </a:solidFill>
            <a:miter lim="800000"/>
            <a:headEnd/>
            <a:tailEnd type="arrow" w="med" len="med"/>
          </a:ln>
          <a:effectLst>
            <a:outerShdw dist="23000" dir="5400000" rotWithShape="0">
              <a:srgbClr val="808080">
                <a:alpha val="34998"/>
              </a:srgbClr>
            </a:outerShdw>
          </a:effectLst>
        </p:spPr>
      </p:cxnSp>
      <p:sp>
        <p:nvSpPr>
          <p:cNvPr id="54" name="44 Elipse">
            <a:extLst>
              <a:ext uri="{FF2B5EF4-FFF2-40B4-BE49-F238E27FC236}">
                <a16:creationId xmlns:a16="http://schemas.microsoft.com/office/drawing/2014/main" id="{B241375D-786D-5343-AB41-64E4131D6316}"/>
              </a:ext>
            </a:extLst>
          </p:cNvPr>
          <p:cNvSpPr>
            <a:spLocks noChangeArrowheads="1"/>
          </p:cNvSpPr>
          <p:nvPr/>
        </p:nvSpPr>
        <p:spPr bwMode="auto">
          <a:xfrm>
            <a:off x="1801413" y="1512911"/>
            <a:ext cx="1347788" cy="472679"/>
          </a:xfrm>
          <a:prstGeom prst="ellipse">
            <a:avLst/>
          </a:prstGeom>
          <a:noFill/>
          <a:ln w="38100">
            <a:solidFill>
              <a:srgbClr val="C00000"/>
            </a:solidFill>
            <a:round/>
            <a:headEnd/>
            <a:tailEnd/>
          </a:ln>
          <a:effectLst>
            <a:outerShdw dist="23000" dir="5400000" rotWithShape="0">
              <a:srgbClr val="808080">
                <a:alpha val="34998"/>
              </a:srgbClr>
            </a:outerShdw>
          </a:effectLst>
        </p:spPr>
        <p:txBody>
          <a:bodyPr anchor="ctr"/>
          <a:lstStyle/>
          <a:p>
            <a:pPr algn="ctr">
              <a:defRPr/>
            </a:pPr>
            <a:endParaRPr lang="es-ES">
              <a:solidFill>
                <a:schemeClr val="lt1"/>
              </a:solidFill>
            </a:endParaRPr>
          </a:p>
        </p:txBody>
      </p:sp>
      <p:sp>
        <p:nvSpPr>
          <p:cNvPr id="55" name="46 Elipse">
            <a:extLst>
              <a:ext uri="{FF2B5EF4-FFF2-40B4-BE49-F238E27FC236}">
                <a16:creationId xmlns:a16="http://schemas.microsoft.com/office/drawing/2014/main" id="{05BEDE42-C770-1C43-89A5-CE63305822F4}"/>
              </a:ext>
            </a:extLst>
          </p:cNvPr>
          <p:cNvSpPr>
            <a:spLocks noChangeArrowheads="1"/>
          </p:cNvSpPr>
          <p:nvPr/>
        </p:nvSpPr>
        <p:spPr bwMode="auto">
          <a:xfrm>
            <a:off x="3601638" y="2308248"/>
            <a:ext cx="1347788" cy="472679"/>
          </a:xfrm>
          <a:prstGeom prst="ellipse">
            <a:avLst/>
          </a:prstGeom>
          <a:noFill/>
          <a:ln w="38100">
            <a:solidFill>
              <a:srgbClr val="C00000"/>
            </a:solidFill>
            <a:round/>
            <a:headEnd/>
            <a:tailEnd/>
          </a:ln>
          <a:effectLst>
            <a:outerShdw dist="23000" dir="5400000" rotWithShape="0">
              <a:srgbClr val="808080">
                <a:alpha val="34998"/>
              </a:srgbClr>
            </a:outerShdw>
          </a:effectLst>
        </p:spPr>
        <p:txBody>
          <a:bodyPr anchor="ctr"/>
          <a:lstStyle/>
          <a:p>
            <a:pPr algn="ctr">
              <a:defRPr/>
            </a:pPr>
            <a:endParaRPr lang="es-ES">
              <a:solidFill>
                <a:schemeClr val="lt1"/>
              </a:solidFill>
            </a:endParaRPr>
          </a:p>
        </p:txBody>
      </p:sp>
      <p:sp>
        <p:nvSpPr>
          <p:cNvPr id="56" name="48 Elipse">
            <a:extLst>
              <a:ext uri="{FF2B5EF4-FFF2-40B4-BE49-F238E27FC236}">
                <a16:creationId xmlns:a16="http://schemas.microsoft.com/office/drawing/2014/main" id="{22CBCEE5-F3C1-E849-AA1E-0AEEAD10FDC8}"/>
              </a:ext>
            </a:extLst>
          </p:cNvPr>
          <p:cNvSpPr>
            <a:spLocks noChangeArrowheads="1"/>
          </p:cNvSpPr>
          <p:nvPr/>
        </p:nvSpPr>
        <p:spPr bwMode="auto">
          <a:xfrm>
            <a:off x="3781422" y="3171453"/>
            <a:ext cx="1347788" cy="472678"/>
          </a:xfrm>
          <a:prstGeom prst="ellipse">
            <a:avLst/>
          </a:prstGeom>
          <a:noFill/>
          <a:ln w="38100">
            <a:solidFill>
              <a:srgbClr val="C00000"/>
            </a:solidFill>
            <a:round/>
            <a:headEnd/>
            <a:tailEnd/>
          </a:ln>
          <a:effectLst>
            <a:outerShdw dist="23000" dir="5400000" rotWithShape="0">
              <a:srgbClr val="808080">
                <a:alpha val="34998"/>
              </a:srgbClr>
            </a:outerShdw>
          </a:effectLst>
        </p:spPr>
        <p:txBody>
          <a:bodyPr anchor="ctr"/>
          <a:lstStyle/>
          <a:p>
            <a:pPr algn="ctr">
              <a:defRPr/>
            </a:pPr>
            <a:endParaRPr lang="es-ES">
              <a:solidFill>
                <a:schemeClr val="lt1"/>
              </a:solidFill>
            </a:endParaRPr>
          </a:p>
        </p:txBody>
      </p:sp>
      <p:sp>
        <p:nvSpPr>
          <p:cNvPr id="57" name="CuadroTexto 56">
            <a:extLst>
              <a:ext uri="{FF2B5EF4-FFF2-40B4-BE49-F238E27FC236}">
                <a16:creationId xmlns:a16="http://schemas.microsoft.com/office/drawing/2014/main" id="{76F0038D-C273-C04B-9409-7AC088C65D0E}"/>
              </a:ext>
            </a:extLst>
          </p:cNvPr>
          <p:cNvSpPr txBox="1"/>
          <p:nvPr/>
        </p:nvSpPr>
        <p:spPr>
          <a:xfrm>
            <a:off x="3809509" y="1214263"/>
            <a:ext cx="2563202" cy="307777"/>
          </a:xfrm>
          <a:prstGeom prst="rect">
            <a:avLst/>
          </a:prstGeom>
          <a:solidFill>
            <a:schemeClr val="accent5">
              <a:lumMod val="20000"/>
              <a:lumOff val="80000"/>
            </a:schemeClr>
          </a:solidFill>
        </p:spPr>
        <p:txBody>
          <a:bodyPr wrap="none" rtlCol="0">
            <a:spAutoFit/>
          </a:bodyPr>
          <a:lstStyle/>
          <a:p>
            <a:r>
              <a:rPr lang="es-ES" sz="1400" b="1" dirty="0">
                <a:solidFill>
                  <a:schemeClr val="accent2">
                    <a:lumMod val="50000"/>
                  </a:schemeClr>
                </a:solidFill>
              </a:rPr>
              <a:t>1. ¿LA HIPONATREMIA ES REAL?</a:t>
            </a:r>
          </a:p>
        </p:txBody>
      </p:sp>
      <p:sp>
        <p:nvSpPr>
          <p:cNvPr id="58" name="CuadroTexto 57">
            <a:extLst>
              <a:ext uri="{FF2B5EF4-FFF2-40B4-BE49-F238E27FC236}">
                <a16:creationId xmlns:a16="http://schemas.microsoft.com/office/drawing/2014/main" id="{78B22573-16B4-7F4E-B7FC-7A3A88D53333}"/>
              </a:ext>
            </a:extLst>
          </p:cNvPr>
          <p:cNvSpPr txBox="1"/>
          <p:nvPr/>
        </p:nvSpPr>
        <p:spPr>
          <a:xfrm>
            <a:off x="5899660" y="1838456"/>
            <a:ext cx="2980824" cy="523220"/>
          </a:xfrm>
          <a:prstGeom prst="rect">
            <a:avLst/>
          </a:prstGeom>
          <a:solidFill>
            <a:schemeClr val="accent5">
              <a:lumMod val="20000"/>
              <a:lumOff val="80000"/>
            </a:schemeClr>
          </a:solidFill>
        </p:spPr>
        <p:txBody>
          <a:bodyPr wrap="square" rtlCol="0">
            <a:spAutoFit/>
          </a:bodyPr>
          <a:lstStyle/>
          <a:p>
            <a:r>
              <a:rPr lang="es-ES" sz="1400" b="1" dirty="0">
                <a:solidFill>
                  <a:schemeClr val="accent2">
                    <a:lumMod val="50000"/>
                  </a:schemeClr>
                </a:solidFill>
              </a:rPr>
              <a:t>2. ¿LA ORINA ESTÁ CONCENTRADA O DILUIDA?</a:t>
            </a:r>
          </a:p>
        </p:txBody>
      </p:sp>
      <p:sp>
        <p:nvSpPr>
          <p:cNvPr id="59" name="CuadroTexto 58">
            <a:extLst>
              <a:ext uri="{FF2B5EF4-FFF2-40B4-BE49-F238E27FC236}">
                <a16:creationId xmlns:a16="http://schemas.microsoft.com/office/drawing/2014/main" id="{23A78B31-2F66-1448-9F7B-7E81539805F0}"/>
              </a:ext>
            </a:extLst>
          </p:cNvPr>
          <p:cNvSpPr txBox="1"/>
          <p:nvPr/>
        </p:nvSpPr>
        <p:spPr>
          <a:xfrm>
            <a:off x="6901101" y="3517924"/>
            <a:ext cx="1833127" cy="523220"/>
          </a:xfrm>
          <a:prstGeom prst="rect">
            <a:avLst/>
          </a:prstGeom>
          <a:solidFill>
            <a:schemeClr val="accent5">
              <a:lumMod val="20000"/>
              <a:lumOff val="80000"/>
            </a:schemeClr>
          </a:solidFill>
        </p:spPr>
        <p:txBody>
          <a:bodyPr wrap="square" rtlCol="0">
            <a:spAutoFit/>
          </a:bodyPr>
          <a:lstStyle/>
          <a:p>
            <a:r>
              <a:rPr lang="es-ES" sz="1400" b="1" dirty="0">
                <a:solidFill>
                  <a:schemeClr val="accent2">
                    <a:lumMod val="50000"/>
                  </a:schemeClr>
                </a:solidFill>
              </a:rPr>
              <a:t>3. ¿CÓMO ESTÁ EL VEC?</a:t>
            </a:r>
          </a:p>
        </p:txBody>
      </p:sp>
    </p:spTree>
    <p:extLst>
      <p:ext uri="{BB962C8B-B14F-4D97-AF65-F5344CB8AC3E}">
        <p14:creationId xmlns:p14="http://schemas.microsoft.com/office/powerpoint/2010/main" val="140028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Hiponatremias agudas</a:t>
            </a:r>
          </a:p>
        </p:txBody>
      </p:sp>
      <p:sp>
        <p:nvSpPr>
          <p:cNvPr id="10" name="Marcador de contenido 8">
            <a:extLst>
              <a:ext uri="{FF2B5EF4-FFF2-40B4-BE49-F238E27FC236}">
                <a16:creationId xmlns:a16="http://schemas.microsoft.com/office/drawing/2014/main" id="{7AEFE556-5418-5C47-A066-836A612B5068}"/>
              </a:ext>
            </a:extLst>
          </p:cNvPr>
          <p:cNvSpPr txBox="1">
            <a:spLocks/>
          </p:cNvSpPr>
          <p:nvPr/>
        </p:nvSpPr>
        <p:spPr>
          <a:xfrm>
            <a:off x="323851" y="2709862"/>
            <a:ext cx="3868340" cy="3081338"/>
          </a:xfrm>
          <a:prstGeom prst="rect">
            <a:avLst/>
          </a:prstGeom>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100" b="1" dirty="0">
                <a:solidFill>
                  <a:schemeClr val="accent1">
                    <a:lumMod val="75000"/>
                  </a:schemeClr>
                </a:solidFill>
              </a:rPr>
              <a:t>Elevada morbimortalidad </a:t>
            </a:r>
            <a:r>
              <a:rPr lang="es-ES" sz="2100" dirty="0"/>
              <a:t>si no se trata</a:t>
            </a:r>
          </a:p>
          <a:p>
            <a:endParaRPr lang="es-ES" sz="2100" dirty="0"/>
          </a:p>
          <a:p>
            <a:r>
              <a:rPr lang="es-ES" sz="2100" b="1" dirty="0">
                <a:solidFill>
                  <a:schemeClr val="accent1">
                    <a:lumMod val="75000"/>
                  </a:schemeClr>
                </a:solidFill>
              </a:rPr>
              <a:t>Poco riesgo </a:t>
            </a:r>
            <a:r>
              <a:rPr lang="es-ES" sz="2100" dirty="0"/>
              <a:t>en la corrección rápida</a:t>
            </a:r>
          </a:p>
          <a:p>
            <a:endParaRPr lang="es-ES" sz="2100" dirty="0"/>
          </a:p>
          <a:p>
            <a:r>
              <a:rPr lang="es-ES" sz="2100" b="1" dirty="0">
                <a:solidFill>
                  <a:schemeClr val="accent1">
                    <a:lumMod val="75000"/>
                  </a:schemeClr>
                </a:solidFill>
              </a:rPr>
              <a:t>Si síntomas: SIEMPRE S.SALINO HIPERTÓNICO</a:t>
            </a:r>
            <a:endParaRPr lang="es-ES" sz="2100" b="1" i="1" dirty="0">
              <a:solidFill>
                <a:schemeClr val="accent1">
                  <a:lumMod val="75000"/>
                </a:schemeClr>
              </a:solidFill>
            </a:endParaRPr>
          </a:p>
          <a:p>
            <a:pPr marL="0" indent="0">
              <a:buNone/>
            </a:pPr>
            <a:endParaRPr lang="es-ES" sz="2100" b="1" i="1" dirty="0">
              <a:solidFill>
                <a:schemeClr val="accent2">
                  <a:lumMod val="50000"/>
                </a:schemeClr>
              </a:solidFill>
            </a:endParaRPr>
          </a:p>
        </p:txBody>
      </p:sp>
      <p:sp>
        <p:nvSpPr>
          <p:cNvPr id="15" name="Marcador de contenido 8">
            <a:extLst>
              <a:ext uri="{FF2B5EF4-FFF2-40B4-BE49-F238E27FC236}">
                <a16:creationId xmlns:a16="http://schemas.microsoft.com/office/drawing/2014/main" id="{60EFA3CB-29B8-0343-9D6C-4DF8955342F2}"/>
              </a:ext>
            </a:extLst>
          </p:cNvPr>
          <p:cNvSpPr txBox="1">
            <a:spLocks/>
          </p:cNvSpPr>
          <p:nvPr/>
        </p:nvSpPr>
        <p:spPr>
          <a:xfrm>
            <a:off x="4697016" y="2709862"/>
            <a:ext cx="4123134" cy="3081338"/>
          </a:xfrm>
          <a:prstGeom prst="rect">
            <a:avLst/>
          </a:prstGeom>
          <a:ln>
            <a:solidFill>
              <a:schemeClr val="accent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100" b="1" dirty="0">
                <a:solidFill>
                  <a:schemeClr val="accent1">
                    <a:lumMod val="75000"/>
                  </a:schemeClr>
                </a:solidFill>
              </a:rPr>
              <a:t>Ingesta Oral </a:t>
            </a:r>
            <a:r>
              <a:rPr lang="es-ES" sz="2100" dirty="0"/>
              <a:t>de agua:</a:t>
            </a:r>
          </a:p>
          <a:p>
            <a:pPr lvl="1"/>
            <a:r>
              <a:rPr lang="es-ES" sz="1800" dirty="0"/>
              <a:t>Corredores de maratón / Ejercicio intenso.</a:t>
            </a:r>
          </a:p>
          <a:p>
            <a:pPr lvl="1"/>
            <a:r>
              <a:rPr lang="es-ES" sz="1800" dirty="0"/>
              <a:t>Drogas: Éxtasis</a:t>
            </a:r>
          </a:p>
          <a:p>
            <a:pPr lvl="1"/>
            <a:r>
              <a:rPr lang="es-ES" sz="1800" dirty="0"/>
              <a:t>Polidipsia psicógena</a:t>
            </a:r>
          </a:p>
          <a:p>
            <a:r>
              <a:rPr lang="es-ES" sz="2100" b="1" dirty="0">
                <a:solidFill>
                  <a:schemeClr val="accent1">
                    <a:lumMod val="75000"/>
                  </a:schemeClr>
                </a:solidFill>
              </a:rPr>
              <a:t>Aporte parenteral </a:t>
            </a:r>
            <a:r>
              <a:rPr lang="es-ES" sz="2100" dirty="0"/>
              <a:t>de sustancias hipotónicas</a:t>
            </a:r>
          </a:p>
          <a:p>
            <a:pPr lvl="1"/>
            <a:r>
              <a:rPr lang="es-ES" sz="1800" dirty="0"/>
              <a:t>Hiponatremia aguda </a:t>
            </a:r>
            <a:r>
              <a:rPr lang="es-ES" sz="1800" dirty="0" err="1"/>
              <a:t>post-cirugía</a:t>
            </a:r>
            <a:endParaRPr lang="es-ES" sz="1800" dirty="0"/>
          </a:p>
          <a:p>
            <a:pPr lvl="1"/>
            <a:r>
              <a:rPr lang="es-ES" sz="1800" dirty="0"/>
              <a:t>Infusiones hipotónicas en otros contextos.</a:t>
            </a:r>
          </a:p>
        </p:txBody>
      </p:sp>
      <p:sp>
        <p:nvSpPr>
          <p:cNvPr id="16" name="CuadroTexto 15">
            <a:extLst>
              <a:ext uri="{FF2B5EF4-FFF2-40B4-BE49-F238E27FC236}">
                <a16:creationId xmlns:a16="http://schemas.microsoft.com/office/drawing/2014/main" id="{654F8CB4-53A8-D444-A49B-BF00016B3A5D}"/>
              </a:ext>
            </a:extLst>
          </p:cNvPr>
          <p:cNvSpPr txBox="1"/>
          <p:nvPr/>
        </p:nvSpPr>
        <p:spPr>
          <a:xfrm>
            <a:off x="735013" y="1622980"/>
            <a:ext cx="4338752" cy="369332"/>
          </a:xfrm>
          <a:prstGeom prst="rect">
            <a:avLst/>
          </a:prstGeom>
          <a:solidFill>
            <a:schemeClr val="accent4">
              <a:lumMod val="20000"/>
              <a:lumOff val="80000"/>
            </a:schemeClr>
          </a:solidFill>
        </p:spPr>
        <p:txBody>
          <a:bodyPr wrap="none" rtlCol="0">
            <a:spAutoFit/>
          </a:bodyPr>
          <a:lstStyle/>
          <a:p>
            <a:r>
              <a:rPr lang="es-ES" b="1" dirty="0">
                <a:solidFill>
                  <a:schemeClr val="accent2">
                    <a:lumMod val="50000"/>
                  </a:schemeClr>
                </a:solidFill>
              </a:rPr>
              <a:t>¿POR QUÉ NO ELIMINA EL AGUA? -&gt; RIÑÓN</a:t>
            </a:r>
          </a:p>
        </p:txBody>
      </p:sp>
      <p:sp>
        <p:nvSpPr>
          <p:cNvPr id="17" name="CuadroTexto 16">
            <a:extLst>
              <a:ext uri="{FF2B5EF4-FFF2-40B4-BE49-F238E27FC236}">
                <a16:creationId xmlns:a16="http://schemas.microsoft.com/office/drawing/2014/main" id="{E78FCCBC-8955-E644-B7F2-3FD344A3F030}"/>
              </a:ext>
            </a:extLst>
          </p:cNvPr>
          <p:cNvSpPr txBox="1"/>
          <p:nvPr/>
        </p:nvSpPr>
        <p:spPr>
          <a:xfrm>
            <a:off x="735013" y="2131148"/>
            <a:ext cx="5744329" cy="369332"/>
          </a:xfrm>
          <a:prstGeom prst="rect">
            <a:avLst/>
          </a:prstGeom>
          <a:solidFill>
            <a:schemeClr val="accent4">
              <a:lumMod val="20000"/>
              <a:lumOff val="80000"/>
            </a:schemeClr>
          </a:solidFill>
        </p:spPr>
        <p:txBody>
          <a:bodyPr wrap="none" rtlCol="0">
            <a:spAutoFit/>
          </a:bodyPr>
          <a:lstStyle/>
          <a:p>
            <a:r>
              <a:rPr lang="es-ES" b="1" dirty="0">
                <a:solidFill>
                  <a:schemeClr val="accent2">
                    <a:lumMod val="50000"/>
                  </a:schemeClr>
                </a:solidFill>
              </a:rPr>
              <a:t>¿CUÁL ES LA FUENTE DE AGUA LIBRE?  -&gt; Oral o Parenteral</a:t>
            </a:r>
          </a:p>
        </p:txBody>
      </p:sp>
      <p:sp>
        <p:nvSpPr>
          <p:cNvPr id="18" name="CuadroTexto 17">
            <a:extLst>
              <a:ext uri="{FF2B5EF4-FFF2-40B4-BE49-F238E27FC236}">
                <a16:creationId xmlns:a16="http://schemas.microsoft.com/office/drawing/2014/main" id="{745ABF67-950F-F14A-9C6A-579D1976E9CB}"/>
              </a:ext>
            </a:extLst>
          </p:cNvPr>
          <p:cNvSpPr txBox="1"/>
          <p:nvPr/>
        </p:nvSpPr>
        <p:spPr>
          <a:xfrm>
            <a:off x="365740" y="1175817"/>
            <a:ext cx="2243435" cy="369332"/>
          </a:xfrm>
          <a:prstGeom prst="rect">
            <a:avLst/>
          </a:prstGeom>
          <a:solidFill>
            <a:schemeClr val="accent4">
              <a:lumMod val="20000"/>
              <a:lumOff val="80000"/>
            </a:schemeClr>
          </a:solidFill>
        </p:spPr>
        <p:txBody>
          <a:bodyPr wrap="none" rtlCol="0">
            <a:spAutoFit/>
          </a:bodyPr>
          <a:lstStyle/>
          <a:p>
            <a:r>
              <a:rPr lang="es-ES" b="1" dirty="0">
                <a:solidFill>
                  <a:schemeClr val="accent2">
                    <a:lumMod val="50000"/>
                  </a:schemeClr>
                </a:solidFill>
              </a:rPr>
              <a:t>Las menos frecuentes</a:t>
            </a:r>
          </a:p>
        </p:txBody>
      </p:sp>
    </p:spTree>
    <p:extLst>
      <p:ext uri="{BB962C8B-B14F-4D97-AF65-F5344CB8AC3E}">
        <p14:creationId xmlns:p14="http://schemas.microsoft.com/office/powerpoint/2010/main" val="382893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Hiponatremias crónicas</a:t>
            </a:r>
          </a:p>
        </p:txBody>
      </p:sp>
      <p:sp>
        <p:nvSpPr>
          <p:cNvPr id="11" name="2 Marcador de contenido">
            <a:extLst>
              <a:ext uri="{FF2B5EF4-FFF2-40B4-BE49-F238E27FC236}">
                <a16:creationId xmlns:a16="http://schemas.microsoft.com/office/drawing/2014/main" id="{1FBCFC0C-4BD8-1145-AF21-99A0F6A283ED}"/>
              </a:ext>
            </a:extLst>
          </p:cNvPr>
          <p:cNvSpPr>
            <a:spLocks noGrp="1"/>
          </p:cNvSpPr>
          <p:nvPr>
            <p:ph idx="1"/>
          </p:nvPr>
        </p:nvSpPr>
        <p:spPr>
          <a:xfrm>
            <a:off x="470121" y="1290562"/>
            <a:ext cx="7298055" cy="3394472"/>
          </a:xfrm>
        </p:spPr>
        <p:txBody>
          <a:bodyPr/>
          <a:lstStyle/>
          <a:p>
            <a:pPr eaLnBrk="1" hangingPunct="1"/>
            <a:r>
              <a:rPr lang="es-ES" altLang="es-ES_tradnl" sz="2000" b="1" dirty="0">
                <a:solidFill>
                  <a:schemeClr val="accent1">
                    <a:lumMod val="75000"/>
                  </a:schemeClr>
                </a:solidFill>
                <a:ea typeface="ＭＳ Ｐゴシック" panose="020B0600070205080204" pitchFamily="34" charset="-128"/>
              </a:rPr>
              <a:t>La mayoría</a:t>
            </a:r>
          </a:p>
          <a:p>
            <a:pPr eaLnBrk="1" hangingPunct="1"/>
            <a:r>
              <a:rPr lang="es-ES" altLang="es-ES_tradnl" sz="2000" b="1" dirty="0">
                <a:solidFill>
                  <a:schemeClr val="accent1">
                    <a:lumMod val="75000"/>
                  </a:schemeClr>
                </a:solidFill>
                <a:ea typeface="ＭＳ Ｐゴシック" panose="020B0600070205080204" pitchFamily="34" charset="-128"/>
              </a:rPr>
              <a:t>Mortalidad elevada </a:t>
            </a:r>
            <a:r>
              <a:rPr lang="es-ES" altLang="es-ES_tradnl" sz="2000" dirty="0">
                <a:ea typeface="ＭＳ Ｐゴシック" panose="020B0600070205080204" pitchFamily="34" charset="-128"/>
              </a:rPr>
              <a:t>por la enfermedad subyacente.</a:t>
            </a:r>
          </a:p>
          <a:p>
            <a:pPr eaLnBrk="1" hangingPunct="1"/>
            <a:r>
              <a:rPr lang="es-ES" altLang="es-ES_tradnl" sz="2000" dirty="0">
                <a:ea typeface="ＭＳ Ｐゴシック" panose="020B0600070205080204" pitchFamily="34" charset="-128"/>
              </a:rPr>
              <a:t>Moderadamente sintomáticas salvo cifras muy graves.</a:t>
            </a:r>
          </a:p>
          <a:p>
            <a:pPr eaLnBrk="1" hangingPunct="1"/>
            <a:r>
              <a:rPr lang="es-ES" altLang="es-ES_tradnl" sz="2000" b="1" dirty="0">
                <a:solidFill>
                  <a:schemeClr val="accent1">
                    <a:lumMod val="75000"/>
                  </a:schemeClr>
                </a:solidFill>
                <a:ea typeface="ＭＳ Ｐゴシック" panose="020B0600070205080204" pitchFamily="34" charset="-128"/>
              </a:rPr>
              <a:t>Riesgo de </a:t>
            </a:r>
            <a:r>
              <a:rPr lang="es-ES" altLang="es-ES_tradnl" sz="2000" b="1" dirty="0" err="1">
                <a:solidFill>
                  <a:schemeClr val="accent1">
                    <a:lumMod val="75000"/>
                  </a:schemeClr>
                </a:solidFill>
                <a:ea typeface="ＭＳ Ｐゴシック" panose="020B0600070205080204" pitchFamily="34" charset="-128"/>
              </a:rPr>
              <a:t>mielinolisis</a:t>
            </a:r>
            <a:r>
              <a:rPr lang="es-ES" altLang="es-ES_tradnl" sz="2000" b="1" dirty="0">
                <a:solidFill>
                  <a:schemeClr val="accent1">
                    <a:lumMod val="75000"/>
                  </a:schemeClr>
                </a:solidFill>
                <a:ea typeface="ＭＳ Ｐゴシック" panose="020B0600070205080204" pitchFamily="34" charset="-128"/>
              </a:rPr>
              <a:t> </a:t>
            </a:r>
            <a:r>
              <a:rPr lang="es-ES" altLang="es-ES_tradnl" sz="2000" b="1" dirty="0" err="1">
                <a:solidFill>
                  <a:schemeClr val="accent1">
                    <a:lumMod val="75000"/>
                  </a:schemeClr>
                </a:solidFill>
                <a:ea typeface="ＭＳ Ｐゴシック" panose="020B0600070205080204" pitchFamily="34" charset="-128"/>
              </a:rPr>
              <a:t>pontina</a:t>
            </a:r>
            <a:r>
              <a:rPr lang="es-ES" altLang="es-ES_tradnl" sz="2000" b="1" dirty="0">
                <a:solidFill>
                  <a:schemeClr val="accent1">
                    <a:lumMod val="75000"/>
                  </a:schemeClr>
                </a:solidFill>
                <a:ea typeface="ＭＳ Ｐゴシック" panose="020B0600070205080204" pitchFamily="34" charset="-128"/>
              </a:rPr>
              <a:t> si corrección rápida (&gt; 8 </a:t>
            </a:r>
            <a:r>
              <a:rPr lang="es-ES" altLang="es-ES_tradnl" sz="2000" b="1" dirty="0" err="1">
                <a:solidFill>
                  <a:schemeClr val="accent1">
                    <a:lumMod val="75000"/>
                  </a:schemeClr>
                </a:solidFill>
                <a:ea typeface="ＭＳ Ｐゴシック" panose="020B0600070205080204" pitchFamily="34" charset="-128"/>
              </a:rPr>
              <a:t>mmol</a:t>
            </a:r>
            <a:r>
              <a:rPr lang="es-ES" altLang="es-ES_tradnl" sz="2000" b="1" dirty="0">
                <a:solidFill>
                  <a:schemeClr val="accent1">
                    <a:lumMod val="75000"/>
                  </a:schemeClr>
                </a:solidFill>
                <a:ea typeface="ＭＳ Ｐゴシック" panose="020B0600070205080204" pitchFamily="34" charset="-128"/>
              </a:rPr>
              <a:t>/24h)</a:t>
            </a:r>
          </a:p>
          <a:p>
            <a:pPr eaLnBrk="1" hangingPunct="1"/>
            <a:endParaRPr lang="es-ES" altLang="es-ES_tradnl" sz="1800" dirty="0">
              <a:ea typeface="ＭＳ Ｐゴシック" panose="020B0600070205080204" pitchFamily="34" charset="-128"/>
            </a:endParaRPr>
          </a:p>
        </p:txBody>
      </p:sp>
      <p:pic>
        <p:nvPicPr>
          <p:cNvPr id="12" name="Imagen 5">
            <a:extLst>
              <a:ext uri="{FF2B5EF4-FFF2-40B4-BE49-F238E27FC236}">
                <a16:creationId xmlns:a16="http://schemas.microsoft.com/office/drawing/2014/main" id="{C4980DA8-AD25-4C4C-A24C-2B6AE60648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6266" y="2987798"/>
            <a:ext cx="5893390" cy="3270177"/>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8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Hiponatremias crónicas. Principales causas</a:t>
            </a:r>
          </a:p>
        </p:txBody>
      </p:sp>
      <p:sp>
        <p:nvSpPr>
          <p:cNvPr id="3" name="Marcador de contenido 2">
            <a:extLst>
              <a:ext uri="{FF2B5EF4-FFF2-40B4-BE49-F238E27FC236}">
                <a16:creationId xmlns:a16="http://schemas.microsoft.com/office/drawing/2014/main" id="{2C641D3E-1487-F04E-A415-339CCA31BC52}"/>
              </a:ext>
            </a:extLst>
          </p:cNvPr>
          <p:cNvSpPr>
            <a:spLocks noGrp="1"/>
          </p:cNvSpPr>
          <p:nvPr>
            <p:ph idx="1"/>
          </p:nvPr>
        </p:nvSpPr>
        <p:spPr>
          <a:xfrm>
            <a:off x="301374" y="1253331"/>
            <a:ext cx="7886700" cy="1535902"/>
          </a:xfrm>
        </p:spPr>
        <p:txBody>
          <a:bodyPr/>
          <a:lstStyle/>
          <a:p>
            <a:r>
              <a:rPr lang="en-GB" b="1" dirty="0" err="1">
                <a:solidFill>
                  <a:schemeClr val="accent5">
                    <a:lumMod val="50000"/>
                  </a:schemeClr>
                </a:solidFill>
              </a:rPr>
              <a:t>Fármacos</a:t>
            </a:r>
            <a:endParaRPr lang="en-GB" b="1" dirty="0">
              <a:solidFill>
                <a:schemeClr val="accent5">
                  <a:lumMod val="50000"/>
                </a:schemeClr>
              </a:solidFill>
            </a:endParaRPr>
          </a:p>
          <a:p>
            <a:pPr lvl="1"/>
            <a:r>
              <a:rPr lang="en-GB" dirty="0" err="1"/>
              <a:t>Diuréticos</a:t>
            </a:r>
            <a:r>
              <a:rPr lang="en-GB" dirty="0"/>
              <a:t> – </a:t>
            </a:r>
            <a:r>
              <a:rPr lang="en-GB" dirty="0" err="1"/>
              <a:t>especialmente</a:t>
            </a:r>
            <a:r>
              <a:rPr lang="en-GB" dirty="0"/>
              <a:t> </a:t>
            </a:r>
            <a:r>
              <a:rPr lang="en-GB" dirty="0" err="1"/>
              <a:t>tiazidas</a:t>
            </a:r>
            <a:endParaRPr lang="en-GB" dirty="0"/>
          </a:p>
          <a:p>
            <a:pPr lvl="1"/>
            <a:r>
              <a:rPr lang="en-GB" dirty="0" err="1"/>
              <a:t>Quimioterápicos</a:t>
            </a:r>
            <a:r>
              <a:rPr lang="en-GB" dirty="0"/>
              <a:t> </a:t>
            </a:r>
          </a:p>
          <a:p>
            <a:pPr lvl="1"/>
            <a:r>
              <a:rPr lang="en-GB" dirty="0"/>
              <a:t>Del SNC</a:t>
            </a:r>
          </a:p>
          <a:p>
            <a:pPr lvl="1"/>
            <a:r>
              <a:rPr lang="en-GB" dirty="0"/>
              <a:t>AINEs</a:t>
            </a:r>
          </a:p>
          <a:p>
            <a:endParaRPr lang="en-GB" dirty="0"/>
          </a:p>
          <a:p>
            <a:endParaRPr lang="en-GB" dirty="0"/>
          </a:p>
        </p:txBody>
      </p:sp>
      <p:sp>
        <p:nvSpPr>
          <p:cNvPr id="8" name="Rectangle 2">
            <a:extLst>
              <a:ext uri="{FF2B5EF4-FFF2-40B4-BE49-F238E27FC236}">
                <a16:creationId xmlns:a16="http://schemas.microsoft.com/office/drawing/2014/main" id="{01752876-8ECF-834E-BEF8-CBA791E902A6}"/>
              </a:ext>
            </a:extLst>
          </p:cNvPr>
          <p:cNvSpPr>
            <a:spLocks noChangeArrowheads="1"/>
          </p:cNvSpPr>
          <p:nvPr/>
        </p:nvSpPr>
        <p:spPr bwMode="auto">
          <a:xfrm>
            <a:off x="2505871" y="2789233"/>
            <a:ext cx="1290638" cy="4738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350" b="1">
                <a:solidFill>
                  <a:schemeClr val="bg1"/>
                </a:solidFill>
                <a:ea typeface="MS Mincho" panose="02020609040205080304" pitchFamily="49" charset="-128"/>
              </a:rPr>
              <a:t>Cáncer</a:t>
            </a:r>
          </a:p>
        </p:txBody>
      </p:sp>
      <p:sp>
        <p:nvSpPr>
          <p:cNvPr id="9" name="Rectangle 3">
            <a:extLst>
              <a:ext uri="{FF2B5EF4-FFF2-40B4-BE49-F238E27FC236}">
                <a16:creationId xmlns:a16="http://schemas.microsoft.com/office/drawing/2014/main" id="{70039272-4F68-B244-BC2E-12EFD072E326}"/>
              </a:ext>
            </a:extLst>
          </p:cNvPr>
          <p:cNvSpPr>
            <a:spLocks noChangeArrowheads="1"/>
          </p:cNvSpPr>
          <p:nvPr/>
        </p:nvSpPr>
        <p:spPr bwMode="auto">
          <a:xfrm>
            <a:off x="3796509" y="2789233"/>
            <a:ext cx="1343025" cy="4738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350" b="1">
                <a:solidFill>
                  <a:schemeClr val="bg1"/>
                </a:solidFill>
                <a:ea typeface="MS Mincho" panose="02020609040205080304" pitchFamily="49" charset="-128"/>
              </a:rPr>
              <a:t>Enfermedades  pulmonares </a:t>
            </a:r>
          </a:p>
        </p:txBody>
      </p:sp>
      <p:sp>
        <p:nvSpPr>
          <p:cNvPr id="10" name="Rectangle 4">
            <a:extLst>
              <a:ext uri="{FF2B5EF4-FFF2-40B4-BE49-F238E27FC236}">
                <a16:creationId xmlns:a16="http://schemas.microsoft.com/office/drawing/2014/main" id="{158F6A54-A643-EB4F-8AFA-7D3674607073}"/>
              </a:ext>
            </a:extLst>
          </p:cNvPr>
          <p:cNvSpPr>
            <a:spLocks noChangeArrowheads="1"/>
          </p:cNvSpPr>
          <p:nvPr/>
        </p:nvSpPr>
        <p:spPr bwMode="auto">
          <a:xfrm>
            <a:off x="5139534" y="2789233"/>
            <a:ext cx="1125141" cy="4738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350" b="1">
                <a:solidFill>
                  <a:schemeClr val="bg1"/>
                </a:solidFill>
                <a:ea typeface="MS Mincho" panose="02020609040205080304" pitchFamily="49" charset="-128"/>
              </a:rPr>
              <a:t>Trastornos SNC</a:t>
            </a:r>
          </a:p>
        </p:txBody>
      </p:sp>
      <p:sp>
        <p:nvSpPr>
          <p:cNvPr id="13" name="Rectangle 5">
            <a:extLst>
              <a:ext uri="{FF2B5EF4-FFF2-40B4-BE49-F238E27FC236}">
                <a16:creationId xmlns:a16="http://schemas.microsoft.com/office/drawing/2014/main" id="{5C83A84E-CB84-1549-8EC3-752A41A07EA5}"/>
              </a:ext>
            </a:extLst>
          </p:cNvPr>
          <p:cNvSpPr>
            <a:spLocks noChangeArrowheads="1"/>
          </p:cNvSpPr>
          <p:nvPr/>
        </p:nvSpPr>
        <p:spPr bwMode="auto">
          <a:xfrm>
            <a:off x="6264675" y="2789233"/>
            <a:ext cx="1446609" cy="4738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350" b="1">
                <a:solidFill>
                  <a:schemeClr val="bg1"/>
                </a:solidFill>
                <a:ea typeface="MS Mincho" panose="02020609040205080304" pitchFamily="49" charset="-128"/>
              </a:rPr>
              <a:t>Fármacos</a:t>
            </a:r>
          </a:p>
        </p:txBody>
      </p:sp>
      <p:sp>
        <p:nvSpPr>
          <p:cNvPr id="14" name="Rectangle 6">
            <a:extLst>
              <a:ext uri="{FF2B5EF4-FFF2-40B4-BE49-F238E27FC236}">
                <a16:creationId xmlns:a16="http://schemas.microsoft.com/office/drawing/2014/main" id="{E45FE257-4B42-3D4B-B1F7-FCD540E5DF61}"/>
              </a:ext>
            </a:extLst>
          </p:cNvPr>
          <p:cNvSpPr>
            <a:spLocks noChangeArrowheads="1"/>
          </p:cNvSpPr>
          <p:nvPr/>
        </p:nvSpPr>
        <p:spPr bwMode="auto">
          <a:xfrm>
            <a:off x="7711284" y="2789233"/>
            <a:ext cx="1247775" cy="47386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350" b="1">
                <a:solidFill>
                  <a:schemeClr val="bg1"/>
                </a:solidFill>
                <a:ea typeface="MS Mincho" panose="02020609040205080304" pitchFamily="49" charset="-128"/>
              </a:rPr>
              <a:t>Otros</a:t>
            </a:r>
          </a:p>
        </p:txBody>
      </p:sp>
      <p:sp>
        <p:nvSpPr>
          <p:cNvPr id="15" name="Rectangle 7">
            <a:extLst>
              <a:ext uri="{FF2B5EF4-FFF2-40B4-BE49-F238E27FC236}">
                <a16:creationId xmlns:a16="http://schemas.microsoft.com/office/drawing/2014/main" id="{B6137945-CDAE-754C-A5A2-E69CFB5D0A11}"/>
              </a:ext>
            </a:extLst>
          </p:cNvPr>
          <p:cNvSpPr>
            <a:spLocks noChangeArrowheads="1"/>
          </p:cNvSpPr>
          <p:nvPr/>
        </p:nvSpPr>
        <p:spPr bwMode="auto">
          <a:xfrm>
            <a:off x="2505871" y="3263101"/>
            <a:ext cx="1290638" cy="2805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tabLst>
                <a:tab pos="158750" algn="l"/>
              </a:tabLst>
              <a:defRPr sz="3200">
                <a:solidFill>
                  <a:schemeClr val="tx1"/>
                </a:solidFill>
                <a:latin typeface="Arial" panose="020B0604020202020204" pitchFamily="34" charset="0"/>
                <a:ea typeface="ＭＳ Ｐゴシック" panose="020B0600070205080204" pitchFamily="34" charset="-128"/>
              </a:defRPr>
            </a:lvl1pPr>
            <a:lvl2pPr marL="179388">
              <a:spcBef>
                <a:spcPct val="20000"/>
              </a:spcBef>
              <a:buFont typeface="Arial" panose="020B0604020202020204" pitchFamily="34" charset="0"/>
              <a:buChar char="–"/>
              <a:tabLst>
                <a:tab pos="15875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587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Symbol" panose="05050102010706020507" pitchFamily="18" charset="2"/>
              <a:buNone/>
            </a:pPr>
            <a:r>
              <a:rPr lang="es-ES" altLang="es-ES_tradnl" sz="1200" b="1">
                <a:solidFill>
                  <a:srgbClr val="01107D"/>
                </a:solidFill>
              </a:rPr>
              <a:t>Carcinomas</a:t>
            </a:r>
          </a:p>
          <a:p>
            <a:pPr lvl="1" eaLnBrk="1" hangingPunct="1">
              <a:spcBef>
                <a:spcPct val="0"/>
              </a:spcBef>
              <a:buFont typeface="Symbol" panose="05050102010706020507" pitchFamily="18" charset="2"/>
              <a:buNone/>
            </a:pPr>
            <a:r>
              <a:rPr lang="es-ES" altLang="es-ES_tradnl" sz="1050">
                <a:solidFill>
                  <a:srgbClr val="01107D"/>
                </a:solidFill>
              </a:rPr>
              <a:t>(ej. pulmón, orofaringe, tracto gastro-intestinal, tracto genitourinario)</a:t>
            </a:r>
          </a:p>
          <a:p>
            <a:pPr lvl="1" eaLnBrk="1" hangingPunct="1">
              <a:spcBef>
                <a:spcPct val="0"/>
              </a:spcBef>
              <a:buFont typeface="Symbol" panose="05050102010706020507" pitchFamily="18" charset="2"/>
              <a:buNone/>
            </a:pPr>
            <a:endParaRPr lang="es-ES" altLang="es-ES_tradnl" sz="1050">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Linfomas</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Sarcomas</a:t>
            </a:r>
          </a:p>
          <a:p>
            <a:pPr eaLnBrk="1" hangingPunct="1">
              <a:spcBef>
                <a:spcPct val="0"/>
              </a:spcBef>
              <a:buFont typeface="Symbol" panose="05050102010706020507" pitchFamily="18" charset="2"/>
              <a:buNone/>
            </a:pPr>
            <a:endParaRPr lang="es-ES" altLang="es-ES_tradnl" sz="1200" b="1">
              <a:solidFill>
                <a:srgbClr val="01107D"/>
              </a:solidFill>
            </a:endParaRPr>
          </a:p>
        </p:txBody>
      </p:sp>
      <p:sp>
        <p:nvSpPr>
          <p:cNvPr id="16" name="Rectangle 8">
            <a:extLst>
              <a:ext uri="{FF2B5EF4-FFF2-40B4-BE49-F238E27FC236}">
                <a16:creationId xmlns:a16="http://schemas.microsoft.com/office/drawing/2014/main" id="{289995AA-7A20-554B-B41B-21B0F3EA04B8}"/>
              </a:ext>
            </a:extLst>
          </p:cNvPr>
          <p:cNvSpPr>
            <a:spLocks noChangeArrowheads="1"/>
          </p:cNvSpPr>
          <p:nvPr/>
        </p:nvSpPr>
        <p:spPr bwMode="auto">
          <a:xfrm>
            <a:off x="3796509" y="3263101"/>
            <a:ext cx="1343025" cy="2805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tabLst>
                <a:tab pos="158750" algn="l"/>
              </a:tabLst>
              <a:defRPr sz="3200">
                <a:solidFill>
                  <a:schemeClr val="tx1"/>
                </a:solidFill>
                <a:latin typeface="Arial" panose="020B0604020202020204" pitchFamily="34" charset="0"/>
                <a:ea typeface="ＭＳ Ｐゴシック" panose="020B0600070205080204" pitchFamily="34" charset="-128"/>
              </a:defRPr>
            </a:lvl1pPr>
            <a:lvl2pPr marL="179388">
              <a:spcBef>
                <a:spcPct val="20000"/>
              </a:spcBef>
              <a:buFont typeface="Arial" panose="020B0604020202020204" pitchFamily="34" charset="0"/>
              <a:buChar char="–"/>
              <a:tabLst>
                <a:tab pos="15875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587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Symbol" panose="05050102010706020507" pitchFamily="18" charset="2"/>
              <a:buNone/>
            </a:pPr>
            <a:r>
              <a:rPr lang="es-ES" altLang="es-ES_tradnl" sz="1200" b="1">
                <a:solidFill>
                  <a:srgbClr val="01107D"/>
                </a:solidFill>
              </a:rPr>
              <a:t>Infecciones</a:t>
            </a:r>
          </a:p>
          <a:p>
            <a:pPr lvl="1" eaLnBrk="1" hangingPunct="1">
              <a:spcBef>
                <a:spcPct val="0"/>
              </a:spcBef>
              <a:buFont typeface="Symbol" panose="05050102010706020507" pitchFamily="18" charset="2"/>
              <a:buNone/>
            </a:pPr>
            <a:r>
              <a:rPr lang="es-ES" altLang="es-ES_tradnl" sz="1050">
                <a:solidFill>
                  <a:srgbClr val="01107D"/>
                </a:solidFill>
              </a:rPr>
              <a:t>(ej. neumonía, absceso,    tuberculosis)</a:t>
            </a:r>
          </a:p>
          <a:p>
            <a:pPr eaLnBrk="1" hangingPunct="1">
              <a:spcBef>
                <a:spcPct val="0"/>
              </a:spcBef>
              <a:buFont typeface="Symbol" panose="05050102010706020507" pitchFamily="18" charset="2"/>
              <a:buNone/>
            </a:pPr>
            <a:r>
              <a:rPr lang="es-ES" altLang="es-ES_tradnl" sz="1200" b="1">
                <a:solidFill>
                  <a:srgbClr val="01107D"/>
                </a:solidFill>
              </a:rPr>
              <a:t>Asma</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Fibrosis quística</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COPD</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Fallo agudo respiratorio</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Ventilación</a:t>
            </a:r>
          </a:p>
          <a:p>
            <a:pPr eaLnBrk="1" hangingPunct="1">
              <a:spcBef>
                <a:spcPct val="0"/>
              </a:spcBef>
              <a:buFont typeface="Symbol" panose="05050102010706020507" pitchFamily="18" charset="2"/>
              <a:buNone/>
            </a:pPr>
            <a:r>
              <a:rPr lang="es-ES" altLang="es-ES_tradnl" sz="1200" b="1">
                <a:solidFill>
                  <a:srgbClr val="01107D"/>
                </a:solidFill>
              </a:rPr>
              <a:t>presión-positiva</a:t>
            </a:r>
            <a:endParaRPr lang="es-ES" altLang="es-ES_tradnl" sz="1200">
              <a:solidFill>
                <a:srgbClr val="01107D"/>
              </a:solidFill>
            </a:endParaRPr>
          </a:p>
        </p:txBody>
      </p:sp>
      <p:sp>
        <p:nvSpPr>
          <p:cNvPr id="17" name="Rectangle 9">
            <a:extLst>
              <a:ext uri="{FF2B5EF4-FFF2-40B4-BE49-F238E27FC236}">
                <a16:creationId xmlns:a16="http://schemas.microsoft.com/office/drawing/2014/main" id="{B793AB7C-AC03-FA41-9DFE-BA38D3E9374D}"/>
              </a:ext>
            </a:extLst>
          </p:cNvPr>
          <p:cNvSpPr>
            <a:spLocks noChangeArrowheads="1"/>
          </p:cNvSpPr>
          <p:nvPr/>
        </p:nvSpPr>
        <p:spPr bwMode="auto">
          <a:xfrm>
            <a:off x="5139534" y="3263101"/>
            <a:ext cx="1125141" cy="2805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tabLst>
                <a:tab pos="158750" algn="l"/>
              </a:tabLst>
              <a:defRPr sz="3200">
                <a:solidFill>
                  <a:schemeClr val="tx1"/>
                </a:solidFill>
                <a:latin typeface="Arial" panose="020B0604020202020204" pitchFamily="34" charset="0"/>
                <a:ea typeface="ＭＳ Ｐゴシック" panose="020B0600070205080204" pitchFamily="34" charset="-128"/>
              </a:defRPr>
            </a:lvl1pPr>
            <a:lvl2pPr marL="179388">
              <a:spcBef>
                <a:spcPct val="20000"/>
              </a:spcBef>
              <a:buFont typeface="Arial" panose="020B0604020202020204" pitchFamily="34" charset="0"/>
              <a:buChar char="–"/>
              <a:tabLst>
                <a:tab pos="15875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587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Symbol" panose="05050102010706020507" pitchFamily="18" charset="2"/>
              <a:buNone/>
            </a:pPr>
            <a:r>
              <a:rPr lang="es-ES" altLang="es-ES_tradnl" sz="1200" b="1" dirty="0">
                <a:solidFill>
                  <a:srgbClr val="01107D"/>
                </a:solidFill>
              </a:rPr>
              <a:t>Infección</a:t>
            </a:r>
          </a:p>
          <a:p>
            <a:pPr lvl="1" eaLnBrk="1" hangingPunct="1">
              <a:spcBef>
                <a:spcPct val="0"/>
              </a:spcBef>
              <a:buFont typeface="Symbol" panose="05050102010706020507" pitchFamily="18" charset="2"/>
              <a:buNone/>
            </a:pPr>
            <a:r>
              <a:rPr lang="es-ES" altLang="es-ES_tradnl" sz="1050" dirty="0">
                <a:solidFill>
                  <a:srgbClr val="01107D"/>
                </a:solidFill>
              </a:rPr>
              <a:t>(ej. encefalitis,   meningitis)</a:t>
            </a:r>
          </a:p>
          <a:p>
            <a:pPr eaLnBrk="1" hangingPunct="1">
              <a:spcBef>
                <a:spcPct val="0"/>
              </a:spcBef>
              <a:buFont typeface="Symbol" panose="05050102010706020507" pitchFamily="18" charset="2"/>
              <a:buNone/>
            </a:pPr>
            <a:r>
              <a:rPr lang="es-ES" altLang="es-ES_tradnl" sz="1200" b="1" dirty="0">
                <a:solidFill>
                  <a:srgbClr val="01107D"/>
                </a:solidFill>
              </a:rPr>
              <a:t>Hemorragia y masas</a:t>
            </a:r>
          </a:p>
          <a:p>
            <a:pPr lvl="1" eaLnBrk="1" hangingPunct="1">
              <a:spcBef>
                <a:spcPct val="0"/>
              </a:spcBef>
              <a:buFont typeface="Symbol" panose="05050102010706020507" pitchFamily="18" charset="2"/>
              <a:buNone/>
            </a:pPr>
            <a:r>
              <a:rPr lang="es-ES" altLang="es-ES_tradnl" sz="1050" dirty="0">
                <a:solidFill>
                  <a:srgbClr val="01107D"/>
                </a:solidFill>
              </a:rPr>
              <a:t>(ej. SAH, tumores cerebrales, trauma craneal)</a:t>
            </a:r>
          </a:p>
          <a:p>
            <a:pPr eaLnBrk="1" hangingPunct="1">
              <a:spcBef>
                <a:spcPct val="0"/>
              </a:spcBef>
              <a:buFont typeface="Symbol" panose="05050102010706020507" pitchFamily="18" charset="2"/>
              <a:buNone/>
            </a:pPr>
            <a:r>
              <a:rPr lang="es-ES" altLang="es-ES_tradnl" sz="1200" b="1" dirty="0">
                <a:solidFill>
                  <a:srgbClr val="01107D"/>
                </a:solidFill>
              </a:rPr>
              <a:t>Otros</a:t>
            </a:r>
          </a:p>
          <a:p>
            <a:pPr lvl="1" eaLnBrk="1" hangingPunct="1">
              <a:spcBef>
                <a:spcPct val="0"/>
              </a:spcBef>
              <a:buFont typeface="Symbol" panose="05050102010706020507" pitchFamily="18" charset="2"/>
              <a:buNone/>
            </a:pPr>
            <a:r>
              <a:rPr lang="es-ES" altLang="es-ES_tradnl" sz="1000" dirty="0">
                <a:solidFill>
                  <a:srgbClr val="01107D"/>
                </a:solidFill>
              </a:rPr>
              <a:t>(ej. Esclerosis múltiple, síndrome </a:t>
            </a:r>
            <a:r>
              <a:rPr lang="es-ES" altLang="es-ES_tradnl" sz="1000" dirty="0" err="1">
                <a:solidFill>
                  <a:srgbClr val="01107D"/>
                </a:solidFill>
              </a:rPr>
              <a:t>Guillain</a:t>
            </a:r>
            <a:r>
              <a:rPr lang="es-ES" altLang="es-ES_tradnl" sz="1000" dirty="0">
                <a:solidFill>
                  <a:srgbClr val="01107D"/>
                </a:solidFill>
              </a:rPr>
              <a:t>-Barre)</a:t>
            </a:r>
          </a:p>
          <a:p>
            <a:pPr eaLnBrk="1" hangingPunct="1">
              <a:spcBef>
                <a:spcPct val="0"/>
              </a:spcBef>
              <a:buFont typeface="Symbol" panose="05050102010706020507" pitchFamily="18" charset="2"/>
              <a:buNone/>
            </a:pPr>
            <a:endParaRPr lang="es-ES" altLang="es-ES_tradnl" sz="1350" dirty="0">
              <a:solidFill>
                <a:srgbClr val="01107D"/>
              </a:solidFill>
            </a:endParaRPr>
          </a:p>
        </p:txBody>
      </p:sp>
      <p:sp>
        <p:nvSpPr>
          <p:cNvPr id="18" name="Rectangle 10">
            <a:extLst>
              <a:ext uri="{FF2B5EF4-FFF2-40B4-BE49-F238E27FC236}">
                <a16:creationId xmlns:a16="http://schemas.microsoft.com/office/drawing/2014/main" id="{75DC8221-F7FA-CD4D-BCA6-4B2F07557939}"/>
              </a:ext>
            </a:extLst>
          </p:cNvPr>
          <p:cNvSpPr>
            <a:spLocks noChangeArrowheads="1"/>
          </p:cNvSpPr>
          <p:nvPr/>
        </p:nvSpPr>
        <p:spPr bwMode="auto">
          <a:xfrm>
            <a:off x="6264675" y="3263101"/>
            <a:ext cx="1446609" cy="2805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tabLst>
                <a:tab pos="158750" algn="l"/>
              </a:tabLst>
              <a:defRPr sz="3200">
                <a:solidFill>
                  <a:schemeClr val="tx1"/>
                </a:solidFill>
                <a:latin typeface="Arial" panose="020B0604020202020204" pitchFamily="34" charset="0"/>
                <a:ea typeface="ＭＳ Ｐゴシック" panose="020B0600070205080204" pitchFamily="34" charset="-128"/>
              </a:defRPr>
            </a:lvl1pPr>
            <a:lvl2pPr marL="179388">
              <a:spcBef>
                <a:spcPct val="20000"/>
              </a:spcBef>
              <a:buFont typeface="Arial" panose="020B0604020202020204" pitchFamily="34" charset="0"/>
              <a:buChar char="–"/>
              <a:tabLst>
                <a:tab pos="15875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587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Symbol" panose="05050102010706020507" pitchFamily="18" charset="2"/>
              <a:buNone/>
            </a:pPr>
            <a:r>
              <a:rPr lang="es-ES" altLang="es-ES_tradnl" sz="1200" b="1">
                <a:solidFill>
                  <a:srgbClr val="01107D"/>
                </a:solidFill>
              </a:rPr>
              <a:t>Estimulación de la liberación de la vasopresina o  aumento de su acción</a:t>
            </a:r>
            <a:endParaRPr lang="es-ES" altLang="es-ES_tradnl" sz="1200">
              <a:solidFill>
                <a:srgbClr val="01107D"/>
              </a:solidFill>
            </a:endParaRPr>
          </a:p>
          <a:p>
            <a:pPr lvl="1" eaLnBrk="1" hangingPunct="1">
              <a:spcBef>
                <a:spcPct val="0"/>
              </a:spcBef>
              <a:buFont typeface="Symbol" panose="05050102010706020507" pitchFamily="18" charset="2"/>
              <a:buNone/>
            </a:pPr>
            <a:r>
              <a:rPr lang="es-ES" altLang="es-ES_tradnl" sz="1050">
                <a:solidFill>
                  <a:srgbClr val="01107D"/>
                </a:solidFill>
              </a:rPr>
              <a:t>(ej. cloropropamida, SSRIs, carbamazepina, anti-psicóticos</a:t>
            </a:r>
          </a:p>
          <a:p>
            <a:pPr eaLnBrk="1" hangingPunct="1">
              <a:spcBef>
                <a:spcPct val="0"/>
              </a:spcBef>
              <a:buFont typeface="Symbol" panose="05050102010706020507" pitchFamily="18" charset="2"/>
              <a:buNone/>
            </a:pPr>
            <a:r>
              <a:rPr lang="es-ES" altLang="es-ES_tradnl" sz="1200" b="1">
                <a:solidFill>
                  <a:srgbClr val="01107D"/>
                </a:solidFill>
              </a:rPr>
              <a:t>Análogos de la Vasopresina</a:t>
            </a:r>
          </a:p>
          <a:p>
            <a:pPr lvl="1" eaLnBrk="1" hangingPunct="1">
              <a:spcBef>
                <a:spcPct val="0"/>
              </a:spcBef>
              <a:buFont typeface="Symbol" panose="05050102010706020507" pitchFamily="18" charset="2"/>
              <a:buNone/>
            </a:pPr>
            <a:r>
              <a:rPr lang="es-ES" altLang="es-ES_tradnl" sz="1050">
                <a:solidFill>
                  <a:srgbClr val="01107D"/>
                </a:solidFill>
              </a:rPr>
              <a:t>(ej. desmopresina, oxitocina, vasopresina)</a:t>
            </a:r>
          </a:p>
        </p:txBody>
      </p:sp>
      <p:sp>
        <p:nvSpPr>
          <p:cNvPr id="19" name="Rectangle 11">
            <a:extLst>
              <a:ext uri="{FF2B5EF4-FFF2-40B4-BE49-F238E27FC236}">
                <a16:creationId xmlns:a16="http://schemas.microsoft.com/office/drawing/2014/main" id="{920FAB45-3BDD-844B-BA00-92464FCB651C}"/>
              </a:ext>
            </a:extLst>
          </p:cNvPr>
          <p:cNvSpPr>
            <a:spLocks noChangeArrowheads="1"/>
          </p:cNvSpPr>
          <p:nvPr/>
        </p:nvSpPr>
        <p:spPr bwMode="auto">
          <a:xfrm>
            <a:off x="7711284" y="3263101"/>
            <a:ext cx="1247775" cy="2805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4000" tIns="54000" rIns="54000" bIns="54000"/>
          <a:lstStyle>
            <a:lvl1pPr>
              <a:spcBef>
                <a:spcPct val="20000"/>
              </a:spcBef>
              <a:buFont typeface="Arial" panose="020B0604020202020204" pitchFamily="34" charset="0"/>
              <a:buChar char="•"/>
              <a:tabLst>
                <a:tab pos="158750" algn="l"/>
              </a:tabLst>
              <a:defRPr sz="3200">
                <a:solidFill>
                  <a:schemeClr val="tx1"/>
                </a:solidFill>
                <a:latin typeface="Arial" panose="020B0604020202020204" pitchFamily="34" charset="0"/>
                <a:ea typeface="ＭＳ Ｐゴシック" panose="020B0600070205080204" pitchFamily="34" charset="-128"/>
              </a:defRPr>
            </a:lvl1pPr>
            <a:lvl2pPr marL="179388">
              <a:spcBef>
                <a:spcPct val="20000"/>
              </a:spcBef>
              <a:buFont typeface="Arial" panose="020B0604020202020204" pitchFamily="34" charset="0"/>
              <a:buChar char="–"/>
              <a:tabLst>
                <a:tab pos="15875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1587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15875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 typeface="Symbol" panose="05050102010706020507" pitchFamily="18" charset="2"/>
              <a:buNone/>
            </a:pPr>
            <a:r>
              <a:rPr lang="es-ES" altLang="es-ES_tradnl" sz="1200" b="1">
                <a:solidFill>
                  <a:srgbClr val="01107D"/>
                </a:solidFill>
              </a:rPr>
              <a:t>Hereditario </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Idiopático</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Transitorio</a:t>
            </a:r>
          </a:p>
          <a:p>
            <a:pPr lvl="1" eaLnBrk="1" hangingPunct="1">
              <a:spcBef>
                <a:spcPct val="0"/>
              </a:spcBef>
              <a:buFont typeface="Symbol" panose="05050102010706020507" pitchFamily="18" charset="2"/>
              <a:buNone/>
            </a:pPr>
            <a:r>
              <a:rPr lang="es-ES" altLang="es-ES_tradnl" sz="1050">
                <a:solidFill>
                  <a:srgbClr val="01107D"/>
                </a:solidFill>
              </a:rPr>
              <a:t>(ej. Ejercicio resistente, anestesia general )</a:t>
            </a:r>
          </a:p>
          <a:p>
            <a:pPr eaLnBrk="1" hangingPunct="1">
              <a:spcBef>
                <a:spcPct val="0"/>
              </a:spcBef>
              <a:buFont typeface="Symbol" panose="05050102010706020507" pitchFamily="18" charset="2"/>
              <a:buNone/>
            </a:pPr>
            <a:endParaRPr lang="es-ES" altLang="es-ES_tradnl" sz="1200" b="1">
              <a:solidFill>
                <a:srgbClr val="01107D"/>
              </a:solidFill>
            </a:endParaRPr>
          </a:p>
          <a:p>
            <a:pPr eaLnBrk="1" hangingPunct="1">
              <a:spcBef>
                <a:spcPct val="0"/>
              </a:spcBef>
              <a:buFont typeface="Symbol" panose="05050102010706020507" pitchFamily="18" charset="2"/>
              <a:buNone/>
            </a:pPr>
            <a:r>
              <a:rPr lang="es-ES" altLang="es-ES_tradnl" sz="1200" b="1">
                <a:solidFill>
                  <a:srgbClr val="01107D"/>
                </a:solidFill>
              </a:rPr>
              <a:t>SIDA</a:t>
            </a:r>
          </a:p>
        </p:txBody>
      </p:sp>
      <p:sp>
        <p:nvSpPr>
          <p:cNvPr id="20" name="Line 12">
            <a:extLst>
              <a:ext uri="{FF2B5EF4-FFF2-40B4-BE49-F238E27FC236}">
                <a16:creationId xmlns:a16="http://schemas.microsoft.com/office/drawing/2014/main" id="{61CE2EB0-2D80-8444-8617-B0A8886595DE}"/>
              </a:ext>
            </a:extLst>
          </p:cNvPr>
          <p:cNvSpPr>
            <a:spLocks noChangeShapeType="1"/>
          </p:cNvSpPr>
          <p:nvPr/>
        </p:nvSpPr>
        <p:spPr bwMode="auto">
          <a:xfrm>
            <a:off x="3796509" y="2789234"/>
            <a:ext cx="0" cy="32789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 name="Line 13">
            <a:extLst>
              <a:ext uri="{FF2B5EF4-FFF2-40B4-BE49-F238E27FC236}">
                <a16:creationId xmlns:a16="http://schemas.microsoft.com/office/drawing/2014/main" id="{244DC3AB-3D9B-B943-999C-F5BB34D0701E}"/>
              </a:ext>
            </a:extLst>
          </p:cNvPr>
          <p:cNvSpPr>
            <a:spLocks noChangeShapeType="1"/>
          </p:cNvSpPr>
          <p:nvPr/>
        </p:nvSpPr>
        <p:spPr bwMode="auto">
          <a:xfrm>
            <a:off x="5139534" y="2789234"/>
            <a:ext cx="0" cy="32789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 name="Line 14">
            <a:extLst>
              <a:ext uri="{FF2B5EF4-FFF2-40B4-BE49-F238E27FC236}">
                <a16:creationId xmlns:a16="http://schemas.microsoft.com/office/drawing/2014/main" id="{4AC9BA88-15DB-1547-ABE0-D4ED8D86A9A4}"/>
              </a:ext>
            </a:extLst>
          </p:cNvPr>
          <p:cNvSpPr>
            <a:spLocks noChangeShapeType="1"/>
          </p:cNvSpPr>
          <p:nvPr/>
        </p:nvSpPr>
        <p:spPr bwMode="auto">
          <a:xfrm>
            <a:off x="6264675" y="2789234"/>
            <a:ext cx="0" cy="32789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3" name="Line 15">
            <a:extLst>
              <a:ext uri="{FF2B5EF4-FFF2-40B4-BE49-F238E27FC236}">
                <a16:creationId xmlns:a16="http://schemas.microsoft.com/office/drawing/2014/main" id="{49143F24-18CD-5D4A-A971-911391298537}"/>
              </a:ext>
            </a:extLst>
          </p:cNvPr>
          <p:cNvSpPr>
            <a:spLocks noChangeShapeType="1"/>
          </p:cNvSpPr>
          <p:nvPr/>
        </p:nvSpPr>
        <p:spPr bwMode="auto">
          <a:xfrm>
            <a:off x="7711284" y="2789234"/>
            <a:ext cx="0" cy="32789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4" name="Line 16">
            <a:extLst>
              <a:ext uri="{FF2B5EF4-FFF2-40B4-BE49-F238E27FC236}">
                <a16:creationId xmlns:a16="http://schemas.microsoft.com/office/drawing/2014/main" id="{098F172A-28A5-4243-857E-2C886CE00AF4}"/>
              </a:ext>
            </a:extLst>
          </p:cNvPr>
          <p:cNvSpPr>
            <a:spLocks noChangeShapeType="1"/>
          </p:cNvSpPr>
          <p:nvPr/>
        </p:nvSpPr>
        <p:spPr bwMode="auto">
          <a:xfrm>
            <a:off x="2505871" y="3263101"/>
            <a:ext cx="6453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5" name="Line 17">
            <a:extLst>
              <a:ext uri="{FF2B5EF4-FFF2-40B4-BE49-F238E27FC236}">
                <a16:creationId xmlns:a16="http://schemas.microsoft.com/office/drawing/2014/main" id="{1846C5D3-ECC6-3A48-8AD8-D0105E4A188F}"/>
              </a:ext>
            </a:extLst>
          </p:cNvPr>
          <p:cNvSpPr>
            <a:spLocks noChangeShapeType="1"/>
          </p:cNvSpPr>
          <p:nvPr/>
        </p:nvSpPr>
        <p:spPr bwMode="auto">
          <a:xfrm>
            <a:off x="2505872" y="2789234"/>
            <a:ext cx="0" cy="32789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6" name="Line 18">
            <a:extLst>
              <a:ext uri="{FF2B5EF4-FFF2-40B4-BE49-F238E27FC236}">
                <a16:creationId xmlns:a16="http://schemas.microsoft.com/office/drawing/2014/main" id="{91155706-9790-2C44-8CD0-A3FBECC55FE7}"/>
              </a:ext>
            </a:extLst>
          </p:cNvPr>
          <p:cNvSpPr>
            <a:spLocks noChangeShapeType="1"/>
          </p:cNvSpPr>
          <p:nvPr/>
        </p:nvSpPr>
        <p:spPr bwMode="auto">
          <a:xfrm>
            <a:off x="8959059" y="2789234"/>
            <a:ext cx="0" cy="32789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 name="Line 20">
            <a:extLst>
              <a:ext uri="{FF2B5EF4-FFF2-40B4-BE49-F238E27FC236}">
                <a16:creationId xmlns:a16="http://schemas.microsoft.com/office/drawing/2014/main" id="{C9E03F67-A7C8-6149-90A3-2499728DCEA6}"/>
              </a:ext>
            </a:extLst>
          </p:cNvPr>
          <p:cNvSpPr>
            <a:spLocks noChangeShapeType="1"/>
          </p:cNvSpPr>
          <p:nvPr/>
        </p:nvSpPr>
        <p:spPr bwMode="auto">
          <a:xfrm>
            <a:off x="2505871" y="6068214"/>
            <a:ext cx="64531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9" name="Text Box 8">
            <a:extLst>
              <a:ext uri="{FF2B5EF4-FFF2-40B4-BE49-F238E27FC236}">
                <a16:creationId xmlns:a16="http://schemas.microsoft.com/office/drawing/2014/main" id="{70012EA7-2A2B-BB45-A994-6D5E6B8790BC}"/>
              </a:ext>
            </a:extLst>
          </p:cNvPr>
          <p:cNvSpPr txBox="1">
            <a:spLocks noChangeArrowheads="1"/>
          </p:cNvSpPr>
          <p:nvPr/>
        </p:nvSpPr>
        <p:spPr bwMode="auto">
          <a:xfrm>
            <a:off x="6668382" y="6468338"/>
            <a:ext cx="267595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FontTx/>
              <a:buNone/>
            </a:pPr>
            <a:r>
              <a:rPr lang="fi-FI" altLang="es-ES_tradnl" sz="750" dirty="0"/>
              <a:t>1. </a:t>
            </a:r>
            <a:r>
              <a:rPr lang="fi-FI" altLang="es-ES_tradnl" sz="750" dirty="0" err="1"/>
              <a:t>Ellison</a:t>
            </a:r>
            <a:r>
              <a:rPr lang="fi-FI" altLang="es-ES_tradnl" sz="750" dirty="0"/>
              <a:t> DH, et al. </a:t>
            </a:r>
            <a:r>
              <a:rPr lang="fi-FI" altLang="es-ES_tradnl" sz="750" i="1" dirty="0"/>
              <a:t>N </a:t>
            </a:r>
            <a:r>
              <a:rPr lang="fi-FI" altLang="es-ES_tradnl" sz="750" i="1" dirty="0" err="1"/>
              <a:t>Engl</a:t>
            </a:r>
            <a:r>
              <a:rPr lang="fi-FI" altLang="es-ES_tradnl" sz="750" i="1" dirty="0"/>
              <a:t> J </a:t>
            </a:r>
            <a:r>
              <a:rPr lang="fi-FI" altLang="es-ES_tradnl" sz="750" i="1" dirty="0" err="1"/>
              <a:t>Med</a:t>
            </a:r>
            <a:r>
              <a:rPr lang="fi-FI" altLang="es-ES_tradnl" sz="750" i="1" dirty="0"/>
              <a:t>.</a:t>
            </a:r>
            <a:r>
              <a:rPr lang="fi-FI" altLang="es-ES_tradnl" sz="750" dirty="0"/>
              <a:t> 2007;356:2064-72.</a:t>
            </a:r>
          </a:p>
          <a:p>
            <a:pPr eaLnBrk="1" hangingPunct="1">
              <a:buFontTx/>
              <a:buNone/>
            </a:pPr>
            <a:r>
              <a:rPr lang="en-US" altLang="es-ES_tradnl" sz="750" dirty="0"/>
              <a:t>2. </a:t>
            </a:r>
            <a:r>
              <a:rPr lang="en-US" altLang="es-ES_tradnl" sz="750" dirty="0" err="1"/>
              <a:t>Verbalis</a:t>
            </a:r>
            <a:r>
              <a:rPr lang="en-US" altLang="es-ES_tradnl" sz="750" dirty="0"/>
              <a:t> JG, et al. </a:t>
            </a:r>
            <a:r>
              <a:rPr lang="en-US" altLang="es-ES_tradnl" sz="750" i="1" dirty="0"/>
              <a:t>Am J Med</a:t>
            </a:r>
            <a:r>
              <a:rPr lang="en-US" altLang="es-ES_tradnl" sz="750" dirty="0"/>
              <a:t>. 2007;120(11A):S1-S21.</a:t>
            </a:r>
            <a:endParaRPr lang="fi-FI" altLang="es-ES_tradnl" sz="750" dirty="0"/>
          </a:p>
        </p:txBody>
      </p:sp>
      <p:sp>
        <p:nvSpPr>
          <p:cNvPr id="30" name="Rectangle 34">
            <a:extLst>
              <a:ext uri="{FF2B5EF4-FFF2-40B4-BE49-F238E27FC236}">
                <a16:creationId xmlns:a16="http://schemas.microsoft.com/office/drawing/2014/main" id="{C0F6101C-1532-B846-8FCB-94E1DB95414C}"/>
              </a:ext>
            </a:extLst>
          </p:cNvPr>
          <p:cNvSpPr>
            <a:spLocks noChangeArrowheads="1"/>
          </p:cNvSpPr>
          <p:nvPr/>
        </p:nvSpPr>
        <p:spPr bwMode="auto">
          <a:xfrm>
            <a:off x="2460628" y="6147272"/>
            <a:ext cx="6453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s-ES" altLang="es-ES_tradnl" sz="900"/>
              <a:t>SIDA</a:t>
            </a:r>
            <a:r>
              <a:rPr lang="es-ES" altLang="es-ES_tradnl" sz="900" i="1"/>
              <a:t>= </a:t>
            </a:r>
            <a:r>
              <a:rPr lang="es-ES" altLang="es-ES_tradnl" sz="900"/>
              <a:t>Síndrome de Inmunodeficiencia Adquirida</a:t>
            </a:r>
            <a:r>
              <a:rPr lang="es-ES" altLang="es-ES_tradnl" sz="900" i="1"/>
              <a:t>; CNS = Sistema Nervioso Central ; COPD = Enfermedad pulmonar obstructiva crónica; SAH = Hemorragia subaracnoide ; SSRIs = Inhibidores de la Recaptación Selectiva  de la Serotonina</a:t>
            </a:r>
          </a:p>
        </p:txBody>
      </p:sp>
      <p:sp>
        <p:nvSpPr>
          <p:cNvPr id="32" name="Marcador de contenido 2">
            <a:extLst>
              <a:ext uri="{FF2B5EF4-FFF2-40B4-BE49-F238E27FC236}">
                <a16:creationId xmlns:a16="http://schemas.microsoft.com/office/drawing/2014/main" id="{49C9CB38-9D58-564E-8389-A860E8AB4487}"/>
              </a:ext>
            </a:extLst>
          </p:cNvPr>
          <p:cNvSpPr txBox="1">
            <a:spLocks/>
          </p:cNvSpPr>
          <p:nvPr/>
        </p:nvSpPr>
        <p:spPr bwMode="auto">
          <a:xfrm>
            <a:off x="395288" y="3026167"/>
            <a:ext cx="7886700" cy="153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solidFill>
                  <a:schemeClr val="accent5">
                    <a:lumMod val="50000"/>
                  </a:schemeClr>
                </a:solidFill>
              </a:rPr>
              <a:t>SIADH</a:t>
            </a:r>
          </a:p>
          <a:p>
            <a:pPr marL="0" indent="0">
              <a:buNone/>
            </a:pPr>
            <a:endParaRPr lang="en-GB" dirty="0"/>
          </a:p>
          <a:p>
            <a:endParaRPr lang="en-GB" dirty="0"/>
          </a:p>
        </p:txBody>
      </p:sp>
      <p:sp>
        <p:nvSpPr>
          <p:cNvPr id="4" name="Abrir llave 3">
            <a:extLst>
              <a:ext uri="{FF2B5EF4-FFF2-40B4-BE49-F238E27FC236}">
                <a16:creationId xmlns:a16="http://schemas.microsoft.com/office/drawing/2014/main" id="{2A9AC3E6-82A4-D34C-AB6F-130B5322422C}"/>
              </a:ext>
            </a:extLst>
          </p:cNvPr>
          <p:cNvSpPr/>
          <p:nvPr/>
        </p:nvSpPr>
        <p:spPr>
          <a:xfrm>
            <a:off x="1432715" y="2789233"/>
            <a:ext cx="907037" cy="3278981"/>
          </a:xfrm>
          <a:prstGeom prst="leftBrace">
            <a:avLst>
              <a:gd name="adj1" fmla="val 8333"/>
              <a:gd name="adj2" fmla="val 1305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51420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A505FF90-1396-5A47-9E11-893D915A9CFC}"/>
              </a:ext>
            </a:extLst>
          </p:cNvPr>
          <p:cNvSpPr>
            <a:spLocks noGrp="1" noChangeArrowheads="1"/>
          </p:cNvSpPr>
          <p:nvPr>
            <p:ph type="title"/>
          </p:nvPr>
        </p:nvSpPr>
        <p:spPr>
          <a:xfrm>
            <a:off x="1181100" y="231775"/>
            <a:ext cx="7886700" cy="1325563"/>
          </a:xfrm>
        </p:spPr>
        <p:txBody>
          <a:bodyPr/>
          <a:lstStyle/>
          <a:p>
            <a:r>
              <a:rPr lang="es-ES" altLang="es-ES" sz="3600" dirty="0">
                <a:latin typeface="Arial" panose="020B0604020202020204" pitchFamily="34" charset="0"/>
                <a:cs typeface="Arial" panose="020B0604020202020204" pitchFamily="34" charset="0"/>
              </a:rPr>
              <a:t>INDICE: Trastornos del Agua</a:t>
            </a:r>
          </a:p>
        </p:txBody>
      </p:sp>
      <p:sp>
        <p:nvSpPr>
          <p:cNvPr id="11267" name="Marcador de contenido 2">
            <a:extLst>
              <a:ext uri="{FF2B5EF4-FFF2-40B4-BE49-F238E27FC236}">
                <a16:creationId xmlns:a16="http://schemas.microsoft.com/office/drawing/2014/main" id="{B303CB83-177B-6B4A-A811-E632AF907E21}"/>
              </a:ext>
            </a:extLst>
          </p:cNvPr>
          <p:cNvSpPr>
            <a:spLocks noGrp="1" noChangeArrowheads="1"/>
          </p:cNvSpPr>
          <p:nvPr>
            <p:ph idx="1"/>
          </p:nvPr>
        </p:nvSpPr>
        <p:spPr>
          <a:xfrm>
            <a:off x="1042988" y="1557338"/>
            <a:ext cx="8229600" cy="4525962"/>
          </a:xfrm>
        </p:spPr>
        <p:txBody>
          <a:bodyPr/>
          <a:lstStyle/>
          <a:p>
            <a:pPr eaLnBrk="1" hangingPunct="1">
              <a:spcBef>
                <a:spcPct val="50000"/>
              </a:spcBef>
              <a:buClr>
                <a:srgbClr val="002060"/>
              </a:buClr>
              <a:buFont typeface="Yu Mincho Demibold" panose="02020400000000000000" pitchFamily="18" charset="-128"/>
              <a:buChar char="☛"/>
            </a:pPr>
            <a:r>
              <a:rPr lang="es-ES" altLang="es-ES" sz="2000" dirty="0">
                <a:latin typeface="Arial" panose="020B0604020202020204" pitchFamily="34" charset="0"/>
              </a:rPr>
              <a:t> Fisiología:</a:t>
            </a: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Del agua</a:t>
            </a: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Del sodio</a:t>
            </a:r>
          </a:p>
          <a:p>
            <a:pPr eaLnBrk="1" hangingPunct="1">
              <a:spcBef>
                <a:spcPct val="50000"/>
              </a:spcBef>
              <a:buClr>
                <a:srgbClr val="002060"/>
              </a:buClr>
              <a:buFont typeface="Yu Mincho Demibold" panose="02020400000000000000" pitchFamily="18" charset="-128"/>
              <a:buChar char="☛"/>
            </a:pPr>
            <a:r>
              <a:rPr lang="es-ES" altLang="es-ES" sz="2000" dirty="0">
                <a:latin typeface="Arial" panose="020B0604020202020204" pitchFamily="34" charset="0"/>
              </a:rPr>
              <a:t> Hiponatremias</a:t>
            </a: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Epidemiologia y Etiología</a:t>
            </a: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Diagnóstico</a:t>
            </a: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Tratamiento</a:t>
            </a:r>
          </a:p>
          <a:p>
            <a:pPr eaLnBrk="1" hangingPunct="1">
              <a:spcBef>
                <a:spcPct val="50000"/>
              </a:spcBef>
              <a:buClr>
                <a:srgbClr val="002060"/>
              </a:buClr>
              <a:buFont typeface="Yu Mincho Demibold" panose="02020400000000000000" pitchFamily="18" charset="-128"/>
              <a:buChar char="☛"/>
            </a:pPr>
            <a:r>
              <a:rPr lang="es-ES" altLang="es-ES" sz="2000" dirty="0">
                <a:latin typeface="Arial" panose="020B0604020202020204" pitchFamily="34" charset="0"/>
              </a:rPr>
              <a:t> </a:t>
            </a:r>
            <a:r>
              <a:rPr lang="es-ES" altLang="es-ES" sz="2000" dirty="0" err="1">
                <a:latin typeface="Arial" panose="020B0604020202020204" pitchFamily="34" charset="0"/>
              </a:rPr>
              <a:t>Hipernatremias</a:t>
            </a:r>
            <a:endParaRPr lang="es-ES" altLang="es-ES" sz="2000" dirty="0">
              <a:latin typeface="Arial" panose="020B0604020202020204" pitchFamily="34" charset="0"/>
            </a:endParaRP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Etiología</a:t>
            </a: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Diagnóstico</a:t>
            </a:r>
          </a:p>
          <a:p>
            <a:pPr lvl="1" eaLnBrk="1" hangingPunct="1">
              <a:spcBef>
                <a:spcPct val="50000"/>
              </a:spcBef>
              <a:buClr>
                <a:srgbClr val="002060"/>
              </a:buClr>
              <a:buFont typeface="Yu Mincho Demibold" panose="02020400000000000000" pitchFamily="18" charset="-128"/>
              <a:buChar char="☛"/>
            </a:pPr>
            <a:r>
              <a:rPr lang="es-ES" altLang="es-ES" sz="1700" dirty="0">
                <a:latin typeface="Arial" panose="020B0604020202020204" pitchFamily="34" charset="0"/>
              </a:rPr>
              <a:t> Tratamiento</a:t>
            </a:r>
            <a:endParaRPr lang="es-ES" altLang="es-ES" dirty="0">
              <a:solidFill>
                <a:schemeClr val="bg1"/>
              </a:solidFill>
            </a:endParaRPr>
          </a:p>
        </p:txBody>
      </p:sp>
      <p:pic>
        <p:nvPicPr>
          <p:cNvPr id="6" name="Picture 2" descr="http://www.omicrono.com/wp-content/uploads/2014/06/idioma.jpg">
            <a:extLst>
              <a:ext uri="{FF2B5EF4-FFF2-40B4-BE49-F238E27FC236}">
                <a16:creationId xmlns:a16="http://schemas.microsoft.com/office/drawing/2014/main" id="{3925F205-8D87-5A43-BC7A-32F4594FAC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531" y="3623593"/>
            <a:ext cx="335756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SIADH: Diagnóstico</a:t>
            </a:r>
          </a:p>
        </p:txBody>
      </p:sp>
      <p:sp>
        <p:nvSpPr>
          <p:cNvPr id="31" name="Rectangle 3">
            <a:extLst>
              <a:ext uri="{FF2B5EF4-FFF2-40B4-BE49-F238E27FC236}">
                <a16:creationId xmlns:a16="http://schemas.microsoft.com/office/drawing/2014/main" id="{34ACB262-BEB2-2F40-9E31-59FD7638D730}"/>
              </a:ext>
            </a:extLst>
          </p:cNvPr>
          <p:cNvSpPr txBox="1">
            <a:spLocks noChangeArrowheads="1"/>
          </p:cNvSpPr>
          <p:nvPr/>
        </p:nvSpPr>
        <p:spPr>
          <a:xfrm>
            <a:off x="506186" y="1124744"/>
            <a:ext cx="3030141" cy="3888432"/>
          </a:xfrm>
          <a:prstGeom prst="rect">
            <a:avLst/>
          </a:prstGeom>
          <a:ln>
            <a:solidFill>
              <a:srgbClr val="002060"/>
            </a:solidFill>
            <a:prstDash val="sysDash"/>
          </a:ln>
        </p:spPr>
        <p:txBody>
          <a:bodyPr>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20000"/>
              </a:lnSpc>
              <a:buFont typeface="Wingdings 3" pitchFamily="18" charset="2"/>
              <a:buChar char=""/>
              <a:defRPr/>
            </a:pPr>
            <a:r>
              <a:rPr lang="es-ES" sz="1350" b="1" dirty="0">
                <a:ea typeface="ＭＳ Ｐゴシック" pitchFamily="34" charset="-128"/>
              </a:rPr>
              <a:t>DATOS ESENCIALES</a:t>
            </a:r>
          </a:p>
          <a:p>
            <a:pPr eaLnBrk="1" hangingPunct="1">
              <a:lnSpc>
                <a:spcPct val="120000"/>
              </a:lnSpc>
              <a:buFont typeface="Wingdings 3" pitchFamily="18" charset="2"/>
              <a:buChar char=""/>
              <a:defRPr/>
            </a:pPr>
            <a:r>
              <a:rPr lang="es-ES" sz="1350" b="1" dirty="0" err="1">
                <a:solidFill>
                  <a:schemeClr val="accent1">
                    <a:lumMod val="75000"/>
                  </a:schemeClr>
                </a:solidFill>
                <a:ea typeface="ＭＳ Ｐゴシック" pitchFamily="34" charset="-128"/>
              </a:rPr>
              <a:t>Osmolaridad</a:t>
            </a:r>
            <a:r>
              <a:rPr lang="es-ES" sz="1350" b="1" dirty="0">
                <a:solidFill>
                  <a:schemeClr val="accent1">
                    <a:lumMod val="75000"/>
                  </a:schemeClr>
                </a:solidFill>
                <a:ea typeface="ＭＳ Ｐゴシック" pitchFamily="34" charset="-128"/>
              </a:rPr>
              <a:t> plasmática disminuida </a:t>
            </a:r>
            <a:r>
              <a:rPr lang="es-ES" sz="1350" dirty="0">
                <a:solidFill>
                  <a:schemeClr val="accent1">
                    <a:lumMod val="75000"/>
                  </a:schemeClr>
                </a:solidFill>
                <a:ea typeface="ＭＳ Ｐゴシック" pitchFamily="34" charset="-128"/>
              </a:rPr>
              <a:t>&lt; 275 </a:t>
            </a:r>
            <a:r>
              <a:rPr lang="es-ES" sz="1350" dirty="0" err="1">
                <a:solidFill>
                  <a:schemeClr val="accent1">
                    <a:lumMod val="75000"/>
                  </a:schemeClr>
                </a:solidFill>
                <a:ea typeface="ＭＳ Ｐゴシック" pitchFamily="34" charset="-128"/>
              </a:rPr>
              <a:t>mOsm</a:t>
            </a:r>
            <a:r>
              <a:rPr lang="es-ES" sz="1350" dirty="0">
                <a:solidFill>
                  <a:schemeClr val="accent1">
                    <a:lumMod val="75000"/>
                  </a:schemeClr>
                </a:solidFill>
                <a:ea typeface="ＭＳ Ｐゴシック" pitchFamily="34" charset="-128"/>
              </a:rPr>
              <a:t>/kg</a:t>
            </a:r>
          </a:p>
          <a:p>
            <a:pPr eaLnBrk="1" hangingPunct="1">
              <a:lnSpc>
                <a:spcPct val="120000"/>
              </a:lnSpc>
              <a:buFont typeface="Wingdings 3" pitchFamily="18" charset="2"/>
              <a:buChar char=""/>
              <a:defRPr/>
            </a:pPr>
            <a:r>
              <a:rPr lang="es-ES" sz="1350" b="1" dirty="0" err="1">
                <a:solidFill>
                  <a:schemeClr val="accent1">
                    <a:lumMod val="75000"/>
                  </a:schemeClr>
                </a:solidFill>
                <a:ea typeface="ＭＳ Ｐゴシック" pitchFamily="34" charset="-128"/>
              </a:rPr>
              <a:t>Osmolaridad</a:t>
            </a:r>
            <a:r>
              <a:rPr lang="es-ES" sz="1350" b="1" dirty="0">
                <a:solidFill>
                  <a:schemeClr val="accent1">
                    <a:lumMod val="75000"/>
                  </a:schemeClr>
                </a:solidFill>
                <a:ea typeface="ＭＳ Ｐゴシック" pitchFamily="34" charset="-128"/>
              </a:rPr>
              <a:t> en orina </a:t>
            </a:r>
            <a:r>
              <a:rPr lang="es-ES" sz="1350" b="1" dirty="0" err="1">
                <a:solidFill>
                  <a:schemeClr val="accent1">
                    <a:lumMod val="75000"/>
                  </a:schemeClr>
                </a:solidFill>
                <a:ea typeface="ＭＳ Ｐゴシック" pitchFamily="34" charset="-128"/>
              </a:rPr>
              <a:t>inapropriadamente</a:t>
            </a:r>
            <a:r>
              <a:rPr lang="es-ES" sz="1350" b="1" dirty="0">
                <a:solidFill>
                  <a:schemeClr val="accent1">
                    <a:lumMod val="75000"/>
                  </a:schemeClr>
                </a:solidFill>
                <a:ea typeface="ＭＳ Ｐゴシック" pitchFamily="34" charset="-128"/>
              </a:rPr>
              <a:t> elevada (&gt;100 </a:t>
            </a:r>
            <a:r>
              <a:rPr lang="es-ES" sz="1350" b="1" dirty="0" err="1">
                <a:solidFill>
                  <a:schemeClr val="accent1">
                    <a:lumMod val="75000"/>
                  </a:schemeClr>
                </a:solidFill>
                <a:ea typeface="ＭＳ Ｐゴシック" pitchFamily="34" charset="-128"/>
              </a:rPr>
              <a:t>mosmol</a:t>
            </a:r>
            <a:r>
              <a:rPr lang="es-ES" sz="1350" b="1" dirty="0">
                <a:solidFill>
                  <a:schemeClr val="accent1">
                    <a:lumMod val="75000"/>
                  </a:schemeClr>
                </a:solidFill>
                <a:ea typeface="ＭＳ Ｐゴシック" pitchFamily="34" charset="-128"/>
              </a:rPr>
              <a:t>/kg </a:t>
            </a:r>
            <a:r>
              <a:rPr lang="es-ES" sz="1350" dirty="0">
                <a:solidFill>
                  <a:schemeClr val="accent1">
                    <a:lumMod val="75000"/>
                  </a:schemeClr>
                </a:solidFill>
                <a:ea typeface="ＭＳ Ｐゴシック" pitchFamily="34" charset="-128"/>
              </a:rPr>
              <a:t>y normalmente &gt;300 </a:t>
            </a:r>
            <a:r>
              <a:rPr lang="es-ES" sz="1350" dirty="0" err="1">
                <a:solidFill>
                  <a:schemeClr val="accent1">
                    <a:lumMod val="75000"/>
                  </a:schemeClr>
                </a:solidFill>
                <a:ea typeface="ＭＳ Ｐゴシック" pitchFamily="34" charset="-128"/>
              </a:rPr>
              <a:t>mosmol</a:t>
            </a:r>
            <a:r>
              <a:rPr lang="es-ES" sz="1350" dirty="0">
                <a:solidFill>
                  <a:schemeClr val="accent1">
                    <a:lumMod val="75000"/>
                  </a:schemeClr>
                </a:solidFill>
                <a:ea typeface="ＭＳ Ｐゴシック" pitchFamily="34" charset="-128"/>
              </a:rPr>
              <a:t>/kg, superior a la plasmática)</a:t>
            </a:r>
          </a:p>
          <a:p>
            <a:pPr eaLnBrk="1" hangingPunct="1">
              <a:lnSpc>
                <a:spcPct val="120000"/>
              </a:lnSpc>
              <a:buFont typeface="Wingdings 3" pitchFamily="18" charset="2"/>
              <a:buChar char=""/>
              <a:defRPr/>
            </a:pPr>
            <a:r>
              <a:rPr lang="es-ES" sz="1350" dirty="0">
                <a:solidFill>
                  <a:schemeClr val="accent1">
                    <a:lumMod val="75000"/>
                  </a:schemeClr>
                </a:solidFill>
                <a:ea typeface="ＭＳ Ｐゴシック" pitchFamily="34" charset="-128"/>
              </a:rPr>
              <a:t>La concentración de </a:t>
            </a:r>
            <a:r>
              <a:rPr lang="es-ES" sz="1350" b="1" dirty="0">
                <a:solidFill>
                  <a:schemeClr val="accent1">
                    <a:lumMod val="75000"/>
                  </a:schemeClr>
                </a:solidFill>
                <a:ea typeface="ＭＳ Ｐゴシック" pitchFamily="34" charset="-128"/>
              </a:rPr>
              <a:t>sodio en orina</a:t>
            </a:r>
            <a:r>
              <a:rPr lang="es-ES" sz="1350" dirty="0">
                <a:solidFill>
                  <a:schemeClr val="accent1">
                    <a:lumMod val="75000"/>
                  </a:schemeClr>
                </a:solidFill>
                <a:ea typeface="ＭＳ Ｐゴシック" pitchFamily="34" charset="-128"/>
              </a:rPr>
              <a:t> normalmente &gt;40 </a:t>
            </a:r>
            <a:r>
              <a:rPr lang="es-ES" sz="1350" dirty="0" err="1">
                <a:solidFill>
                  <a:schemeClr val="accent1">
                    <a:lumMod val="75000"/>
                  </a:schemeClr>
                </a:solidFill>
                <a:ea typeface="ＭＳ Ｐゴシック" pitchFamily="34" charset="-128"/>
              </a:rPr>
              <a:t>meq</a:t>
            </a:r>
            <a:r>
              <a:rPr lang="es-ES" sz="1350" dirty="0">
                <a:solidFill>
                  <a:schemeClr val="accent1">
                    <a:lumMod val="75000"/>
                  </a:schemeClr>
                </a:solidFill>
                <a:ea typeface="ＭＳ Ｐゴシック" pitchFamily="34" charset="-128"/>
              </a:rPr>
              <a:t>/L</a:t>
            </a:r>
          </a:p>
          <a:p>
            <a:pPr eaLnBrk="1" hangingPunct="1">
              <a:lnSpc>
                <a:spcPct val="120000"/>
              </a:lnSpc>
              <a:buFont typeface="Wingdings 3" pitchFamily="18" charset="2"/>
              <a:buChar char=""/>
              <a:defRPr/>
            </a:pPr>
            <a:r>
              <a:rPr lang="es-ES" sz="1350" dirty="0">
                <a:solidFill>
                  <a:schemeClr val="accent1">
                    <a:lumMod val="75000"/>
                  </a:schemeClr>
                </a:solidFill>
                <a:ea typeface="ＭＳ Ｐゴシック" pitchFamily="34" charset="-128"/>
              </a:rPr>
              <a:t>Concentración de creatinina en plasma relativamente normal y </a:t>
            </a:r>
            <a:r>
              <a:rPr lang="es-ES" sz="1350" dirty="0" err="1">
                <a:solidFill>
                  <a:schemeClr val="accent1">
                    <a:lumMod val="75000"/>
                  </a:schemeClr>
                </a:solidFill>
                <a:ea typeface="ＭＳ Ｐゴシック" pitchFamily="34" charset="-128"/>
              </a:rPr>
              <a:t>euvolemia</a:t>
            </a:r>
            <a:r>
              <a:rPr lang="es-ES" sz="1350" dirty="0">
                <a:solidFill>
                  <a:schemeClr val="accent1">
                    <a:lumMod val="75000"/>
                  </a:schemeClr>
                </a:solidFill>
                <a:ea typeface="ＭＳ Ｐゴシック" pitchFamily="34" charset="-128"/>
              </a:rPr>
              <a:t>. </a:t>
            </a:r>
          </a:p>
          <a:p>
            <a:pPr eaLnBrk="1" hangingPunct="1">
              <a:lnSpc>
                <a:spcPct val="120000"/>
              </a:lnSpc>
              <a:buFont typeface="Wingdings 3" pitchFamily="18" charset="2"/>
              <a:buChar char=""/>
              <a:defRPr/>
            </a:pPr>
            <a:r>
              <a:rPr lang="es-ES" sz="1350" b="1" dirty="0">
                <a:solidFill>
                  <a:schemeClr val="accent1">
                    <a:lumMod val="75000"/>
                  </a:schemeClr>
                </a:solidFill>
                <a:ea typeface="ＭＳ Ｐゴシック" pitchFamily="34" charset="-128"/>
              </a:rPr>
              <a:t>Función tiroidea y adrenal normal.</a:t>
            </a:r>
            <a:endParaRPr lang="es-ES" sz="1350" b="1" dirty="0">
              <a:solidFill>
                <a:schemeClr val="accent1">
                  <a:lumMod val="75000"/>
                </a:schemeClr>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a typeface="ＭＳ Ｐゴシック" pitchFamily="34" charset="-128"/>
            </a:endParaRPr>
          </a:p>
        </p:txBody>
      </p:sp>
      <p:sp>
        <p:nvSpPr>
          <p:cNvPr id="33" name="5 Marcador de contenido">
            <a:extLst>
              <a:ext uri="{FF2B5EF4-FFF2-40B4-BE49-F238E27FC236}">
                <a16:creationId xmlns:a16="http://schemas.microsoft.com/office/drawing/2014/main" id="{6ECA2068-7B3A-3D40-8A63-2EEF7B04A172}"/>
              </a:ext>
            </a:extLst>
          </p:cNvPr>
          <p:cNvSpPr txBox="1">
            <a:spLocks/>
          </p:cNvSpPr>
          <p:nvPr/>
        </p:nvSpPr>
        <p:spPr>
          <a:xfrm>
            <a:off x="3645865" y="1144985"/>
            <a:ext cx="3031331" cy="3868191"/>
          </a:xfrm>
          <a:prstGeom prst="rect">
            <a:avLst/>
          </a:prstGeom>
          <a:ln>
            <a:solidFill>
              <a:srgbClr val="002060"/>
            </a:solidFill>
            <a:prstDash val="sysDash"/>
            <a:miter lim="800000"/>
            <a:headEnd/>
            <a:tailEnd/>
          </a:ln>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3844" indent="-191691">
              <a:spcBef>
                <a:spcPct val="0"/>
              </a:spcBef>
              <a:buFont typeface="Arial" panose="020B0604020202020204" pitchFamily="34" charset="0"/>
              <a:buNone/>
            </a:pPr>
            <a:r>
              <a:rPr lang="es-ES" altLang="es-ES_tradnl" sz="1350" b="1">
                <a:ea typeface="ＭＳ Ｐゴシック" panose="020B0600070205080204" pitchFamily="34" charset="-128"/>
              </a:rPr>
              <a:t>HALLAZGOS SUPLEMENTARIOS</a:t>
            </a:r>
          </a:p>
          <a:p>
            <a:pPr marL="273844" indent="-191691">
              <a:spcBef>
                <a:spcPct val="0"/>
              </a:spcBef>
              <a:buFont typeface="Wingdings 3" panose="05040102010807070707" pitchFamily="18" charset="2"/>
              <a:buChar char=""/>
            </a:pPr>
            <a:endParaRPr lang="es-ES" altLang="es-ES_tradnl" sz="1350">
              <a:ea typeface="ＭＳ Ｐゴシック" panose="020B0600070205080204" pitchFamily="34" charset="-128"/>
            </a:endParaRPr>
          </a:p>
          <a:p>
            <a:pPr marL="273844" indent="-191691">
              <a:lnSpc>
                <a:spcPct val="150000"/>
              </a:lnSpc>
              <a:spcBef>
                <a:spcPct val="0"/>
              </a:spcBef>
              <a:buFont typeface="Wingdings 3" panose="05040102010807070707" pitchFamily="18" charset="2"/>
              <a:buChar char=""/>
            </a:pPr>
            <a:r>
              <a:rPr lang="es-ES" altLang="es-ES_tradnl" sz="1350">
                <a:solidFill>
                  <a:schemeClr val="accent1">
                    <a:lumMod val="75000"/>
                  </a:schemeClr>
                </a:solidFill>
                <a:ea typeface="ＭＳ Ｐゴシック" panose="020B0600070205080204" pitchFamily="34" charset="-128"/>
              </a:rPr>
              <a:t>A.Urico&lt; 4 mg/dL</a:t>
            </a:r>
          </a:p>
          <a:p>
            <a:pPr marL="273844" indent="-191691">
              <a:lnSpc>
                <a:spcPct val="150000"/>
              </a:lnSpc>
              <a:spcBef>
                <a:spcPct val="0"/>
              </a:spcBef>
              <a:buFont typeface="Wingdings 3" panose="05040102010807070707" pitchFamily="18" charset="2"/>
              <a:buChar char=""/>
            </a:pPr>
            <a:r>
              <a:rPr lang="es-ES" altLang="es-ES_tradnl" sz="1350">
                <a:solidFill>
                  <a:schemeClr val="accent1">
                    <a:lumMod val="75000"/>
                  </a:schemeClr>
                </a:solidFill>
                <a:ea typeface="ＭＳ Ｐゴシック" panose="020B0600070205080204" pitchFamily="34" charset="-128"/>
              </a:rPr>
              <a:t>NUS &lt; 10 mg/dL</a:t>
            </a:r>
          </a:p>
          <a:p>
            <a:pPr marL="273844" indent="-191691">
              <a:lnSpc>
                <a:spcPct val="150000"/>
              </a:lnSpc>
              <a:spcBef>
                <a:spcPct val="0"/>
              </a:spcBef>
              <a:buFont typeface="Wingdings 3" panose="05040102010807070707" pitchFamily="18" charset="2"/>
              <a:buChar char=""/>
            </a:pPr>
            <a:r>
              <a:rPr lang="es-ES" altLang="es-ES_tradnl" sz="1350">
                <a:solidFill>
                  <a:schemeClr val="accent1">
                    <a:lumMod val="75000"/>
                  </a:schemeClr>
                </a:solidFill>
                <a:ea typeface="ＭＳ Ｐゴシック" panose="020B0600070205080204" pitchFamily="34" charset="-128"/>
              </a:rPr>
              <a:t>FENa&gt; 1 %</a:t>
            </a:r>
          </a:p>
          <a:p>
            <a:pPr marL="273844" indent="-191691">
              <a:lnSpc>
                <a:spcPct val="150000"/>
              </a:lnSpc>
              <a:spcBef>
                <a:spcPct val="0"/>
              </a:spcBef>
              <a:buFont typeface="Wingdings 3" panose="05040102010807070707" pitchFamily="18" charset="2"/>
              <a:buChar char=""/>
            </a:pPr>
            <a:r>
              <a:rPr lang="es-ES" altLang="es-ES_tradnl" sz="1350">
                <a:solidFill>
                  <a:schemeClr val="accent1">
                    <a:lumMod val="75000"/>
                  </a:schemeClr>
                </a:solidFill>
                <a:ea typeface="ＭＳ Ｐゴシック" panose="020B0600070205080204" pitchFamily="34" charset="-128"/>
              </a:rPr>
              <a:t>El  K suele ser normal</a:t>
            </a:r>
          </a:p>
          <a:p>
            <a:pPr marL="273844" indent="-191691">
              <a:lnSpc>
                <a:spcPct val="150000"/>
              </a:lnSpc>
              <a:spcBef>
                <a:spcPct val="0"/>
              </a:spcBef>
              <a:buFont typeface="Wingdings 3" panose="05040102010807070707" pitchFamily="18" charset="2"/>
              <a:buChar char=""/>
            </a:pPr>
            <a:r>
              <a:rPr lang="es-ES" altLang="es-ES_tradnl" sz="1350">
                <a:solidFill>
                  <a:schemeClr val="accent1">
                    <a:lumMod val="75000"/>
                  </a:schemeClr>
                </a:solidFill>
                <a:ea typeface="ＭＳ Ｐゴシック" panose="020B0600070205080204" pitchFamily="34" charset="-128"/>
              </a:rPr>
              <a:t>El HCO3 suele ser normal</a:t>
            </a:r>
          </a:p>
          <a:p>
            <a:pPr marL="273844" indent="-191691">
              <a:lnSpc>
                <a:spcPct val="150000"/>
              </a:lnSpc>
              <a:spcBef>
                <a:spcPct val="0"/>
              </a:spcBef>
              <a:buFont typeface="Wingdings 3" panose="05040102010807070707" pitchFamily="18" charset="2"/>
              <a:buChar char=""/>
            </a:pPr>
            <a:endParaRPr lang="es-ES" altLang="es-ES_tradnl" sz="1350">
              <a:solidFill>
                <a:schemeClr val="accent1">
                  <a:lumMod val="75000"/>
                </a:schemeClr>
              </a:solidFill>
              <a:ea typeface="ＭＳ Ｐゴシック" panose="020B0600070205080204" pitchFamily="34" charset="-128"/>
            </a:endParaRPr>
          </a:p>
          <a:p>
            <a:pPr marL="273844" indent="-191691">
              <a:lnSpc>
                <a:spcPct val="150000"/>
              </a:lnSpc>
              <a:spcBef>
                <a:spcPct val="0"/>
              </a:spcBef>
              <a:buFont typeface="Wingdings 3" panose="05040102010807070707" pitchFamily="18" charset="2"/>
              <a:buChar char=""/>
            </a:pPr>
            <a:r>
              <a:rPr lang="es-ES" altLang="es-ES_tradnl" sz="1350" b="1">
                <a:solidFill>
                  <a:schemeClr val="accent1">
                    <a:lumMod val="75000"/>
                  </a:schemeClr>
                </a:solidFill>
                <a:ea typeface="ＭＳ Ｐゴシック" panose="020B0600070205080204" pitchFamily="34" charset="-128"/>
              </a:rPr>
              <a:t>Corrección</a:t>
            </a:r>
            <a:r>
              <a:rPr lang="es-ES" altLang="es-ES_tradnl" sz="1350">
                <a:solidFill>
                  <a:schemeClr val="accent1">
                    <a:lumMod val="75000"/>
                  </a:schemeClr>
                </a:solidFill>
                <a:ea typeface="ＭＳ Ｐゴシック" panose="020B0600070205080204" pitchFamily="34" charset="-128"/>
              </a:rPr>
              <a:t> con restricción hídrica.</a:t>
            </a:r>
          </a:p>
          <a:p>
            <a:pPr marL="273844" indent="-191691">
              <a:lnSpc>
                <a:spcPct val="150000"/>
              </a:lnSpc>
              <a:spcBef>
                <a:spcPct val="0"/>
              </a:spcBef>
              <a:buFont typeface="Wingdings 3" panose="05040102010807070707" pitchFamily="18" charset="2"/>
              <a:buChar char=""/>
            </a:pPr>
            <a:r>
              <a:rPr lang="es-ES" altLang="es-ES_tradnl" sz="1350" b="1">
                <a:solidFill>
                  <a:schemeClr val="accent1">
                    <a:lumMod val="75000"/>
                  </a:schemeClr>
                </a:solidFill>
                <a:ea typeface="ＭＳ Ｐゴシック" panose="020B0600070205080204" pitchFamily="34" charset="-128"/>
              </a:rPr>
              <a:t>No corrección </a:t>
            </a:r>
            <a:r>
              <a:rPr lang="es-ES" altLang="es-ES_tradnl" sz="1350">
                <a:solidFill>
                  <a:schemeClr val="accent1">
                    <a:lumMod val="75000"/>
                  </a:schemeClr>
                </a:solidFill>
                <a:ea typeface="ＭＳ Ｐゴシック" panose="020B0600070205080204" pitchFamily="34" charset="-128"/>
              </a:rPr>
              <a:t>con salino hipértónico</a:t>
            </a:r>
            <a:r>
              <a:rPr lang="es-ES" altLang="es-ES_tradnl" sz="1350">
                <a:solidFill>
                  <a:srgbClr val="8064A2"/>
                </a:solidFill>
                <a:ea typeface="ＭＳ Ｐゴシック" panose="020B0600070205080204" pitchFamily="34" charset="-128"/>
              </a:rPr>
              <a:t>.</a:t>
            </a:r>
            <a:endParaRPr lang="es-ES" altLang="es-ES_tradnl" sz="1350" dirty="0">
              <a:solidFill>
                <a:srgbClr val="8064A2"/>
              </a:solidFill>
              <a:ea typeface="ＭＳ Ｐゴシック" panose="020B0600070205080204" pitchFamily="34" charset="-128"/>
            </a:endParaRPr>
          </a:p>
        </p:txBody>
      </p:sp>
      <p:sp>
        <p:nvSpPr>
          <p:cNvPr id="34" name="6 Llamada de nube">
            <a:extLst>
              <a:ext uri="{FF2B5EF4-FFF2-40B4-BE49-F238E27FC236}">
                <a16:creationId xmlns:a16="http://schemas.microsoft.com/office/drawing/2014/main" id="{C95FEC3F-C7F6-8942-8BB5-663AB024C2D1}"/>
              </a:ext>
            </a:extLst>
          </p:cNvPr>
          <p:cNvSpPr>
            <a:spLocks noChangeArrowheads="1"/>
          </p:cNvSpPr>
          <p:nvPr/>
        </p:nvSpPr>
        <p:spPr bwMode="auto">
          <a:xfrm>
            <a:off x="5753904" y="3429000"/>
            <a:ext cx="3321844" cy="1714500"/>
          </a:xfrm>
          <a:prstGeom prst="cloudCallout">
            <a:avLst>
              <a:gd name="adj1" fmla="val -59692"/>
              <a:gd name="adj2" fmla="val -147018"/>
            </a:avLst>
          </a:prstGeom>
          <a:gradFill rotWithShape="1">
            <a:gsLst>
              <a:gs pos="0">
                <a:srgbClr val="FFE5E5"/>
              </a:gs>
              <a:gs pos="64999">
                <a:srgbClr val="FFBEBD"/>
              </a:gs>
              <a:gs pos="100000">
                <a:srgbClr val="FFA2A1"/>
              </a:gs>
            </a:gsLst>
            <a:lin ang="5400000" scaled="1"/>
          </a:gradFill>
          <a:ln w="9525">
            <a:solidFill>
              <a:srgbClr val="BE4B48"/>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1200" b="1" dirty="0">
                <a:solidFill>
                  <a:srgbClr val="000000"/>
                </a:solidFill>
                <a:latin typeface="Arial" charset="0"/>
                <a:cs typeface="Arial" charset="0"/>
              </a:rPr>
              <a:t>Si </a:t>
            </a:r>
            <a:r>
              <a:rPr lang="es-ES" sz="1200" b="1" dirty="0" err="1">
                <a:solidFill>
                  <a:srgbClr val="000000"/>
                </a:solidFill>
                <a:latin typeface="Arial" charset="0"/>
                <a:cs typeface="Arial" charset="0"/>
              </a:rPr>
              <a:t>A.Urico</a:t>
            </a:r>
            <a:r>
              <a:rPr lang="es-ES" sz="1200" b="1" dirty="0">
                <a:solidFill>
                  <a:srgbClr val="000000"/>
                </a:solidFill>
                <a:latin typeface="Arial" charset="0"/>
                <a:cs typeface="Arial" charset="0"/>
              </a:rPr>
              <a:t> alto, </a:t>
            </a:r>
          </a:p>
          <a:p>
            <a:pPr algn="ctr" eaLnBrk="1" hangingPunct="1">
              <a:defRPr/>
            </a:pPr>
            <a:r>
              <a:rPr lang="es-ES" sz="1200" b="1" dirty="0">
                <a:solidFill>
                  <a:srgbClr val="000000"/>
                </a:solidFill>
                <a:latin typeface="Arial" charset="0"/>
                <a:cs typeface="Arial" charset="0"/>
              </a:rPr>
              <a:t>o K bajo, </a:t>
            </a:r>
          </a:p>
          <a:p>
            <a:pPr algn="ctr" eaLnBrk="1" hangingPunct="1">
              <a:defRPr/>
            </a:pPr>
            <a:r>
              <a:rPr lang="es-ES" sz="1200" b="1" dirty="0">
                <a:solidFill>
                  <a:srgbClr val="000000"/>
                </a:solidFill>
                <a:latin typeface="Arial" charset="0"/>
                <a:cs typeface="Arial" charset="0"/>
              </a:rPr>
              <a:t>o Bicarbonato alto, </a:t>
            </a:r>
          </a:p>
          <a:p>
            <a:pPr algn="ctr" eaLnBrk="1" hangingPunct="1">
              <a:defRPr/>
            </a:pPr>
            <a:r>
              <a:rPr lang="es-ES" sz="1200" dirty="0">
                <a:solidFill>
                  <a:srgbClr val="000000"/>
                </a:solidFill>
                <a:latin typeface="Arial" charset="0"/>
                <a:cs typeface="Arial" charset="0"/>
              </a:rPr>
              <a:t>pensar en hiponatremia hipovolémica por</a:t>
            </a:r>
            <a:r>
              <a:rPr lang="es-ES" sz="1200" b="1" dirty="0">
                <a:solidFill>
                  <a:srgbClr val="000000"/>
                </a:solidFill>
                <a:latin typeface="Arial" charset="0"/>
                <a:cs typeface="Arial" charset="0"/>
              </a:rPr>
              <a:t> vómitos o diuréticos.</a:t>
            </a:r>
          </a:p>
        </p:txBody>
      </p:sp>
      <p:sp>
        <p:nvSpPr>
          <p:cNvPr id="35" name="Marcador de contenido 5">
            <a:extLst>
              <a:ext uri="{FF2B5EF4-FFF2-40B4-BE49-F238E27FC236}">
                <a16:creationId xmlns:a16="http://schemas.microsoft.com/office/drawing/2014/main" id="{6F907E75-ACCA-464F-BB67-9F93CC0C6045}"/>
              </a:ext>
            </a:extLst>
          </p:cNvPr>
          <p:cNvSpPr>
            <a:spLocks noGrp="1"/>
          </p:cNvSpPr>
          <p:nvPr>
            <p:ph idx="1"/>
          </p:nvPr>
        </p:nvSpPr>
        <p:spPr>
          <a:xfrm>
            <a:off x="98923" y="5143500"/>
            <a:ext cx="8553234" cy="2691507"/>
          </a:xfrm>
        </p:spPr>
        <p:txBody>
          <a:bodyPr/>
          <a:lstStyle/>
          <a:p>
            <a:pPr algn="just" eaLnBrk="1" hangingPunct="1">
              <a:lnSpc>
                <a:spcPct val="80000"/>
              </a:lnSpc>
            </a:pPr>
            <a:r>
              <a:rPr lang="es-ES_tradnl" altLang="es-ES_tradnl" sz="1600" dirty="0">
                <a:ea typeface="ＭＳ Ｐゴシック" panose="020B0600070205080204" pitchFamily="34" charset="-128"/>
              </a:rPr>
              <a:t>El </a:t>
            </a:r>
            <a:r>
              <a:rPr lang="es-ES_tradnl" altLang="es-ES_tradnl" sz="1600" b="1" dirty="0">
                <a:ea typeface="ＭＳ Ｐゴシック" panose="020B0600070205080204" pitchFamily="34" charset="-128"/>
              </a:rPr>
              <a:t>hipopituitarismo</a:t>
            </a:r>
            <a:r>
              <a:rPr lang="es-ES_tradnl" altLang="es-ES_tradnl" sz="1600" dirty="0">
                <a:ea typeface="ＭＳ Ｐゴシック" panose="020B0600070205080204" pitchFamily="34" charset="-128"/>
              </a:rPr>
              <a:t> y la </a:t>
            </a:r>
            <a:r>
              <a:rPr lang="es-ES_tradnl" altLang="es-ES_tradnl" sz="1600" b="1" dirty="0">
                <a:ea typeface="ＭＳ Ｐゴシック" panose="020B0600070205080204" pitchFamily="34" charset="-128"/>
              </a:rPr>
              <a:t>insuficiencia suprarrenal </a:t>
            </a:r>
            <a:r>
              <a:rPr lang="es-ES_tradnl" altLang="es-ES_tradnl" sz="1600" dirty="0">
                <a:ea typeface="ＭＳ Ｐゴシック" panose="020B0600070205080204" pitchFamily="34" charset="-128"/>
              </a:rPr>
              <a:t>se deben tener siempre presentes en la valoración de una hiponatremia. Los valores de cortisol sérico al azar pueden hallarse dentro de los límites de la normalidad</a:t>
            </a:r>
          </a:p>
          <a:p>
            <a:pPr algn="just" eaLnBrk="1" hangingPunct="1">
              <a:lnSpc>
                <a:spcPct val="80000"/>
              </a:lnSpc>
            </a:pPr>
            <a:r>
              <a:rPr lang="es-ES_tradnl" altLang="es-ES_tradnl" sz="1600" dirty="0">
                <a:ea typeface="ＭＳ Ｐゴシック" panose="020B0600070205080204" pitchFamily="34" charset="-128"/>
              </a:rPr>
              <a:t>El </a:t>
            </a:r>
            <a:r>
              <a:rPr lang="es-ES_tradnl" altLang="es-ES_tradnl" sz="1600" b="1" dirty="0">
                <a:ea typeface="ＭＳ Ｐゴシック" panose="020B0600070205080204" pitchFamily="34" charset="-128"/>
              </a:rPr>
              <a:t>SIADH es un diagnóstico de exclusión</a:t>
            </a:r>
            <a:r>
              <a:rPr lang="es-ES_tradnl" altLang="es-ES_tradnl" sz="1600" dirty="0">
                <a:ea typeface="ＭＳ Ｐゴシック" panose="020B0600070205080204" pitchFamily="34" charset="-128"/>
              </a:rPr>
              <a:t>. Solo se debe establecer tras excluir el uso de diuréticos, déficits tiroideo, adrenal y hipopituitarismo.</a:t>
            </a:r>
          </a:p>
          <a:p>
            <a:pPr algn="just" eaLnBrk="1" hangingPunct="1">
              <a:lnSpc>
                <a:spcPct val="80000"/>
              </a:lnSpc>
            </a:pPr>
            <a:r>
              <a:rPr lang="es-ES_tradnl" altLang="es-ES_tradnl" sz="1600" b="1" dirty="0">
                <a:ea typeface="ＭＳ Ｐゴシック" panose="020B0600070205080204" pitchFamily="34" charset="-128"/>
              </a:rPr>
              <a:t>Con frecuencia el diagnóstico de SIADH se hace de forma incorrecta </a:t>
            </a:r>
            <a:r>
              <a:rPr lang="es-ES_tradnl" altLang="es-ES_tradnl" sz="1600" dirty="0">
                <a:ea typeface="ＭＳ Ｐゴシック" panose="020B0600070205080204" pitchFamily="34" charset="-128"/>
              </a:rPr>
              <a:t>como primer diagnóstico ante una hiponatremia y se realiza de forma incompleta.</a:t>
            </a:r>
          </a:p>
          <a:p>
            <a:pPr marL="0" indent="0" eaLnBrk="1" hangingPunct="1">
              <a:lnSpc>
                <a:spcPct val="80000"/>
              </a:lnSpc>
              <a:buNone/>
            </a:pPr>
            <a:endParaRPr lang="es-ES_tradnl" altLang="es-ES_tradnl" sz="1600" dirty="0">
              <a:ea typeface="ＭＳ Ｐゴシック" panose="020B0600070205080204" pitchFamily="34" charset="-128"/>
            </a:endParaRPr>
          </a:p>
        </p:txBody>
      </p:sp>
    </p:spTree>
    <p:extLst>
      <p:ext uri="{BB962C8B-B14F-4D97-AF65-F5344CB8AC3E}">
        <p14:creationId xmlns:p14="http://schemas.microsoft.com/office/powerpoint/2010/main" val="132011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algn="ctr" eaLnBrk="1" fontAlgn="auto" hangingPunct="1">
              <a:spcAft>
                <a:spcPts val="0"/>
              </a:spcAft>
              <a:defRPr/>
            </a:pPr>
            <a:r>
              <a:rPr lang="es-ES" sz="3600" b="1" dirty="0">
                <a:solidFill>
                  <a:schemeClr val="accent1">
                    <a:lumMod val="50000"/>
                  </a:schemeClr>
                </a:solidFill>
              </a:rPr>
              <a:t>HIPONATREMIA: Tratamiento – </a:t>
            </a:r>
            <a:br>
              <a:rPr lang="es-ES" sz="3600" b="1" dirty="0">
                <a:solidFill>
                  <a:schemeClr val="accent1">
                    <a:lumMod val="50000"/>
                  </a:schemeClr>
                </a:solidFill>
              </a:rPr>
            </a:br>
            <a:r>
              <a:rPr lang="es-ES" sz="3200" b="1" dirty="0">
                <a:solidFill>
                  <a:schemeClr val="accent1">
                    <a:lumMod val="50000"/>
                  </a:schemeClr>
                </a:solidFill>
              </a:rPr>
              <a:t>Principios generales</a:t>
            </a:r>
            <a:endParaRPr lang="es-ES" sz="3600" b="1" dirty="0">
              <a:solidFill>
                <a:schemeClr val="accent1">
                  <a:lumMod val="50000"/>
                </a:schemeClr>
              </a:solidFill>
            </a:endParaRPr>
          </a:p>
        </p:txBody>
      </p:sp>
      <p:pic>
        <p:nvPicPr>
          <p:cNvPr id="11" name="Imagen 10">
            <a:extLst>
              <a:ext uri="{FF2B5EF4-FFF2-40B4-BE49-F238E27FC236}">
                <a16:creationId xmlns:a16="http://schemas.microsoft.com/office/drawing/2014/main" id="{A17AB228-DCD2-F24C-B72B-E24BE8B0E383}"/>
              </a:ext>
            </a:extLst>
          </p:cNvPr>
          <p:cNvPicPr>
            <a:picLocks noChangeAspect="1"/>
          </p:cNvPicPr>
          <p:nvPr/>
        </p:nvPicPr>
        <p:blipFill>
          <a:blip r:embed="rId3" cstate="print"/>
          <a:stretch>
            <a:fillRect/>
          </a:stretch>
        </p:blipFill>
        <p:spPr>
          <a:xfrm>
            <a:off x="208190" y="2039891"/>
            <a:ext cx="3831771" cy="3352800"/>
          </a:xfrm>
          <a:prstGeom prst="rect">
            <a:avLst/>
          </a:prstGeom>
        </p:spPr>
      </p:pic>
      <p:sp>
        <p:nvSpPr>
          <p:cNvPr id="12" name="CuadroTexto 11">
            <a:extLst>
              <a:ext uri="{FF2B5EF4-FFF2-40B4-BE49-F238E27FC236}">
                <a16:creationId xmlns:a16="http://schemas.microsoft.com/office/drawing/2014/main" id="{C5274D35-4DE8-5F4B-827D-C05254736EB6}"/>
              </a:ext>
            </a:extLst>
          </p:cNvPr>
          <p:cNvSpPr txBox="1"/>
          <p:nvPr/>
        </p:nvSpPr>
        <p:spPr>
          <a:xfrm>
            <a:off x="5880210" y="1783534"/>
            <a:ext cx="3049537" cy="323165"/>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s-ES" sz="1500" b="1" dirty="0">
                <a:solidFill>
                  <a:schemeClr val="accent2">
                    <a:lumMod val="50000"/>
                  </a:schemeClr>
                </a:solidFill>
              </a:rPr>
              <a:t>S.SALINO HIPERTÓNICO</a:t>
            </a:r>
          </a:p>
        </p:txBody>
      </p:sp>
      <p:sp>
        <p:nvSpPr>
          <p:cNvPr id="13" name="CuadroTexto 12">
            <a:extLst>
              <a:ext uri="{FF2B5EF4-FFF2-40B4-BE49-F238E27FC236}">
                <a16:creationId xmlns:a16="http://schemas.microsoft.com/office/drawing/2014/main" id="{28AFCF07-6276-064A-902A-F31DE3FB711A}"/>
              </a:ext>
            </a:extLst>
          </p:cNvPr>
          <p:cNvSpPr txBox="1"/>
          <p:nvPr/>
        </p:nvSpPr>
        <p:spPr>
          <a:xfrm>
            <a:off x="5880210" y="2601832"/>
            <a:ext cx="3092065" cy="784830"/>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none" rtlCol="0">
            <a:spAutoFit/>
          </a:bodyPr>
          <a:lstStyle/>
          <a:p>
            <a:r>
              <a:rPr lang="es-ES" sz="1500" b="1" dirty="0">
                <a:solidFill>
                  <a:schemeClr val="accent2">
                    <a:lumMod val="50000"/>
                  </a:schemeClr>
                </a:solidFill>
              </a:rPr>
              <a:t>VELOCIDAD DE CORRECCIÓN</a:t>
            </a:r>
          </a:p>
          <a:p>
            <a:pPr marL="257175" indent="-257175">
              <a:buFontTx/>
              <a:buChar char="-"/>
            </a:pPr>
            <a:r>
              <a:rPr lang="es-ES" sz="1500" dirty="0">
                <a:solidFill>
                  <a:schemeClr val="accent2">
                    <a:lumMod val="50000"/>
                  </a:schemeClr>
                </a:solidFill>
              </a:rPr>
              <a:t>No es importante en las agudas</a:t>
            </a:r>
          </a:p>
          <a:p>
            <a:pPr marL="257175" indent="-257175">
              <a:buFontTx/>
              <a:buChar char="-"/>
            </a:pPr>
            <a:r>
              <a:rPr lang="es-ES" sz="1500" dirty="0">
                <a:solidFill>
                  <a:schemeClr val="accent2">
                    <a:lumMod val="50000"/>
                  </a:schemeClr>
                </a:solidFill>
              </a:rPr>
              <a:t>Lenta en las crónicas &lt; 8 mEq/24h</a:t>
            </a:r>
          </a:p>
        </p:txBody>
      </p:sp>
      <p:sp>
        <p:nvSpPr>
          <p:cNvPr id="14" name="CuadroTexto 13">
            <a:extLst>
              <a:ext uri="{FF2B5EF4-FFF2-40B4-BE49-F238E27FC236}">
                <a16:creationId xmlns:a16="http://schemas.microsoft.com/office/drawing/2014/main" id="{A7CF3E7F-3164-A44A-B596-48EBE9DF14E0}"/>
              </a:ext>
            </a:extLst>
          </p:cNvPr>
          <p:cNvSpPr txBox="1"/>
          <p:nvPr/>
        </p:nvSpPr>
        <p:spPr>
          <a:xfrm>
            <a:off x="5848615" y="3898255"/>
            <a:ext cx="3081132" cy="1938992"/>
          </a:xfrm>
          <a:prstGeom prst="rect">
            <a:avLst/>
          </a:prstGeom>
          <a:solidFill>
            <a:schemeClr val="accent2">
              <a:lumMod val="20000"/>
              <a:lumOff val="80000"/>
            </a:schemeClr>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r>
              <a:rPr lang="es-ES" sz="1500" b="1" dirty="0">
                <a:solidFill>
                  <a:schemeClr val="accent2">
                    <a:lumMod val="50000"/>
                  </a:schemeClr>
                </a:solidFill>
              </a:rPr>
              <a:t>PRECAUCIÓN ADICIONAL: Mayor riesgo de edema cerebral:</a:t>
            </a:r>
            <a:endParaRPr lang="es-ES_tradnl" altLang="es-ES_tradnl" sz="1500" dirty="0">
              <a:solidFill>
                <a:schemeClr val="accent2">
                  <a:lumMod val="50000"/>
                </a:schemeClr>
              </a:solidFill>
            </a:endParaRPr>
          </a:p>
          <a:p>
            <a:pPr marL="257175" indent="-257175" eaLnBrk="1" hangingPunct="1">
              <a:buFont typeface="Arial" panose="020B0604020202020204" pitchFamily="34" charset="0"/>
              <a:buChar char="•"/>
            </a:pPr>
            <a:r>
              <a:rPr lang="es-ES_tradnl" altLang="es-ES_tradnl" sz="1500" dirty="0">
                <a:solidFill>
                  <a:schemeClr val="accent2">
                    <a:lumMod val="50000"/>
                  </a:schemeClr>
                </a:solidFill>
              </a:rPr>
              <a:t>Mujer en edad fértil </a:t>
            </a:r>
          </a:p>
          <a:p>
            <a:pPr marL="257175" indent="-257175" eaLnBrk="1" hangingPunct="1">
              <a:buFont typeface="Arial" panose="020B0604020202020204" pitchFamily="34" charset="0"/>
              <a:buChar char="•"/>
            </a:pPr>
            <a:r>
              <a:rPr lang="es-ES_tradnl" altLang="es-ES_tradnl" sz="1500" dirty="0">
                <a:solidFill>
                  <a:schemeClr val="accent2">
                    <a:lumMod val="50000"/>
                  </a:schemeClr>
                </a:solidFill>
              </a:rPr>
              <a:t>Ancianas en </a:t>
            </a:r>
            <a:r>
              <a:rPr lang="es-ES_tradnl" altLang="es-ES_tradnl" sz="1500" dirty="0" err="1">
                <a:solidFill>
                  <a:schemeClr val="accent2">
                    <a:lumMod val="50000"/>
                  </a:schemeClr>
                </a:solidFill>
              </a:rPr>
              <a:t>tto</a:t>
            </a:r>
            <a:r>
              <a:rPr lang="es-ES_tradnl" altLang="es-ES_tradnl" sz="1500" dirty="0">
                <a:solidFill>
                  <a:schemeClr val="accent2">
                    <a:lumMod val="50000"/>
                  </a:schemeClr>
                </a:solidFill>
              </a:rPr>
              <a:t> con tiazidas</a:t>
            </a:r>
          </a:p>
          <a:p>
            <a:pPr marL="257175" indent="-257175" eaLnBrk="1" hangingPunct="1">
              <a:buFont typeface="Arial" panose="020B0604020202020204" pitchFamily="34" charset="0"/>
              <a:buChar char="•"/>
            </a:pPr>
            <a:r>
              <a:rPr lang="es-ES_tradnl" altLang="es-ES_tradnl" sz="1500" dirty="0">
                <a:solidFill>
                  <a:schemeClr val="accent2">
                    <a:lumMod val="50000"/>
                  </a:schemeClr>
                </a:solidFill>
              </a:rPr>
              <a:t>Niños</a:t>
            </a:r>
          </a:p>
          <a:p>
            <a:pPr marL="257175" indent="-257175" eaLnBrk="1" hangingPunct="1">
              <a:buFont typeface="Arial" panose="020B0604020202020204" pitchFamily="34" charset="0"/>
              <a:buChar char="•"/>
            </a:pPr>
            <a:r>
              <a:rPr lang="es-ES" altLang="es-ES_tradnl" sz="1500" dirty="0">
                <a:solidFill>
                  <a:schemeClr val="accent2">
                    <a:lumMod val="50000"/>
                  </a:schemeClr>
                </a:solidFill>
              </a:rPr>
              <a:t>Baja masa muscular</a:t>
            </a:r>
            <a:endParaRPr lang="es-ES_tradnl" altLang="es-ES_tradnl" sz="1500" dirty="0">
              <a:solidFill>
                <a:schemeClr val="accent2">
                  <a:lumMod val="50000"/>
                </a:schemeClr>
              </a:solidFill>
            </a:endParaRPr>
          </a:p>
          <a:p>
            <a:pPr marL="257175" indent="-257175" eaLnBrk="1" hangingPunct="1">
              <a:buFont typeface="Arial" panose="020B0604020202020204" pitchFamily="34" charset="0"/>
              <a:buChar char="•"/>
            </a:pPr>
            <a:r>
              <a:rPr lang="es-ES_tradnl" altLang="es-ES_tradnl" sz="1500" dirty="0">
                <a:solidFill>
                  <a:schemeClr val="accent2">
                    <a:lumMod val="50000"/>
                  </a:schemeClr>
                </a:solidFill>
              </a:rPr>
              <a:t>Polidipsia psicógena</a:t>
            </a:r>
          </a:p>
          <a:p>
            <a:pPr marL="257175" indent="-257175" eaLnBrk="1" hangingPunct="1">
              <a:buFont typeface="Arial" panose="020B0604020202020204" pitchFamily="34" charset="0"/>
              <a:buChar char="•"/>
            </a:pPr>
            <a:r>
              <a:rPr lang="es-ES_tradnl" altLang="es-ES_tradnl" sz="1500" dirty="0">
                <a:solidFill>
                  <a:schemeClr val="accent2">
                    <a:lumMod val="50000"/>
                  </a:schemeClr>
                </a:solidFill>
              </a:rPr>
              <a:t>Hipoxemia</a:t>
            </a:r>
          </a:p>
        </p:txBody>
      </p:sp>
      <p:cxnSp>
        <p:nvCxnSpPr>
          <p:cNvPr id="19" name="Conector: angular 26">
            <a:extLst>
              <a:ext uri="{FF2B5EF4-FFF2-40B4-BE49-F238E27FC236}">
                <a16:creationId xmlns:a16="http://schemas.microsoft.com/office/drawing/2014/main" id="{53F0D086-B3C1-3B4D-A026-105DF7296EA2}"/>
              </a:ext>
            </a:extLst>
          </p:cNvPr>
          <p:cNvCxnSpPr>
            <a:cxnSpLocks/>
            <a:endCxn id="12" idx="1"/>
          </p:cNvCxnSpPr>
          <p:nvPr/>
        </p:nvCxnSpPr>
        <p:spPr>
          <a:xfrm flipV="1">
            <a:off x="3263791" y="1945117"/>
            <a:ext cx="2616419" cy="1169558"/>
          </a:xfrm>
          <a:prstGeom prst="bentConnector3">
            <a:avLst>
              <a:gd name="adj1" fmla="val 50000"/>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29">
            <a:extLst>
              <a:ext uri="{FF2B5EF4-FFF2-40B4-BE49-F238E27FC236}">
                <a16:creationId xmlns:a16="http://schemas.microsoft.com/office/drawing/2014/main" id="{1436962F-66FE-5C48-9C5B-229A4564A557}"/>
              </a:ext>
            </a:extLst>
          </p:cNvPr>
          <p:cNvCxnSpPr>
            <a:cxnSpLocks/>
          </p:cNvCxnSpPr>
          <p:nvPr/>
        </p:nvCxnSpPr>
        <p:spPr>
          <a:xfrm flipV="1">
            <a:off x="3771900" y="3105991"/>
            <a:ext cx="2076715" cy="577804"/>
          </a:xfrm>
          <a:prstGeom prst="bentConnector3">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33">
            <a:extLst>
              <a:ext uri="{FF2B5EF4-FFF2-40B4-BE49-F238E27FC236}">
                <a16:creationId xmlns:a16="http://schemas.microsoft.com/office/drawing/2014/main" id="{1DA7AACB-39E9-E143-8659-0A0B58D2FE19}"/>
              </a:ext>
            </a:extLst>
          </p:cNvPr>
          <p:cNvCxnSpPr>
            <a:cxnSpLocks/>
            <a:endCxn id="14" idx="1"/>
          </p:cNvCxnSpPr>
          <p:nvPr/>
        </p:nvCxnSpPr>
        <p:spPr>
          <a:xfrm flipV="1">
            <a:off x="3771900" y="4867751"/>
            <a:ext cx="2076715" cy="210526"/>
          </a:xfrm>
          <a:prstGeom prst="bentConnector3">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algn="ctr" eaLnBrk="1" fontAlgn="auto" hangingPunct="1">
              <a:spcAft>
                <a:spcPts val="0"/>
              </a:spcAft>
              <a:defRPr/>
            </a:pPr>
            <a:r>
              <a:rPr lang="es-ES" sz="3600" b="1" dirty="0">
                <a:solidFill>
                  <a:schemeClr val="accent1">
                    <a:lumMod val="50000"/>
                  </a:schemeClr>
                </a:solidFill>
              </a:rPr>
              <a:t>HIPONATREMIA: Tratamiento – </a:t>
            </a:r>
            <a:br>
              <a:rPr lang="es-ES" sz="3600" b="1" dirty="0">
                <a:solidFill>
                  <a:schemeClr val="accent1">
                    <a:lumMod val="50000"/>
                  </a:schemeClr>
                </a:solidFill>
              </a:rPr>
            </a:br>
            <a:r>
              <a:rPr lang="es-ES" sz="3200" b="1" dirty="0">
                <a:solidFill>
                  <a:schemeClr val="accent1">
                    <a:lumMod val="50000"/>
                  </a:schemeClr>
                </a:solidFill>
              </a:rPr>
              <a:t>En función del tipo de hiponatremia</a:t>
            </a:r>
            <a:endParaRPr lang="es-ES" sz="3600" b="1" dirty="0">
              <a:solidFill>
                <a:schemeClr val="accent1">
                  <a:lumMod val="50000"/>
                </a:schemeClr>
              </a:solidFill>
            </a:endParaRPr>
          </a:p>
        </p:txBody>
      </p:sp>
      <p:pic>
        <p:nvPicPr>
          <p:cNvPr id="15" name="Imagen 14">
            <a:extLst>
              <a:ext uri="{FF2B5EF4-FFF2-40B4-BE49-F238E27FC236}">
                <a16:creationId xmlns:a16="http://schemas.microsoft.com/office/drawing/2014/main" id="{0554620F-4106-5444-87E0-4A9F492CF6A2}"/>
              </a:ext>
            </a:extLst>
          </p:cNvPr>
          <p:cNvPicPr>
            <a:picLocks noChangeAspect="1"/>
          </p:cNvPicPr>
          <p:nvPr/>
        </p:nvPicPr>
        <p:blipFill>
          <a:blip r:embed="rId3" cstate="print"/>
          <a:stretch>
            <a:fillRect/>
          </a:stretch>
        </p:blipFill>
        <p:spPr>
          <a:xfrm>
            <a:off x="971600" y="1335881"/>
            <a:ext cx="7200800" cy="4649393"/>
          </a:xfrm>
          <a:prstGeom prst="rect">
            <a:avLst/>
          </a:prstGeom>
        </p:spPr>
      </p:pic>
      <p:sp>
        <p:nvSpPr>
          <p:cNvPr id="18" name="2 CuadroTexto">
            <a:extLst>
              <a:ext uri="{FF2B5EF4-FFF2-40B4-BE49-F238E27FC236}">
                <a16:creationId xmlns:a16="http://schemas.microsoft.com/office/drawing/2014/main" id="{93BA035E-4830-9246-9864-907177F4F9DE}"/>
              </a:ext>
            </a:extLst>
          </p:cNvPr>
          <p:cNvSpPr txBox="1">
            <a:spLocks noChangeArrowheads="1"/>
          </p:cNvSpPr>
          <p:nvPr/>
        </p:nvSpPr>
        <p:spPr bwMode="auto">
          <a:xfrm>
            <a:off x="5961648" y="6018673"/>
            <a:ext cx="1407758" cy="415498"/>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63500" dist="20000" dir="5400000" rotWithShape="0">
              <a:srgbClr val="000000">
                <a:alpha val="37999"/>
              </a:srgbClr>
            </a:outerShdw>
          </a:effectLst>
        </p:spPr>
        <p:txBody>
          <a:bodyPr wrap="none">
            <a:spAutoFit/>
          </a:bodyPr>
          <a:lstStyle/>
          <a:p>
            <a:pPr eaLnBrk="1" hangingPunct="1">
              <a:defRPr/>
            </a:pPr>
            <a:r>
              <a:rPr lang="es-ES" sz="1050" b="1" dirty="0">
                <a:solidFill>
                  <a:schemeClr val="dk1"/>
                </a:solidFill>
                <a:latin typeface="Arial Narrow" pitchFamily="34" charset="0"/>
              </a:rPr>
              <a:t>Suspender Diuréticos</a:t>
            </a:r>
          </a:p>
          <a:p>
            <a:pPr eaLnBrk="1" hangingPunct="1">
              <a:defRPr/>
            </a:pPr>
            <a:r>
              <a:rPr lang="es-ES" sz="1050" b="1" dirty="0">
                <a:solidFill>
                  <a:schemeClr val="dk1"/>
                </a:solidFill>
                <a:latin typeface="Arial Narrow" pitchFamily="34" charset="0"/>
              </a:rPr>
              <a:t>Reponer sal y agua: SS</a:t>
            </a:r>
          </a:p>
        </p:txBody>
      </p:sp>
      <p:sp>
        <p:nvSpPr>
          <p:cNvPr id="22" name="36 CuadroTexto">
            <a:extLst>
              <a:ext uri="{FF2B5EF4-FFF2-40B4-BE49-F238E27FC236}">
                <a16:creationId xmlns:a16="http://schemas.microsoft.com/office/drawing/2014/main" id="{B1BD6582-9AEE-9946-9FC9-74B580E510AB}"/>
              </a:ext>
            </a:extLst>
          </p:cNvPr>
          <p:cNvSpPr txBox="1">
            <a:spLocks noChangeArrowheads="1"/>
          </p:cNvSpPr>
          <p:nvPr/>
        </p:nvSpPr>
        <p:spPr bwMode="auto">
          <a:xfrm>
            <a:off x="3639245" y="5972385"/>
            <a:ext cx="1326005" cy="769441"/>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63500" dist="20000" dir="5400000" rotWithShape="0">
              <a:srgbClr val="000000">
                <a:alpha val="37999"/>
              </a:srgbClr>
            </a:outerShdw>
          </a:effectLst>
        </p:spPr>
        <p:txBody>
          <a:bodyPr wrap="none">
            <a:spAutoFit/>
          </a:bodyPr>
          <a:lstStyle/>
          <a:p>
            <a:pPr algn="ctr" eaLnBrk="1" hangingPunct="1">
              <a:defRPr/>
            </a:pPr>
            <a:r>
              <a:rPr lang="es-ES" sz="1100" b="1" dirty="0">
                <a:solidFill>
                  <a:schemeClr val="dk1"/>
                </a:solidFill>
                <a:latin typeface="Arial Narrow" pitchFamily="34" charset="0"/>
              </a:rPr>
              <a:t>Restringir líquidos</a:t>
            </a:r>
          </a:p>
          <a:p>
            <a:pPr algn="ctr" eaLnBrk="1" hangingPunct="1">
              <a:defRPr/>
            </a:pPr>
            <a:r>
              <a:rPr lang="es-ES" sz="1100" b="1" dirty="0">
                <a:solidFill>
                  <a:schemeClr val="dk1"/>
                </a:solidFill>
                <a:latin typeface="Arial Narrow" pitchFamily="34" charset="0"/>
              </a:rPr>
              <a:t>Sodio oral (3-4 g/día)</a:t>
            </a:r>
          </a:p>
          <a:p>
            <a:pPr algn="ctr" eaLnBrk="1" hangingPunct="1">
              <a:defRPr/>
            </a:pPr>
            <a:r>
              <a:rPr lang="es-ES" sz="1100" b="1" dirty="0">
                <a:solidFill>
                  <a:schemeClr val="dk1"/>
                </a:solidFill>
                <a:latin typeface="Arial Narrow" pitchFamily="34" charset="0"/>
              </a:rPr>
              <a:t>¿Diuréticos?</a:t>
            </a:r>
          </a:p>
          <a:p>
            <a:pPr algn="ctr" eaLnBrk="1" hangingPunct="1">
              <a:defRPr/>
            </a:pPr>
            <a:r>
              <a:rPr lang="es-ES" sz="1100" b="1" dirty="0" err="1">
                <a:solidFill>
                  <a:schemeClr val="dk1"/>
                </a:solidFill>
                <a:latin typeface="Arial Narrow" pitchFamily="34" charset="0"/>
              </a:rPr>
              <a:t>Vaptanes</a:t>
            </a:r>
            <a:r>
              <a:rPr lang="es-ES" sz="1100" b="1" dirty="0">
                <a:solidFill>
                  <a:schemeClr val="dk1"/>
                </a:solidFill>
                <a:latin typeface="Arial Narrow" pitchFamily="34" charset="0"/>
              </a:rPr>
              <a:t>, Urea</a:t>
            </a:r>
          </a:p>
        </p:txBody>
      </p:sp>
      <p:sp>
        <p:nvSpPr>
          <p:cNvPr id="23" name="37 CuadroTexto">
            <a:extLst>
              <a:ext uri="{FF2B5EF4-FFF2-40B4-BE49-F238E27FC236}">
                <a16:creationId xmlns:a16="http://schemas.microsoft.com/office/drawing/2014/main" id="{D24CE25C-D677-CE48-A701-7AA7EDFB9CD7}"/>
              </a:ext>
            </a:extLst>
          </p:cNvPr>
          <p:cNvSpPr txBox="1">
            <a:spLocks noChangeArrowheads="1"/>
          </p:cNvSpPr>
          <p:nvPr/>
        </p:nvSpPr>
        <p:spPr bwMode="auto">
          <a:xfrm>
            <a:off x="1342843" y="6049249"/>
            <a:ext cx="1301959" cy="461665"/>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63500" dist="20000" dir="5400000" rotWithShape="0">
              <a:srgbClr val="000000">
                <a:alpha val="37999"/>
              </a:srgbClr>
            </a:outerShdw>
          </a:effectLst>
        </p:spPr>
        <p:txBody>
          <a:bodyPr wrap="none">
            <a:spAutoFit/>
          </a:bodyPr>
          <a:lstStyle/>
          <a:p>
            <a:pPr algn="ctr" eaLnBrk="1" hangingPunct="1">
              <a:defRPr/>
            </a:pPr>
            <a:r>
              <a:rPr lang="es-ES" sz="1200" b="1">
                <a:solidFill>
                  <a:schemeClr val="dk1"/>
                </a:solidFill>
                <a:latin typeface="Arial Narrow" pitchFamily="34" charset="0"/>
              </a:rPr>
              <a:t>Restringir líquidos</a:t>
            </a:r>
          </a:p>
          <a:p>
            <a:pPr algn="ctr" eaLnBrk="1" hangingPunct="1">
              <a:defRPr/>
            </a:pPr>
            <a:r>
              <a:rPr lang="es-ES" sz="1200" b="1">
                <a:solidFill>
                  <a:schemeClr val="dk1"/>
                </a:solidFill>
                <a:latin typeface="Arial Narrow" pitchFamily="34" charset="0"/>
              </a:rPr>
              <a:t>Diuréticos</a:t>
            </a:r>
          </a:p>
        </p:txBody>
      </p:sp>
    </p:spTree>
    <p:extLst>
      <p:ext uri="{BB962C8B-B14F-4D97-AF65-F5344CB8AC3E}">
        <p14:creationId xmlns:p14="http://schemas.microsoft.com/office/powerpoint/2010/main" val="16531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algn="ctr" eaLnBrk="1" fontAlgn="auto" hangingPunct="1">
              <a:spcAft>
                <a:spcPts val="0"/>
              </a:spcAft>
              <a:defRPr/>
            </a:pPr>
            <a:r>
              <a:rPr lang="es-ES" sz="3600" b="1" dirty="0">
                <a:solidFill>
                  <a:schemeClr val="accent1">
                    <a:lumMod val="50000"/>
                  </a:schemeClr>
                </a:solidFill>
              </a:rPr>
              <a:t>HIPONATREMIA: Tratamiento – </a:t>
            </a:r>
            <a:br>
              <a:rPr lang="es-ES" sz="3600" b="1" dirty="0">
                <a:solidFill>
                  <a:schemeClr val="accent1">
                    <a:lumMod val="50000"/>
                  </a:schemeClr>
                </a:solidFill>
              </a:rPr>
            </a:br>
            <a:r>
              <a:rPr lang="es-ES" sz="2800" b="1" dirty="0">
                <a:solidFill>
                  <a:schemeClr val="accent1">
                    <a:lumMod val="50000"/>
                  </a:schemeClr>
                </a:solidFill>
              </a:rPr>
              <a:t>En función de síntomas y cronicidad</a:t>
            </a:r>
            <a:endParaRPr lang="es-ES" sz="3600" b="1" dirty="0">
              <a:solidFill>
                <a:schemeClr val="accent1">
                  <a:lumMod val="50000"/>
                </a:schemeClr>
              </a:solidFill>
            </a:endParaRPr>
          </a:p>
        </p:txBody>
      </p:sp>
      <p:sp>
        <p:nvSpPr>
          <p:cNvPr id="15" name="1 Rectángulo redondeado">
            <a:extLst>
              <a:ext uri="{FF2B5EF4-FFF2-40B4-BE49-F238E27FC236}">
                <a16:creationId xmlns:a16="http://schemas.microsoft.com/office/drawing/2014/main" id="{D77E02D1-B6C2-3247-ACA6-CDC4112A437D}"/>
              </a:ext>
            </a:extLst>
          </p:cNvPr>
          <p:cNvSpPr>
            <a:spLocks noChangeArrowheads="1"/>
          </p:cNvSpPr>
          <p:nvPr/>
        </p:nvSpPr>
        <p:spPr bwMode="auto">
          <a:xfrm>
            <a:off x="1179861" y="1140445"/>
            <a:ext cx="1446610" cy="857250"/>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900" b="1">
                <a:solidFill>
                  <a:srgbClr val="000000"/>
                </a:solidFill>
                <a:latin typeface="Arial" pitchFamily="8" charset="0"/>
                <a:cs typeface="Arial" pitchFamily="8" charset="0"/>
              </a:rPr>
              <a:t>HIPONATREMIA  </a:t>
            </a:r>
          </a:p>
          <a:p>
            <a:pPr algn="ctr" eaLnBrk="1" hangingPunct="1">
              <a:defRPr/>
            </a:pPr>
            <a:r>
              <a:rPr lang="es-ES" sz="900" b="1">
                <a:solidFill>
                  <a:srgbClr val="000000"/>
                </a:solidFill>
                <a:latin typeface="Arial" pitchFamily="8" charset="0"/>
                <a:cs typeface="Arial" pitchFamily="8" charset="0"/>
              </a:rPr>
              <a:t>CON SÍNTOMAS MODERADOS-GRAVES</a:t>
            </a:r>
          </a:p>
          <a:p>
            <a:pPr algn="ctr" eaLnBrk="1" hangingPunct="1">
              <a:defRPr/>
            </a:pPr>
            <a:r>
              <a:rPr lang="es-ES" sz="900" b="1">
                <a:solidFill>
                  <a:srgbClr val="000000"/>
                </a:solidFill>
                <a:latin typeface="Arial" pitchFamily="8" charset="0"/>
                <a:cs typeface="Arial" pitchFamily="8" charset="0"/>
              </a:rPr>
              <a:t>y/o</a:t>
            </a:r>
          </a:p>
          <a:p>
            <a:pPr algn="ctr" eaLnBrk="1" hangingPunct="1">
              <a:defRPr/>
            </a:pPr>
            <a:r>
              <a:rPr lang="es-ES" sz="900" b="1">
                <a:solidFill>
                  <a:srgbClr val="000000"/>
                </a:solidFill>
                <a:latin typeface="Arial" pitchFamily="8" charset="0"/>
                <a:cs typeface="Arial" pitchFamily="8" charset="0"/>
              </a:rPr>
              <a:t>AGUDA (&lt; 48 h)</a:t>
            </a:r>
          </a:p>
        </p:txBody>
      </p:sp>
      <p:sp>
        <p:nvSpPr>
          <p:cNvPr id="16" name="2 Rectángulo redondeado">
            <a:extLst>
              <a:ext uri="{FF2B5EF4-FFF2-40B4-BE49-F238E27FC236}">
                <a16:creationId xmlns:a16="http://schemas.microsoft.com/office/drawing/2014/main" id="{BD104AFC-9878-7243-9FEC-E79B4DEF30C7}"/>
              </a:ext>
            </a:extLst>
          </p:cNvPr>
          <p:cNvSpPr>
            <a:spLocks noChangeArrowheads="1"/>
          </p:cNvSpPr>
          <p:nvPr/>
        </p:nvSpPr>
        <p:spPr bwMode="auto">
          <a:xfrm>
            <a:off x="5305376" y="1283320"/>
            <a:ext cx="1676998" cy="714375"/>
          </a:xfrm>
          <a:prstGeom prst="roundRect">
            <a:avLst>
              <a:gd name="adj" fmla="val 16667"/>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900" b="1">
                <a:solidFill>
                  <a:srgbClr val="000000"/>
                </a:solidFill>
                <a:latin typeface="Arial" pitchFamily="8" charset="0"/>
                <a:cs typeface="Arial" pitchFamily="8" charset="0"/>
              </a:rPr>
              <a:t>HIPONATREMIA  CRÓNICA &gt; 48 HORAS SIN SÍNTOMAS O  </a:t>
            </a:r>
          </a:p>
          <a:p>
            <a:pPr algn="ctr" eaLnBrk="1" hangingPunct="1">
              <a:defRPr/>
            </a:pPr>
            <a:r>
              <a:rPr lang="es-ES" sz="900" b="1">
                <a:solidFill>
                  <a:srgbClr val="000000"/>
                </a:solidFill>
                <a:latin typeface="Arial" pitchFamily="8" charset="0"/>
                <a:cs typeface="Arial" pitchFamily="8" charset="0"/>
              </a:rPr>
              <a:t>CON SÍNTOMAS LEVES</a:t>
            </a:r>
          </a:p>
        </p:txBody>
      </p:sp>
      <p:sp>
        <p:nvSpPr>
          <p:cNvPr id="17" name="3 Rectángulo redondeado">
            <a:extLst>
              <a:ext uri="{FF2B5EF4-FFF2-40B4-BE49-F238E27FC236}">
                <a16:creationId xmlns:a16="http://schemas.microsoft.com/office/drawing/2014/main" id="{A7112B9E-7593-C146-99FF-841E0325E141}"/>
              </a:ext>
            </a:extLst>
          </p:cNvPr>
          <p:cNvSpPr>
            <a:spLocks noChangeArrowheads="1"/>
          </p:cNvSpPr>
          <p:nvPr/>
        </p:nvSpPr>
        <p:spPr bwMode="auto">
          <a:xfrm>
            <a:off x="1259632" y="2372741"/>
            <a:ext cx="1285875" cy="642938"/>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825" b="1">
                <a:solidFill>
                  <a:srgbClr val="000000"/>
                </a:solidFill>
                <a:latin typeface="Arial" pitchFamily="8" charset="0"/>
                <a:cs typeface="Arial" pitchFamily="8" charset="0"/>
              </a:rPr>
              <a:t>SUERO SALINO </a:t>
            </a:r>
          </a:p>
          <a:p>
            <a:pPr algn="ctr" eaLnBrk="1" hangingPunct="1">
              <a:defRPr/>
            </a:pPr>
            <a:r>
              <a:rPr lang="es-ES" sz="825" b="1">
                <a:solidFill>
                  <a:srgbClr val="000000"/>
                </a:solidFill>
                <a:latin typeface="Arial" pitchFamily="8" charset="0"/>
                <a:cs typeface="Arial" pitchFamily="8" charset="0"/>
              </a:rPr>
              <a:t>HIPERTÓNICO</a:t>
            </a:r>
          </a:p>
          <a:p>
            <a:pPr algn="ctr" eaLnBrk="1" hangingPunct="1">
              <a:defRPr/>
            </a:pPr>
            <a:r>
              <a:rPr lang="es-ES" sz="825" b="1">
                <a:solidFill>
                  <a:srgbClr val="000000"/>
                </a:solidFill>
                <a:latin typeface="Arial" pitchFamily="8" charset="0"/>
                <a:cs typeface="Arial" pitchFamily="8" charset="0"/>
              </a:rPr>
              <a:t>NaCl 3% *</a:t>
            </a:r>
          </a:p>
          <a:p>
            <a:pPr algn="ctr" eaLnBrk="1" hangingPunct="1">
              <a:defRPr/>
            </a:pPr>
            <a:r>
              <a:rPr lang="es-ES" sz="825">
                <a:solidFill>
                  <a:srgbClr val="000000"/>
                </a:solidFill>
                <a:latin typeface="Arial" pitchFamily="8" charset="0"/>
                <a:cs typeface="Arial" pitchFamily="8" charset="0"/>
              </a:rPr>
              <a:t>0,5-2 ml/kg/h según severidad síntomas</a:t>
            </a:r>
          </a:p>
        </p:txBody>
      </p:sp>
      <p:sp>
        <p:nvSpPr>
          <p:cNvPr id="18" name="4 CuadroTexto">
            <a:extLst>
              <a:ext uri="{FF2B5EF4-FFF2-40B4-BE49-F238E27FC236}">
                <a16:creationId xmlns:a16="http://schemas.microsoft.com/office/drawing/2014/main" id="{E1A326E8-2ED6-734B-A5F6-F1336F1D16BF}"/>
              </a:ext>
            </a:extLst>
          </p:cNvPr>
          <p:cNvSpPr txBox="1">
            <a:spLocks noChangeArrowheads="1"/>
          </p:cNvSpPr>
          <p:nvPr/>
        </p:nvSpPr>
        <p:spPr bwMode="auto">
          <a:xfrm>
            <a:off x="865535" y="5905327"/>
            <a:ext cx="341632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825" i="1">
                <a:solidFill>
                  <a:srgbClr val="000000"/>
                </a:solidFill>
              </a:rPr>
              <a:t>* 500 ML suero salino + 3 ampollas de 20 ml de suero salino al 20%.</a:t>
            </a:r>
          </a:p>
        </p:txBody>
      </p:sp>
      <p:sp>
        <p:nvSpPr>
          <p:cNvPr id="22" name="5 CuadroTexto">
            <a:extLst>
              <a:ext uri="{FF2B5EF4-FFF2-40B4-BE49-F238E27FC236}">
                <a16:creationId xmlns:a16="http://schemas.microsoft.com/office/drawing/2014/main" id="{CD1469DA-0F1E-174E-9185-B2AF40F50A35}"/>
              </a:ext>
            </a:extLst>
          </p:cNvPr>
          <p:cNvSpPr txBox="1">
            <a:spLocks noChangeArrowheads="1"/>
          </p:cNvSpPr>
          <p:nvPr/>
        </p:nvSpPr>
        <p:spPr bwMode="auto">
          <a:xfrm>
            <a:off x="911971" y="3069258"/>
            <a:ext cx="209704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675" dirty="0">
                <a:solidFill>
                  <a:srgbClr val="000000"/>
                </a:solidFill>
              </a:rPr>
              <a:t>Asociar</a:t>
            </a:r>
            <a:r>
              <a:rPr lang="es-ES" altLang="es-ES_tradnl" sz="675" b="1" dirty="0">
                <a:solidFill>
                  <a:srgbClr val="000000"/>
                </a:solidFill>
              </a:rPr>
              <a:t> furosemida </a:t>
            </a:r>
            <a:r>
              <a:rPr lang="es-ES" altLang="es-ES_tradnl" sz="675" dirty="0">
                <a:solidFill>
                  <a:srgbClr val="000000"/>
                </a:solidFill>
              </a:rPr>
              <a:t>1 mg/kg/4-6 h si cardiopatía </a:t>
            </a:r>
          </a:p>
          <a:p>
            <a:pPr eaLnBrk="1" hangingPunct="1">
              <a:spcBef>
                <a:spcPct val="0"/>
              </a:spcBef>
              <a:buFontTx/>
              <a:buNone/>
            </a:pPr>
            <a:r>
              <a:rPr lang="es-ES" altLang="es-ES_tradnl" sz="675" dirty="0">
                <a:solidFill>
                  <a:srgbClr val="000000"/>
                </a:solidFill>
              </a:rPr>
              <a:t>y/o orina muy hipertónica (</a:t>
            </a:r>
            <a:r>
              <a:rPr lang="es-ES" altLang="es-ES_tradnl" sz="675" dirty="0" err="1">
                <a:solidFill>
                  <a:srgbClr val="000000"/>
                </a:solidFill>
              </a:rPr>
              <a:t>Osm</a:t>
            </a:r>
            <a:r>
              <a:rPr lang="es-ES" altLang="es-ES_tradnl" sz="675" dirty="0">
                <a:solidFill>
                  <a:srgbClr val="000000"/>
                </a:solidFill>
              </a:rPr>
              <a:t> u &gt; 350 </a:t>
            </a:r>
            <a:r>
              <a:rPr lang="es-ES" altLang="es-ES_tradnl" sz="675" dirty="0" err="1">
                <a:solidFill>
                  <a:srgbClr val="000000"/>
                </a:solidFill>
              </a:rPr>
              <a:t>mOsm</a:t>
            </a:r>
            <a:r>
              <a:rPr lang="es-ES" altLang="es-ES_tradnl" sz="675" dirty="0">
                <a:solidFill>
                  <a:srgbClr val="000000"/>
                </a:solidFill>
              </a:rPr>
              <a:t>/kg</a:t>
            </a:r>
          </a:p>
        </p:txBody>
      </p:sp>
      <p:sp>
        <p:nvSpPr>
          <p:cNvPr id="23" name="6 Rectángulo redondeado">
            <a:extLst>
              <a:ext uri="{FF2B5EF4-FFF2-40B4-BE49-F238E27FC236}">
                <a16:creationId xmlns:a16="http://schemas.microsoft.com/office/drawing/2014/main" id="{22B1FFC6-C4AE-AB4A-8A8B-66544FFDDC8C}"/>
              </a:ext>
            </a:extLst>
          </p:cNvPr>
          <p:cNvSpPr>
            <a:spLocks noChangeArrowheads="1"/>
          </p:cNvSpPr>
          <p:nvPr/>
        </p:nvSpPr>
        <p:spPr bwMode="auto">
          <a:xfrm>
            <a:off x="1473945" y="3605039"/>
            <a:ext cx="857250" cy="428625"/>
          </a:xfrm>
          <a:prstGeom prst="roundRect">
            <a:avLst>
              <a:gd name="adj" fmla="val 16667"/>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altLang="es-ES_tradnl" sz="825" b="1" dirty="0">
                <a:solidFill>
                  <a:srgbClr val="000000"/>
                </a:solidFill>
                <a:ea typeface="ＭＳ Ｐゴシック" pitchFamily="34" charset="-128"/>
              </a:rPr>
              <a:t>Reevaluar </a:t>
            </a:r>
          </a:p>
          <a:p>
            <a:pPr algn="ctr" eaLnBrk="1" hangingPunct="1">
              <a:defRPr/>
            </a:pPr>
            <a:r>
              <a:rPr lang="es-ES" altLang="es-ES_tradnl" sz="825" b="1" dirty="0">
                <a:solidFill>
                  <a:srgbClr val="000000"/>
                </a:solidFill>
                <a:ea typeface="ＭＳ Ｐゴシック" pitchFamily="34" charset="-128"/>
              </a:rPr>
              <a:t>Cada 2 -4 horas</a:t>
            </a:r>
            <a:endParaRPr lang="es-ES" altLang="es-ES_tradnl" sz="825" dirty="0">
              <a:solidFill>
                <a:srgbClr val="000000"/>
              </a:solidFill>
              <a:ea typeface="ＭＳ Ｐゴシック" pitchFamily="34" charset="-128"/>
            </a:endParaRPr>
          </a:p>
        </p:txBody>
      </p:sp>
      <p:sp>
        <p:nvSpPr>
          <p:cNvPr id="24" name="7 Rectángulo redondeado">
            <a:extLst>
              <a:ext uri="{FF2B5EF4-FFF2-40B4-BE49-F238E27FC236}">
                <a16:creationId xmlns:a16="http://schemas.microsoft.com/office/drawing/2014/main" id="{EF21A3A8-3DCA-DA49-ADB9-587D98F70F2B}"/>
              </a:ext>
            </a:extLst>
          </p:cNvPr>
          <p:cNvSpPr>
            <a:spLocks noChangeArrowheads="1"/>
          </p:cNvSpPr>
          <p:nvPr/>
        </p:nvSpPr>
        <p:spPr bwMode="auto">
          <a:xfrm>
            <a:off x="2572891" y="3576465"/>
            <a:ext cx="1125141" cy="482203"/>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825">
                <a:solidFill>
                  <a:srgbClr val="000000"/>
                </a:solidFill>
                <a:latin typeface="Arial" pitchFamily="8" charset="0"/>
                <a:cs typeface="Arial" pitchFamily="8" charset="0"/>
              </a:rPr>
              <a:t>Síntomas leves</a:t>
            </a:r>
          </a:p>
          <a:p>
            <a:pPr algn="ctr" eaLnBrk="1" hangingPunct="1">
              <a:defRPr/>
            </a:pPr>
            <a:r>
              <a:rPr lang="es-ES" sz="825">
                <a:solidFill>
                  <a:srgbClr val="000000"/>
                </a:solidFill>
                <a:latin typeface="Arial" pitchFamily="8" charset="0"/>
                <a:cs typeface="Arial" pitchFamily="8" charset="0"/>
              </a:rPr>
              <a:t>Incremento  Nap: 2-8 mEq/L en 4-6 h</a:t>
            </a:r>
          </a:p>
        </p:txBody>
      </p:sp>
      <p:sp>
        <p:nvSpPr>
          <p:cNvPr id="25" name="8 Rectángulo redondeado">
            <a:extLst>
              <a:ext uri="{FF2B5EF4-FFF2-40B4-BE49-F238E27FC236}">
                <a16:creationId xmlns:a16="http://schemas.microsoft.com/office/drawing/2014/main" id="{2A21FD9F-A853-2643-A2A3-2EEBCACCA354}"/>
              </a:ext>
            </a:extLst>
          </p:cNvPr>
          <p:cNvSpPr>
            <a:spLocks noChangeArrowheads="1"/>
          </p:cNvSpPr>
          <p:nvPr/>
        </p:nvSpPr>
        <p:spPr bwMode="auto">
          <a:xfrm>
            <a:off x="1019127" y="4301554"/>
            <a:ext cx="1339453" cy="482204"/>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750">
                <a:solidFill>
                  <a:srgbClr val="000000"/>
                </a:solidFill>
                <a:latin typeface="Arial" pitchFamily="8" charset="0"/>
                <a:cs typeface="Arial" pitchFamily="8" charset="0"/>
              </a:rPr>
              <a:t>Incremento Na &lt; 1 mEq/l:</a:t>
            </a:r>
          </a:p>
          <a:p>
            <a:pPr algn="ctr" eaLnBrk="1" hangingPunct="1">
              <a:defRPr/>
            </a:pPr>
            <a:r>
              <a:rPr lang="es-ES" sz="750">
                <a:solidFill>
                  <a:srgbClr val="000000"/>
                </a:solidFill>
                <a:latin typeface="Arial" pitchFamily="8" charset="0"/>
                <a:cs typeface="Arial" pitchFamily="8" charset="0"/>
              </a:rPr>
              <a:t>Aumentar la velocidad perfusión y reevaluar</a:t>
            </a:r>
          </a:p>
        </p:txBody>
      </p:sp>
      <p:sp>
        <p:nvSpPr>
          <p:cNvPr id="26" name="9 Rectángulo redondeado">
            <a:extLst>
              <a:ext uri="{FF2B5EF4-FFF2-40B4-BE49-F238E27FC236}">
                <a16:creationId xmlns:a16="http://schemas.microsoft.com/office/drawing/2014/main" id="{C98C83A1-06E4-E54E-A297-856660CB31E1}"/>
              </a:ext>
            </a:extLst>
          </p:cNvPr>
          <p:cNvSpPr>
            <a:spLocks noChangeArrowheads="1"/>
          </p:cNvSpPr>
          <p:nvPr/>
        </p:nvSpPr>
        <p:spPr bwMode="auto">
          <a:xfrm>
            <a:off x="2465735" y="4301554"/>
            <a:ext cx="1339454" cy="482204"/>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750">
                <a:solidFill>
                  <a:srgbClr val="000000"/>
                </a:solidFill>
                <a:latin typeface="Arial" pitchFamily="8" charset="0"/>
                <a:cs typeface="Arial" pitchFamily="8" charset="0"/>
              </a:rPr>
              <a:t>Incremento &gt; 6 mEq/l en 2 h ó &gt; 8 mEq/l en 4h</a:t>
            </a:r>
          </a:p>
        </p:txBody>
      </p:sp>
      <p:sp>
        <p:nvSpPr>
          <p:cNvPr id="27" name="10 CuadroTexto">
            <a:extLst>
              <a:ext uri="{FF2B5EF4-FFF2-40B4-BE49-F238E27FC236}">
                <a16:creationId xmlns:a16="http://schemas.microsoft.com/office/drawing/2014/main" id="{3DD50CAE-BE1E-F447-A08C-1710956A648A}"/>
              </a:ext>
            </a:extLst>
          </p:cNvPr>
          <p:cNvSpPr txBox="1">
            <a:spLocks noChangeArrowheads="1"/>
          </p:cNvSpPr>
          <p:nvPr/>
        </p:nvSpPr>
        <p:spPr bwMode="auto">
          <a:xfrm>
            <a:off x="2226420" y="5137373"/>
            <a:ext cx="1880643" cy="4732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825">
                <a:solidFill>
                  <a:srgbClr val="000000"/>
                </a:solidFill>
              </a:rPr>
              <a:t>Suspender salino hipertónico</a:t>
            </a:r>
          </a:p>
          <a:p>
            <a:pPr eaLnBrk="1" hangingPunct="1">
              <a:spcBef>
                <a:spcPct val="0"/>
              </a:spcBef>
              <a:buFontTx/>
              <a:buNone/>
            </a:pPr>
            <a:r>
              <a:rPr lang="es-ES" altLang="es-ES_tradnl" sz="825">
                <a:solidFill>
                  <a:srgbClr val="000000"/>
                </a:solidFill>
              </a:rPr>
              <a:t>Valorar glucosado 5% y/o</a:t>
            </a:r>
          </a:p>
          <a:p>
            <a:pPr eaLnBrk="1" hangingPunct="1">
              <a:spcBef>
                <a:spcPct val="0"/>
              </a:spcBef>
              <a:buFontTx/>
              <a:buNone/>
            </a:pPr>
            <a:r>
              <a:rPr lang="es-ES" altLang="es-ES_tradnl" sz="825">
                <a:solidFill>
                  <a:srgbClr val="000000"/>
                </a:solidFill>
              </a:rPr>
              <a:t>Desmopresina 1-2 mcg iv/sc / 6-8 h.</a:t>
            </a:r>
          </a:p>
        </p:txBody>
      </p:sp>
      <p:sp>
        <p:nvSpPr>
          <p:cNvPr id="28" name="11 Rectángulo redondeado">
            <a:extLst>
              <a:ext uri="{FF2B5EF4-FFF2-40B4-BE49-F238E27FC236}">
                <a16:creationId xmlns:a16="http://schemas.microsoft.com/office/drawing/2014/main" id="{AD402A69-5FB5-7F42-8810-186FC235EC5A}"/>
              </a:ext>
            </a:extLst>
          </p:cNvPr>
          <p:cNvSpPr>
            <a:spLocks noChangeArrowheads="1"/>
          </p:cNvSpPr>
          <p:nvPr/>
        </p:nvSpPr>
        <p:spPr bwMode="auto">
          <a:xfrm>
            <a:off x="5439918" y="2399532"/>
            <a:ext cx="1125140" cy="482203"/>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altLang="es-ES_tradnl" sz="825" b="1">
                <a:solidFill>
                  <a:srgbClr val="000000"/>
                </a:solidFill>
                <a:ea typeface="ＭＳ Ｐゴシック" pitchFamily="34" charset="-128"/>
              </a:rPr>
              <a:t>RESTRICCIÓN HÍDRICA</a:t>
            </a:r>
          </a:p>
          <a:p>
            <a:pPr algn="ctr" eaLnBrk="1" hangingPunct="1">
              <a:defRPr/>
            </a:pPr>
            <a:r>
              <a:rPr lang="es-ES" altLang="es-ES_tradnl" sz="825">
                <a:solidFill>
                  <a:srgbClr val="000000"/>
                </a:solidFill>
                <a:ea typeface="ＭＳ Ｐゴシック" pitchFamily="34" charset="-128"/>
              </a:rPr>
              <a:t>500-1000 cc/día</a:t>
            </a:r>
          </a:p>
        </p:txBody>
      </p:sp>
      <p:sp>
        <p:nvSpPr>
          <p:cNvPr id="29" name="13 Rectángulo redondeado">
            <a:extLst>
              <a:ext uri="{FF2B5EF4-FFF2-40B4-BE49-F238E27FC236}">
                <a16:creationId xmlns:a16="http://schemas.microsoft.com/office/drawing/2014/main" id="{B8651A74-874F-0547-89C3-C9323B105E69}"/>
              </a:ext>
            </a:extLst>
          </p:cNvPr>
          <p:cNvSpPr>
            <a:spLocks noChangeArrowheads="1"/>
          </p:cNvSpPr>
          <p:nvPr/>
        </p:nvSpPr>
        <p:spPr bwMode="auto">
          <a:xfrm>
            <a:off x="6565057" y="3605039"/>
            <a:ext cx="857250" cy="428625"/>
          </a:xfrm>
          <a:prstGeom prst="roundRect">
            <a:avLst>
              <a:gd name="adj" fmla="val 16667"/>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altLang="es-ES_tradnl" sz="825" b="1">
                <a:solidFill>
                  <a:srgbClr val="000000"/>
                </a:solidFill>
                <a:ea typeface="ＭＳ Ｐゴシック" pitchFamily="34" charset="-128"/>
              </a:rPr>
              <a:t>Evaluar a las 6-8 horas</a:t>
            </a:r>
            <a:endParaRPr lang="es-ES" altLang="es-ES_tradnl" sz="825">
              <a:solidFill>
                <a:srgbClr val="000000"/>
              </a:solidFill>
              <a:ea typeface="ＭＳ Ｐゴシック" pitchFamily="34" charset="-128"/>
            </a:endParaRPr>
          </a:p>
        </p:txBody>
      </p:sp>
      <p:sp>
        <p:nvSpPr>
          <p:cNvPr id="30" name="14 Rectángulo redondeado">
            <a:extLst>
              <a:ext uri="{FF2B5EF4-FFF2-40B4-BE49-F238E27FC236}">
                <a16:creationId xmlns:a16="http://schemas.microsoft.com/office/drawing/2014/main" id="{4CD37CAA-F6E5-DE4C-8A30-67FE9243DE70}"/>
              </a:ext>
            </a:extLst>
          </p:cNvPr>
          <p:cNvSpPr>
            <a:spLocks noChangeArrowheads="1"/>
          </p:cNvSpPr>
          <p:nvPr/>
        </p:nvSpPr>
        <p:spPr bwMode="auto">
          <a:xfrm>
            <a:off x="5505350" y="3122835"/>
            <a:ext cx="857250" cy="428625"/>
          </a:xfrm>
          <a:prstGeom prst="roundRect">
            <a:avLst>
              <a:gd name="adj" fmla="val 16667"/>
            </a:avLst>
          </a:prstGeom>
          <a:gradFill rotWithShape="1">
            <a:gsLst>
              <a:gs pos="0">
                <a:srgbClr val="E4F9FF"/>
              </a:gs>
              <a:gs pos="64999">
                <a:srgbClr val="BBEFFF"/>
              </a:gs>
              <a:gs pos="100000">
                <a:srgbClr val="9EEAFF"/>
              </a:gs>
            </a:gsLst>
            <a:lin ang="5400000" scaled="1"/>
          </a:gradFill>
          <a:ln w="9525">
            <a:solidFill>
              <a:srgbClr val="46AAC5"/>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altLang="es-ES_tradnl" sz="825" b="1">
                <a:solidFill>
                  <a:srgbClr val="000000"/>
                </a:solidFill>
                <a:ea typeface="ＭＳ Ｐゴシック" pitchFamily="34" charset="-128"/>
              </a:rPr>
              <a:t>Evaluar a las 24 y 48 horas</a:t>
            </a:r>
            <a:endParaRPr lang="es-ES" altLang="es-ES_tradnl" sz="825">
              <a:solidFill>
                <a:srgbClr val="000000"/>
              </a:solidFill>
              <a:ea typeface="ＭＳ Ｐゴシック" pitchFamily="34" charset="-128"/>
            </a:endParaRPr>
          </a:p>
        </p:txBody>
      </p:sp>
      <p:sp>
        <p:nvSpPr>
          <p:cNvPr id="31" name="15 Rectángulo redondeado">
            <a:extLst>
              <a:ext uri="{FF2B5EF4-FFF2-40B4-BE49-F238E27FC236}">
                <a16:creationId xmlns:a16="http://schemas.microsoft.com/office/drawing/2014/main" id="{EF1D7F77-010F-154D-99FF-2A9C18F9E9DB}"/>
              </a:ext>
            </a:extLst>
          </p:cNvPr>
          <p:cNvSpPr>
            <a:spLocks noChangeArrowheads="1"/>
          </p:cNvSpPr>
          <p:nvPr/>
        </p:nvSpPr>
        <p:spPr bwMode="auto">
          <a:xfrm>
            <a:off x="4180235" y="4140821"/>
            <a:ext cx="1071563" cy="482203"/>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altLang="es-ES_tradnl" sz="825" b="1">
                <a:solidFill>
                  <a:srgbClr val="000000"/>
                </a:solidFill>
                <a:ea typeface="ＭＳ Ｐゴシック" pitchFamily="34" charset="-128"/>
              </a:rPr>
              <a:t>SÍ</a:t>
            </a:r>
            <a:r>
              <a:rPr lang="es-ES" altLang="es-ES_tradnl" sz="825">
                <a:solidFill>
                  <a:srgbClr val="000000"/>
                </a:solidFill>
                <a:ea typeface="ＭＳ Ｐゴシック" pitchFamily="34" charset="-128"/>
              </a:rPr>
              <a:t>:</a:t>
            </a:r>
          </a:p>
          <a:p>
            <a:pPr algn="ctr" eaLnBrk="1" hangingPunct="1">
              <a:defRPr/>
            </a:pPr>
            <a:r>
              <a:rPr lang="es-ES" altLang="es-ES_tradnl" sz="825">
                <a:solidFill>
                  <a:srgbClr val="000000"/>
                </a:solidFill>
                <a:ea typeface="ＭＳ Ｐゴシック" pitchFamily="34" charset="-128"/>
              </a:rPr>
              <a:t>Continuar con la</a:t>
            </a:r>
          </a:p>
          <a:p>
            <a:pPr algn="ctr" eaLnBrk="1" hangingPunct="1">
              <a:defRPr/>
            </a:pPr>
            <a:r>
              <a:rPr lang="es-ES" altLang="es-ES_tradnl" sz="825">
                <a:solidFill>
                  <a:srgbClr val="000000"/>
                </a:solidFill>
                <a:ea typeface="ＭＳ Ｐゴシック" pitchFamily="34" charset="-128"/>
              </a:rPr>
              <a:t>Restricción hídrica</a:t>
            </a:r>
          </a:p>
        </p:txBody>
      </p:sp>
      <p:sp>
        <p:nvSpPr>
          <p:cNvPr id="32" name="16 Rectángulo">
            <a:extLst>
              <a:ext uri="{FF2B5EF4-FFF2-40B4-BE49-F238E27FC236}">
                <a16:creationId xmlns:a16="http://schemas.microsoft.com/office/drawing/2014/main" id="{F862E5A7-12BF-4B46-8114-783737797896}"/>
              </a:ext>
            </a:extLst>
          </p:cNvPr>
          <p:cNvSpPr>
            <a:spLocks noChangeArrowheads="1"/>
          </p:cNvSpPr>
          <p:nvPr/>
        </p:nvSpPr>
        <p:spPr bwMode="auto">
          <a:xfrm>
            <a:off x="4394547" y="3551461"/>
            <a:ext cx="17145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825">
                <a:solidFill>
                  <a:srgbClr val="000000"/>
                </a:solidFill>
              </a:rPr>
              <a:t>Incremento &gt;= 4 mEq/l </a:t>
            </a:r>
          </a:p>
          <a:p>
            <a:pPr algn="ctr" eaLnBrk="1" hangingPunct="1">
              <a:spcBef>
                <a:spcPct val="0"/>
              </a:spcBef>
              <a:buFontTx/>
              <a:buNone/>
            </a:pPr>
            <a:r>
              <a:rPr lang="es-ES" altLang="es-ES_tradnl" sz="825">
                <a:solidFill>
                  <a:srgbClr val="000000"/>
                </a:solidFill>
              </a:rPr>
              <a:t>en 48 horas:</a:t>
            </a:r>
          </a:p>
        </p:txBody>
      </p:sp>
      <p:sp>
        <p:nvSpPr>
          <p:cNvPr id="33" name="17 Rectángulo redondeado">
            <a:extLst>
              <a:ext uri="{FF2B5EF4-FFF2-40B4-BE49-F238E27FC236}">
                <a16:creationId xmlns:a16="http://schemas.microsoft.com/office/drawing/2014/main" id="{FC11A403-D40A-C140-BB15-03FF9E325D88}"/>
              </a:ext>
            </a:extLst>
          </p:cNvPr>
          <p:cNvSpPr>
            <a:spLocks noChangeArrowheads="1"/>
          </p:cNvSpPr>
          <p:nvPr/>
        </p:nvSpPr>
        <p:spPr bwMode="auto">
          <a:xfrm>
            <a:off x="5466110" y="4140820"/>
            <a:ext cx="857250" cy="642938"/>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altLang="es-ES_tradnl" sz="825" b="1">
                <a:solidFill>
                  <a:srgbClr val="000000"/>
                </a:solidFill>
                <a:ea typeface="ＭＳ Ｐゴシック" pitchFamily="34" charset="-128"/>
              </a:rPr>
              <a:t>NO:</a:t>
            </a:r>
            <a:endParaRPr lang="es-ES" altLang="es-ES_tradnl" sz="825">
              <a:solidFill>
                <a:srgbClr val="000000"/>
              </a:solidFill>
              <a:ea typeface="ＭＳ Ｐゴシック" pitchFamily="34" charset="-128"/>
            </a:endParaRPr>
          </a:p>
          <a:p>
            <a:pPr algn="ctr" eaLnBrk="1" hangingPunct="1">
              <a:defRPr/>
            </a:pPr>
            <a:r>
              <a:rPr lang="es-ES" altLang="es-ES_tradnl" sz="825" b="1">
                <a:solidFill>
                  <a:srgbClr val="000000"/>
                </a:solidFill>
                <a:ea typeface="ＭＳ Ｐゴシック" pitchFamily="34" charset="-128"/>
              </a:rPr>
              <a:t>TOLVAPTAN</a:t>
            </a:r>
          </a:p>
          <a:p>
            <a:pPr algn="ctr" eaLnBrk="1" hangingPunct="1">
              <a:defRPr/>
            </a:pPr>
            <a:r>
              <a:rPr lang="es-ES" altLang="es-ES_tradnl" sz="825">
                <a:solidFill>
                  <a:srgbClr val="000000"/>
                </a:solidFill>
                <a:ea typeface="ＭＳ Ｐゴシック" pitchFamily="34" charset="-128"/>
              </a:rPr>
              <a:t>7,5 - 15 mg/día</a:t>
            </a:r>
          </a:p>
          <a:p>
            <a:pPr algn="ctr" eaLnBrk="1" hangingPunct="1">
              <a:defRPr/>
            </a:pPr>
            <a:r>
              <a:rPr lang="es-ES" altLang="es-ES_tradnl" sz="825" b="1">
                <a:solidFill>
                  <a:srgbClr val="000000"/>
                </a:solidFill>
                <a:ea typeface="ＭＳ Ｐゴシック" pitchFamily="34" charset="-128"/>
              </a:rPr>
              <a:t>VS UREA</a:t>
            </a:r>
          </a:p>
        </p:txBody>
      </p:sp>
      <p:sp>
        <p:nvSpPr>
          <p:cNvPr id="34" name="18 CuadroTexto">
            <a:extLst>
              <a:ext uri="{FF2B5EF4-FFF2-40B4-BE49-F238E27FC236}">
                <a16:creationId xmlns:a16="http://schemas.microsoft.com/office/drawing/2014/main" id="{A7DF4B2E-ECF6-8649-9A7A-9958088510DE}"/>
              </a:ext>
            </a:extLst>
          </p:cNvPr>
          <p:cNvSpPr txBox="1"/>
          <p:nvPr/>
        </p:nvSpPr>
        <p:spPr>
          <a:xfrm>
            <a:off x="4151829" y="4837336"/>
            <a:ext cx="1122423" cy="34624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fontAlgn="base" hangingPunct="0">
              <a:spcAft>
                <a:spcPct val="0"/>
              </a:spcAft>
              <a:buChar char="»"/>
              <a:defRPr sz="2000">
                <a:solidFill>
                  <a:schemeClr val="tx1"/>
                </a:solidFill>
                <a:latin typeface="Arial" pitchFamily="34" charset="0"/>
                <a:ea typeface="ＭＳ Ｐゴシック" pitchFamily="34" charset="-128"/>
              </a:defRPr>
            </a:lvl6pPr>
            <a:lvl7pPr eaLnBrk="0" fontAlgn="base" hangingPunct="0">
              <a:spcAft>
                <a:spcPct val="0"/>
              </a:spcAft>
              <a:buChar char="»"/>
              <a:defRPr sz="2000">
                <a:solidFill>
                  <a:schemeClr val="tx1"/>
                </a:solidFill>
                <a:latin typeface="Arial" pitchFamily="34" charset="0"/>
                <a:ea typeface="ＭＳ Ｐゴシック" pitchFamily="34" charset="-128"/>
              </a:defRPr>
            </a:lvl7pPr>
            <a:lvl8pPr eaLnBrk="0" fontAlgn="base" hangingPunct="0">
              <a:spcAft>
                <a:spcPct val="0"/>
              </a:spcAft>
              <a:buChar char="»"/>
              <a:defRPr sz="2000">
                <a:solidFill>
                  <a:schemeClr val="tx1"/>
                </a:solidFill>
                <a:latin typeface="Arial" pitchFamily="34" charset="0"/>
                <a:ea typeface="ＭＳ Ｐゴシック" pitchFamily="34" charset="-128"/>
              </a:defRPr>
            </a:lvl8pPr>
            <a:lvl9pPr eaLnBrk="0" fontAlgn="base" hangingPunct="0">
              <a:spcAft>
                <a:spcPct val="0"/>
              </a:spcAft>
              <a:buChar char="»"/>
              <a:defRPr sz="2000">
                <a:solidFill>
                  <a:schemeClr val="tx1"/>
                </a:solidFill>
                <a:latin typeface="Arial" pitchFamily="34" charset="0"/>
                <a:ea typeface="ＭＳ Ｐゴシック" pitchFamily="34" charset="-128"/>
              </a:defRPr>
            </a:lvl9pPr>
          </a:lstStyle>
          <a:p>
            <a:pPr algn="ctr" eaLnBrk="1" hangingPunct="1">
              <a:defRPr/>
            </a:pPr>
            <a:r>
              <a:rPr lang="es-ES" altLang="es-ES_tradnl" sz="825">
                <a:solidFill>
                  <a:srgbClr val="000000"/>
                </a:solidFill>
                <a:cs typeface="Arial" pitchFamily="34" charset="0"/>
              </a:rPr>
              <a:t>Tratamiento crónico</a:t>
            </a:r>
          </a:p>
          <a:p>
            <a:pPr algn="ctr" eaLnBrk="1" hangingPunct="1">
              <a:defRPr/>
            </a:pPr>
            <a:r>
              <a:rPr lang="es-ES" altLang="es-ES_tradnl" sz="825">
                <a:solidFill>
                  <a:srgbClr val="000000"/>
                </a:solidFill>
                <a:cs typeface="Arial" pitchFamily="34" charset="0"/>
              </a:rPr>
              <a:t>según etiología</a:t>
            </a:r>
          </a:p>
        </p:txBody>
      </p:sp>
      <p:sp>
        <p:nvSpPr>
          <p:cNvPr id="35" name="19 Rectángulo">
            <a:extLst>
              <a:ext uri="{FF2B5EF4-FFF2-40B4-BE49-F238E27FC236}">
                <a16:creationId xmlns:a16="http://schemas.microsoft.com/office/drawing/2014/main" id="{EF3FD893-80E7-164C-B1A3-F653DBDCD264}"/>
              </a:ext>
            </a:extLst>
          </p:cNvPr>
          <p:cNvSpPr>
            <a:spLocks noChangeArrowheads="1"/>
          </p:cNvSpPr>
          <p:nvPr/>
        </p:nvSpPr>
        <p:spPr bwMode="auto">
          <a:xfrm>
            <a:off x="6155482" y="4676601"/>
            <a:ext cx="17145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825">
                <a:solidFill>
                  <a:srgbClr val="000000"/>
                </a:solidFill>
              </a:rPr>
              <a:t>Incremento &gt; 5 mEq/l</a:t>
            </a:r>
          </a:p>
          <a:p>
            <a:pPr algn="ctr" eaLnBrk="1" hangingPunct="1">
              <a:spcBef>
                <a:spcPct val="0"/>
              </a:spcBef>
              <a:buFontTx/>
              <a:buNone/>
            </a:pPr>
            <a:r>
              <a:rPr lang="es-ES" altLang="es-ES_tradnl" sz="825">
                <a:solidFill>
                  <a:srgbClr val="000000"/>
                </a:solidFill>
              </a:rPr>
              <a:t>en 6-8 horas:</a:t>
            </a:r>
          </a:p>
        </p:txBody>
      </p:sp>
      <p:sp>
        <p:nvSpPr>
          <p:cNvPr id="36" name="20 Rectángulo redondeado">
            <a:extLst>
              <a:ext uri="{FF2B5EF4-FFF2-40B4-BE49-F238E27FC236}">
                <a16:creationId xmlns:a16="http://schemas.microsoft.com/office/drawing/2014/main" id="{08A54C8E-AFEA-9441-9765-3F462F15D3B7}"/>
              </a:ext>
            </a:extLst>
          </p:cNvPr>
          <p:cNvSpPr>
            <a:spLocks noChangeArrowheads="1"/>
          </p:cNvSpPr>
          <p:nvPr/>
        </p:nvSpPr>
        <p:spPr bwMode="auto">
          <a:xfrm>
            <a:off x="4930329" y="5265960"/>
            <a:ext cx="1125141" cy="937396"/>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eaLnBrk="1" hangingPunct="1">
              <a:defRPr/>
            </a:pPr>
            <a:r>
              <a:rPr lang="es-ES" sz="900" b="1">
                <a:solidFill>
                  <a:srgbClr val="000000"/>
                </a:solidFill>
                <a:latin typeface="Arial" pitchFamily="8" charset="0"/>
                <a:cs typeface="Arial" pitchFamily="8" charset="0"/>
              </a:rPr>
              <a:t>NO:</a:t>
            </a:r>
          </a:p>
          <a:p>
            <a:pPr eaLnBrk="1" hangingPunct="1">
              <a:buFontTx/>
              <a:buChar char="-"/>
              <a:defRPr/>
            </a:pPr>
            <a:r>
              <a:rPr lang="es-ES" sz="750">
                <a:solidFill>
                  <a:srgbClr val="000000"/>
                </a:solidFill>
                <a:latin typeface="Arial" pitchFamily="8" charset="0"/>
                <a:cs typeface="Arial" pitchFamily="8" charset="0"/>
              </a:rPr>
              <a:t> Continuar tolvaptan</a:t>
            </a:r>
          </a:p>
          <a:p>
            <a:pPr eaLnBrk="1" hangingPunct="1">
              <a:buFontTx/>
              <a:buChar char="-"/>
              <a:defRPr/>
            </a:pPr>
            <a:r>
              <a:rPr lang="es-ES" sz="750">
                <a:solidFill>
                  <a:srgbClr val="000000"/>
                </a:solidFill>
                <a:latin typeface="Arial" pitchFamily="8" charset="0"/>
                <a:cs typeface="Arial" pitchFamily="8" charset="0"/>
              </a:rPr>
              <a:t> Ajustar dosis si </a:t>
            </a:r>
          </a:p>
          <a:p>
            <a:pPr eaLnBrk="1" hangingPunct="1">
              <a:defRPr/>
            </a:pPr>
            <a:r>
              <a:rPr lang="es-ES" sz="750">
                <a:solidFill>
                  <a:srgbClr val="000000"/>
                </a:solidFill>
                <a:latin typeface="Arial" pitchFamily="8" charset="0"/>
                <a:cs typeface="Arial" pitchFamily="8" charset="0"/>
              </a:rPr>
              <a:t>   precisa</a:t>
            </a:r>
          </a:p>
          <a:p>
            <a:pPr eaLnBrk="1" hangingPunct="1">
              <a:buFontTx/>
              <a:buChar char="-"/>
              <a:defRPr/>
            </a:pPr>
            <a:r>
              <a:rPr lang="es-ES" sz="750">
                <a:solidFill>
                  <a:srgbClr val="000000"/>
                </a:solidFill>
                <a:latin typeface="Arial" pitchFamily="8" charset="0"/>
                <a:cs typeface="Arial" pitchFamily="8" charset="0"/>
              </a:rPr>
              <a:t> Valorar duración </a:t>
            </a:r>
          </a:p>
          <a:p>
            <a:pPr eaLnBrk="1" hangingPunct="1">
              <a:defRPr/>
            </a:pPr>
            <a:r>
              <a:rPr lang="es-ES" sz="750">
                <a:solidFill>
                  <a:srgbClr val="000000"/>
                </a:solidFill>
                <a:latin typeface="Arial" pitchFamily="8" charset="0"/>
                <a:cs typeface="Arial" pitchFamily="8" charset="0"/>
              </a:rPr>
              <a:t>   tratamiento</a:t>
            </a:r>
          </a:p>
        </p:txBody>
      </p:sp>
      <p:sp>
        <p:nvSpPr>
          <p:cNvPr id="37" name="21 Rectángulo redondeado">
            <a:extLst>
              <a:ext uri="{FF2B5EF4-FFF2-40B4-BE49-F238E27FC236}">
                <a16:creationId xmlns:a16="http://schemas.microsoft.com/office/drawing/2014/main" id="{1314B6C7-7F98-C441-9430-38E9ABC138A5}"/>
              </a:ext>
            </a:extLst>
          </p:cNvPr>
          <p:cNvSpPr>
            <a:spLocks noChangeArrowheads="1"/>
          </p:cNvSpPr>
          <p:nvPr/>
        </p:nvSpPr>
        <p:spPr bwMode="auto">
          <a:xfrm>
            <a:off x="6312646" y="5265959"/>
            <a:ext cx="1339453" cy="882031"/>
          </a:xfrm>
          <a:prstGeom prst="roundRect">
            <a:avLst>
              <a:gd name="adj" fmla="val 16667"/>
            </a:avLst>
          </a:prstGeom>
          <a:gradFill rotWithShape="1">
            <a:gsLst>
              <a:gs pos="0">
                <a:srgbClr val="EDEDED"/>
              </a:gs>
              <a:gs pos="64999">
                <a:srgbClr val="D0D0D0"/>
              </a:gs>
              <a:gs pos="100000">
                <a:srgbClr val="BCBCBC"/>
              </a:gs>
            </a:gsLst>
            <a:lin ang="5400000" scaled="1"/>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defRPr/>
            </a:pPr>
            <a:r>
              <a:rPr lang="es-ES" sz="900" b="1">
                <a:solidFill>
                  <a:prstClr val="black"/>
                </a:solidFill>
              </a:rPr>
              <a:t>SI:</a:t>
            </a:r>
          </a:p>
          <a:p>
            <a:pPr>
              <a:buFontTx/>
              <a:buChar char="-"/>
              <a:defRPr/>
            </a:pPr>
            <a:r>
              <a:rPr lang="es-ES" sz="750">
                <a:solidFill>
                  <a:prstClr val="black"/>
                </a:solidFill>
              </a:rPr>
              <a:t> Suspender siguiente </a:t>
            </a:r>
          </a:p>
          <a:p>
            <a:pPr>
              <a:defRPr/>
            </a:pPr>
            <a:r>
              <a:rPr lang="es-ES" sz="750">
                <a:solidFill>
                  <a:prstClr val="black"/>
                </a:solidFill>
              </a:rPr>
              <a:t>   dosis de  </a:t>
            </a:r>
            <a:r>
              <a:rPr lang="es-ES" sz="750" err="1">
                <a:solidFill>
                  <a:prstClr val="black"/>
                </a:solidFill>
              </a:rPr>
              <a:t>tolvaptan</a:t>
            </a:r>
            <a:endParaRPr lang="es-ES" sz="750">
              <a:solidFill>
                <a:prstClr val="black"/>
              </a:solidFill>
            </a:endParaRPr>
          </a:p>
          <a:p>
            <a:pPr>
              <a:buFontTx/>
              <a:buChar char="-"/>
              <a:defRPr/>
            </a:pPr>
            <a:r>
              <a:rPr lang="es-ES" sz="750">
                <a:solidFill>
                  <a:prstClr val="black"/>
                </a:solidFill>
              </a:rPr>
              <a:t> Valorar </a:t>
            </a:r>
            <a:r>
              <a:rPr lang="es-ES" sz="750" err="1">
                <a:solidFill>
                  <a:prstClr val="black"/>
                </a:solidFill>
              </a:rPr>
              <a:t>glucosado</a:t>
            </a:r>
            <a:r>
              <a:rPr lang="es-ES" sz="750">
                <a:solidFill>
                  <a:prstClr val="black"/>
                </a:solidFill>
              </a:rPr>
              <a:t> 5% </a:t>
            </a:r>
          </a:p>
          <a:p>
            <a:pPr>
              <a:defRPr/>
            </a:pPr>
            <a:r>
              <a:rPr lang="es-ES" sz="750">
                <a:solidFill>
                  <a:prstClr val="black"/>
                </a:solidFill>
              </a:rPr>
              <a:t>   y/o </a:t>
            </a:r>
            <a:r>
              <a:rPr lang="es-ES" sz="750" err="1">
                <a:solidFill>
                  <a:prstClr val="black"/>
                </a:solidFill>
              </a:rPr>
              <a:t>desmopresina</a:t>
            </a:r>
            <a:r>
              <a:rPr lang="es-ES" sz="750">
                <a:solidFill>
                  <a:prstClr val="black"/>
                </a:solidFill>
              </a:rPr>
              <a:t> 1-2 </a:t>
            </a:r>
          </a:p>
          <a:p>
            <a:pPr>
              <a:defRPr/>
            </a:pPr>
            <a:r>
              <a:rPr lang="es-ES" sz="750">
                <a:solidFill>
                  <a:prstClr val="black"/>
                </a:solidFill>
              </a:rPr>
              <a:t>   </a:t>
            </a:r>
            <a:r>
              <a:rPr lang="es-ES" sz="750" err="1">
                <a:solidFill>
                  <a:prstClr val="black"/>
                </a:solidFill>
              </a:rPr>
              <a:t>mcg</a:t>
            </a:r>
            <a:r>
              <a:rPr lang="es-ES" sz="750">
                <a:solidFill>
                  <a:prstClr val="black"/>
                </a:solidFill>
              </a:rPr>
              <a:t> </a:t>
            </a:r>
            <a:r>
              <a:rPr lang="es-ES" sz="750" err="1">
                <a:solidFill>
                  <a:prstClr val="black"/>
                </a:solidFill>
              </a:rPr>
              <a:t>iv</a:t>
            </a:r>
            <a:r>
              <a:rPr lang="es-ES" sz="750">
                <a:solidFill>
                  <a:prstClr val="black"/>
                </a:solidFill>
              </a:rPr>
              <a:t>/</a:t>
            </a:r>
            <a:r>
              <a:rPr lang="es-ES" sz="750" err="1">
                <a:solidFill>
                  <a:prstClr val="black"/>
                </a:solidFill>
              </a:rPr>
              <a:t>sc</a:t>
            </a:r>
            <a:r>
              <a:rPr lang="es-ES" sz="750">
                <a:solidFill>
                  <a:prstClr val="black"/>
                </a:solidFill>
              </a:rPr>
              <a:t> /6-8 h.</a:t>
            </a:r>
          </a:p>
        </p:txBody>
      </p:sp>
      <p:cxnSp>
        <p:nvCxnSpPr>
          <p:cNvPr id="38" name="23 Conector angular">
            <a:extLst>
              <a:ext uri="{FF2B5EF4-FFF2-40B4-BE49-F238E27FC236}">
                <a16:creationId xmlns:a16="http://schemas.microsoft.com/office/drawing/2014/main" id="{CB7C04BE-D567-FB4B-8F16-936371841312}"/>
              </a:ext>
            </a:extLst>
          </p:cNvPr>
          <p:cNvCxnSpPr>
            <a:cxnSpLocks noChangeShapeType="1"/>
          </p:cNvCxnSpPr>
          <p:nvPr/>
        </p:nvCxnSpPr>
        <p:spPr bwMode="auto">
          <a:xfrm rot="5400000">
            <a:off x="1715642" y="2184624"/>
            <a:ext cx="375047" cy="1190"/>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28 Conector angular">
            <a:extLst>
              <a:ext uri="{FF2B5EF4-FFF2-40B4-BE49-F238E27FC236}">
                <a16:creationId xmlns:a16="http://schemas.microsoft.com/office/drawing/2014/main" id="{1ED47E7D-FC24-5741-9477-5C21A48C3E33}"/>
              </a:ext>
            </a:extLst>
          </p:cNvPr>
          <p:cNvCxnSpPr>
            <a:cxnSpLocks noChangeShapeType="1"/>
            <a:stCxn id="17" idx="2"/>
            <a:endCxn id="23" idx="0"/>
          </p:cNvCxnSpPr>
          <p:nvPr/>
        </p:nvCxnSpPr>
        <p:spPr bwMode="auto">
          <a:xfrm rot="5400000">
            <a:off x="1607890" y="3310360"/>
            <a:ext cx="590550" cy="1190"/>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34 Conector angular">
            <a:extLst>
              <a:ext uri="{FF2B5EF4-FFF2-40B4-BE49-F238E27FC236}">
                <a16:creationId xmlns:a16="http://schemas.microsoft.com/office/drawing/2014/main" id="{AE1C3573-E624-024C-8E0A-EE313694FA23}"/>
              </a:ext>
            </a:extLst>
          </p:cNvPr>
          <p:cNvCxnSpPr>
            <a:cxnSpLocks noChangeShapeType="1"/>
            <a:stCxn id="23" idx="2"/>
            <a:endCxn id="25" idx="0"/>
          </p:cNvCxnSpPr>
          <p:nvPr/>
        </p:nvCxnSpPr>
        <p:spPr bwMode="auto">
          <a:xfrm rot="5400000">
            <a:off x="1661469" y="4060453"/>
            <a:ext cx="267890" cy="214313"/>
          </a:xfrm>
          <a:prstGeom prst="bentConnector3">
            <a:avLst>
              <a:gd name="adj1" fmla="val 50000"/>
            </a:avLst>
          </a:prstGeom>
          <a:noFill/>
          <a:ln w="25400">
            <a:solidFill>
              <a:schemeClr val="accent1"/>
            </a:solidFill>
            <a:miter lim="800000"/>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39 Conector angular">
            <a:extLst>
              <a:ext uri="{FF2B5EF4-FFF2-40B4-BE49-F238E27FC236}">
                <a16:creationId xmlns:a16="http://schemas.microsoft.com/office/drawing/2014/main" id="{08BA60D4-255E-9D49-8AB2-28F4C72BA9C2}"/>
              </a:ext>
            </a:extLst>
          </p:cNvPr>
          <p:cNvCxnSpPr>
            <a:cxnSpLocks noChangeShapeType="1"/>
            <a:stCxn id="23" idx="3"/>
            <a:endCxn id="24" idx="1"/>
          </p:cNvCxnSpPr>
          <p:nvPr/>
        </p:nvCxnSpPr>
        <p:spPr bwMode="auto">
          <a:xfrm flipV="1">
            <a:off x="2331194" y="3818160"/>
            <a:ext cx="241697" cy="1191"/>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42 Conector angular">
            <a:extLst>
              <a:ext uri="{FF2B5EF4-FFF2-40B4-BE49-F238E27FC236}">
                <a16:creationId xmlns:a16="http://schemas.microsoft.com/office/drawing/2014/main" id="{C052ECA1-E471-2540-92FF-C132C4268F46}"/>
              </a:ext>
            </a:extLst>
          </p:cNvPr>
          <p:cNvCxnSpPr>
            <a:cxnSpLocks noChangeShapeType="1"/>
            <a:stCxn id="24" idx="3"/>
            <a:endCxn id="28" idx="1"/>
          </p:cNvCxnSpPr>
          <p:nvPr/>
        </p:nvCxnSpPr>
        <p:spPr bwMode="auto">
          <a:xfrm flipV="1">
            <a:off x="3698033" y="2640632"/>
            <a:ext cx="1741885" cy="1176933"/>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45 Conector angular">
            <a:extLst>
              <a:ext uri="{FF2B5EF4-FFF2-40B4-BE49-F238E27FC236}">
                <a16:creationId xmlns:a16="http://schemas.microsoft.com/office/drawing/2014/main" id="{9BAEC21E-E038-F342-A651-7925573903A1}"/>
              </a:ext>
            </a:extLst>
          </p:cNvPr>
          <p:cNvCxnSpPr>
            <a:cxnSpLocks noChangeShapeType="1"/>
            <a:stCxn id="26" idx="2"/>
            <a:endCxn id="27" idx="0"/>
          </p:cNvCxnSpPr>
          <p:nvPr/>
        </p:nvCxnSpPr>
        <p:spPr bwMode="auto">
          <a:xfrm rot="16200000" flipH="1">
            <a:off x="2974295" y="4944925"/>
            <a:ext cx="353615" cy="31280"/>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50 Conector recto de flecha">
            <a:extLst>
              <a:ext uri="{FF2B5EF4-FFF2-40B4-BE49-F238E27FC236}">
                <a16:creationId xmlns:a16="http://schemas.microsoft.com/office/drawing/2014/main" id="{D65B4535-96CB-374D-9B9B-9F4EA2E10F1D}"/>
              </a:ext>
            </a:extLst>
          </p:cNvPr>
          <p:cNvCxnSpPr>
            <a:cxnSpLocks noChangeShapeType="1"/>
            <a:endCxn id="26" idx="0"/>
          </p:cNvCxnSpPr>
          <p:nvPr/>
        </p:nvCxnSpPr>
        <p:spPr bwMode="auto">
          <a:xfrm>
            <a:off x="2305002" y="4033665"/>
            <a:ext cx="829865" cy="26789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54 Conector angular">
            <a:extLst>
              <a:ext uri="{FF2B5EF4-FFF2-40B4-BE49-F238E27FC236}">
                <a16:creationId xmlns:a16="http://schemas.microsoft.com/office/drawing/2014/main" id="{DA983CCD-7EDA-5243-8F1B-927ABA18E785}"/>
              </a:ext>
            </a:extLst>
          </p:cNvPr>
          <p:cNvCxnSpPr>
            <a:cxnSpLocks noChangeShapeType="1"/>
            <a:stCxn id="16" idx="2"/>
            <a:endCxn id="28" idx="0"/>
          </p:cNvCxnSpPr>
          <p:nvPr/>
        </p:nvCxnSpPr>
        <p:spPr bwMode="auto">
          <a:xfrm rot="5400000">
            <a:off x="5872264" y="2127920"/>
            <a:ext cx="401837" cy="141387"/>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64 Conector angular">
            <a:extLst>
              <a:ext uri="{FF2B5EF4-FFF2-40B4-BE49-F238E27FC236}">
                <a16:creationId xmlns:a16="http://schemas.microsoft.com/office/drawing/2014/main" id="{FC894BEF-2BF3-B84B-A17E-4A7B9B9DF855}"/>
              </a:ext>
            </a:extLst>
          </p:cNvPr>
          <p:cNvCxnSpPr>
            <a:cxnSpLocks noChangeShapeType="1"/>
            <a:stCxn id="28" idx="2"/>
            <a:endCxn id="30" idx="0"/>
          </p:cNvCxnSpPr>
          <p:nvPr/>
        </p:nvCxnSpPr>
        <p:spPr bwMode="auto">
          <a:xfrm rot="5400000">
            <a:off x="5847682" y="2968027"/>
            <a:ext cx="241102" cy="68513"/>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67 Conector angular">
            <a:extLst>
              <a:ext uri="{FF2B5EF4-FFF2-40B4-BE49-F238E27FC236}">
                <a16:creationId xmlns:a16="http://schemas.microsoft.com/office/drawing/2014/main" id="{E679BCF9-7B07-0D4B-87CB-353123B5644C}"/>
              </a:ext>
            </a:extLst>
          </p:cNvPr>
          <p:cNvCxnSpPr>
            <a:cxnSpLocks noChangeShapeType="1"/>
            <a:stCxn id="32" idx="2"/>
            <a:endCxn id="31" idx="0"/>
          </p:cNvCxnSpPr>
          <p:nvPr/>
        </p:nvCxnSpPr>
        <p:spPr bwMode="auto">
          <a:xfrm rot="5400000">
            <a:off x="4862352" y="3751375"/>
            <a:ext cx="243111" cy="535780"/>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71 Conector angular">
            <a:extLst>
              <a:ext uri="{FF2B5EF4-FFF2-40B4-BE49-F238E27FC236}">
                <a16:creationId xmlns:a16="http://schemas.microsoft.com/office/drawing/2014/main" id="{4A660F9D-1141-F346-B350-EF0BD47DB725}"/>
              </a:ext>
            </a:extLst>
          </p:cNvPr>
          <p:cNvCxnSpPr>
            <a:cxnSpLocks noChangeShapeType="1"/>
            <a:stCxn id="32" idx="2"/>
            <a:endCxn id="33" idx="0"/>
          </p:cNvCxnSpPr>
          <p:nvPr/>
        </p:nvCxnSpPr>
        <p:spPr bwMode="auto">
          <a:xfrm rot="16200000" flipH="1">
            <a:off x="5451711" y="3697796"/>
            <a:ext cx="243110" cy="642938"/>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74 Conector angular">
            <a:extLst>
              <a:ext uri="{FF2B5EF4-FFF2-40B4-BE49-F238E27FC236}">
                <a16:creationId xmlns:a16="http://schemas.microsoft.com/office/drawing/2014/main" id="{C7E35AB6-79C2-2C47-986E-EF267B3E6635}"/>
              </a:ext>
            </a:extLst>
          </p:cNvPr>
          <p:cNvCxnSpPr>
            <a:cxnSpLocks noChangeShapeType="1"/>
            <a:stCxn id="31" idx="2"/>
            <a:endCxn id="34" idx="0"/>
          </p:cNvCxnSpPr>
          <p:nvPr/>
        </p:nvCxnSpPr>
        <p:spPr bwMode="auto">
          <a:xfrm rot="5400000">
            <a:off x="4607373" y="4728692"/>
            <a:ext cx="214312" cy="2976"/>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80 Conector angular">
            <a:extLst>
              <a:ext uri="{FF2B5EF4-FFF2-40B4-BE49-F238E27FC236}">
                <a16:creationId xmlns:a16="http://schemas.microsoft.com/office/drawing/2014/main" id="{67F7FDCC-F93D-DA46-A633-D55448FC5FCA}"/>
              </a:ext>
            </a:extLst>
          </p:cNvPr>
          <p:cNvCxnSpPr>
            <a:cxnSpLocks noChangeShapeType="1"/>
            <a:stCxn id="29" idx="2"/>
          </p:cNvCxnSpPr>
          <p:nvPr/>
        </p:nvCxnSpPr>
        <p:spPr bwMode="auto">
          <a:xfrm rot="5400000">
            <a:off x="6671023" y="4353943"/>
            <a:ext cx="642938" cy="2381"/>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83 Conector angular">
            <a:extLst>
              <a:ext uri="{FF2B5EF4-FFF2-40B4-BE49-F238E27FC236}">
                <a16:creationId xmlns:a16="http://schemas.microsoft.com/office/drawing/2014/main" id="{81BE8AF0-F979-CF46-A526-B1A3DF7CF6EF}"/>
              </a:ext>
            </a:extLst>
          </p:cNvPr>
          <p:cNvCxnSpPr>
            <a:cxnSpLocks noChangeShapeType="1"/>
            <a:stCxn id="35" idx="2"/>
            <a:endCxn id="36" idx="0"/>
          </p:cNvCxnSpPr>
          <p:nvPr/>
        </p:nvCxnSpPr>
        <p:spPr bwMode="auto">
          <a:xfrm rot="5400000">
            <a:off x="6131261" y="4384489"/>
            <a:ext cx="243110" cy="1519832"/>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86 Conector angular">
            <a:extLst>
              <a:ext uri="{FF2B5EF4-FFF2-40B4-BE49-F238E27FC236}">
                <a16:creationId xmlns:a16="http://schemas.microsoft.com/office/drawing/2014/main" id="{77E99221-DB09-F048-96E5-B4DACED01616}"/>
              </a:ext>
            </a:extLst>
          </p:cNvPr>
          <p:cNvCxnSpPr>
            <a:cxnSpLocks noChangeShapeType="1"/>
            <a:stCxn id="35" idx="2"/>
            <a:endCxn id="37" idx="0"/>
          </p:cNvCxnSpPr>
          <p:nvPr/>
        </p:nvCxnSpPr>
        <p:spPr bwMode="auto">
          <a:xfrm rot="5400000">
            <a:off x="6875999" y="5129225"/>
            <a:ext cx="243109" cy="30359"/>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89 Conector angular">
            <a:extLst>
              <a:ext uri="{FF2B5EF4-FFF2-40B4-BE49-F238E27FC236}">
                <a16:creationId xmlns:a16="http://schemas.microsoft.com/office/drawing/2014/main" id="{BF71C2C1-FC94-9E47-BA2C-208C40BFE080}"/>
              </a:ext>
            </a:extLst>
          </p:cNvPr>
          <p:cNvCxnSpPr>
            <a:cxnSpLocks noChangeShapeType="1"/>
            <a:stCxn id="36" idx="1"/>
            <a:endCxn id="34" idx="2"/>
          </p:cNvCxnSpPr>
          <p:nvPr/>
        </p:nvCxnSpPr>
        <p:spPr bwMode="auto">
          <a:xfrm rot="10800000">
            <a:off x="4713041" y="5183586"/>
            <a:ext cx="217288" cy="551073"/>
          </a:xfrm>
          <a:prstGeom prst="bentConnector2">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92 Conector angular">
            <a:extLst>
              <a:ext uri="{FF2B5EF4-FFF2-40B4-BE49-F238E27FC236}">
                <a16:creationId xmlns:a16="http://schemas.microsoft.com/office/drawing/2014/main" id="{1008AC11-DF55-7341-8E4F-08C39ACA8587}"/>
              </a:ext>
            </a:extLst>
          </p:cNvPr>
          <p:cNvCxnSpPr>
            <a:cxnSpLocks noChangeShapeType="1"/>
            <a:stCxn id="33" idx="3"/>
            <a:endCxn id="29" idx="1"/>
          </p:cNvCxnSpPr>
          <p:nvPr/>
        </p:nvCxnSpPr>
        <p:spPr bwMode="auto">
          <a:xfrm flipV="1">
            <a:off x="6323361" y="3819351"/>
            <a:ext cx="241697" cy="642938"/>
          </a:xfrm>
          <a:prstGeom prst="bentConnector3">
            <a:avLst>
              <a:gd name="adj1" fmla="val 50000"/>
            </a:avLst>
          </a:prstGeom>
          <a:noFill/>
          <a:ln w="25400">
            <a:solidFill>
              <a:schemeClr val="accent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5" name="43 CuadroTexto">
            <a:extLst>
              <a:ext uri="{FF2B5EF4-FFF2-40B4-BE49-F238E27FC236}">
                <a16:creationId xmlns:a16="http://schemas.microsoft.com/office/drawing/2014/main" id="{3609102D-A000-B444-A2D1-41F9D65F1B24}"/>
              </a:ext>
            </a:extLst>
          </p:cNvPr>
          <p:cNvSpPr txBox="1">
            <a:spLocks noChangeArrowheads="1"/>
          </p:cNvSpPr>
          <p:nvPr/>
        </p:nvSpPr>
        <p:spPr bwMode="auto">
          <a:xfrm>
            <a:off x="5573266" y="6477382"/>
            <a:ext cx="31291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1200" b="1" i="1" dirty="0">
                <a:solidFill>
                  <a:srgbClr val="376092"/>
                </a:solidFill>
              </a:rPr>
              <a:t>Alcázar R – Nefrología </a:t>
            </a:r>
            <a:r>
              <a:rPr lang="es-ES" altLang="es-ES_tradnl" sz="1200" b="1" i="1" dirty="0" err="1">
                <a:solidFill>
                  <a:srgbClr val="376092"/>
                </a:solidFill>
              </a:rPr>
              <a:t>SupExt</a:t>
            </a:r>
            <a:r>
              <a:rPr lang="es-ES" altLang="es-ES_tradnl" sz="1200" b="1" i="1" dirty="0">
                <a:solidFill>
                  <a:srgbClr val="376092"/>
                </a:solidFill>
              </a:rPr>
              <a:t> 2011; 2(5)</a:t>
            </a:r>
          </a:p>
        </p:txBody>
      </p:sp>
    </p:spTree>
    <p:extLst>
      <p:ext uri="{BB962C8B-B14F-4D97-AF65-F5344CB8AC3E}">
        <p14:creationId xmlns:p14="http://schemas.microsoft.com/office/powerpoint/2010/main" val="77713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algn="ctr" eaLnBrk="1" fontAlgn="auto" hangingPunct="1">
              <a:spcAft>
                <a:spcPts val="0"/>
              </a:spcAft>
              <a:defRPr/>
            </a:pPr>
            <a:r>
              <a:rPr lang="es-ES" sz="3600" b="1" dirty="0">
                <a:solidFill>
                  <a:schemeClr val="accent1">
                    <a:lumMod val="50000"/>
                  </a:schemeClr>
                </a:solidFill>
              </a:rPr>
              <a:t>HIPONATREMIA: Tratamiento – </a:t>
            </a:r>
            <a:br>
              <a:rPr lang="es-ES" sz="3600" b="1" dirty="0">
                <a:solidFill>
                  <a:schemeClr val="accent1">
                    <a:lumMod val="50000"/>
                  </a:schemeClr>
                </a:solidFill>
              </a:rPr>
            </a:br>
            <a:r>
              <a:rPr lang="es-ES" sz="2800" b="1" dirty="0">
                <a:solidFill>
                  <a:schemeClr val="accent1">
                    <a:lumMod val="50000"/>
                  </a:schemeClr>
                </a:solidFill>
              </a:rPr>
              <a:t>Otras consideraciones</a:t>
            </a:r>
            <a:endParaRPr lang="es-ES" sz="3600" b="1" dirty="0">
              <a:solidFill>
                <a:schemeClr val="accent1">
                  <a:lumMod val="50000"/>
                </a:schemeClr>
              </a:solidFill>
            </a:endParaRPr>
          </a:p>
        </p:txBody>
      </p:sp>
      <p:sp>
        <p:nvSpPr>
          <p:cNvPr id="56" name="2 Marcador de contenido">
            <a:extLst>
              <a:ext uri="{FF2B5EF4-FFF2-40B4-BE49-F238E27FC236}">
                <a16:creationId xmlns:a16="http://schemas.microsoft.com/office/drawing/2014/main" id="{62713B70-9AD8-DC41-B432-D9F161ED2CE0}"/>
              </a:ext>
            </a:extLst>
          </p:cNvPr>
          <p:cNvSpPr>
            <a:spLocks noGrp="1"/>
          </p:cNvSpPr>
          <p:nvPr>
            <p:ph idx="1"/>
          </p:nvPr>
        </p:nvSpPr>
        <p:spPr>
          <a:xfrm>
            <a:off x="395288" y="1731764"/>
            <a:ext cx="8281168" cy="4261050"/>
          </a:xfrm>
          <a:ln>
            <a:solidFill>
              <a:schemeClr val="accent1">
                <a:lumMod val="75000"/>
              </a:schemeClr>
            </a:solidFill>
          </a:ln>
        </p:spPr>
        <p:txBody>
          <a:bodyPr>
            <a:normAutofit/>
          </a:bodyPr>
          <a:lstStyle/>
          <a:p>
            <a:pPr algn="just"/>
            <a:r>
              <a:rPr lang="es-ES" sz="2400" dirty="0"/>
              <a:t>La </a:t>
            </a:r>
            <a:r>
              <a:rPr lang="es-ES" sz="2400" b="1" dirty="0">
                <a:solidFill>
                  <a:schemeClr val="accent1">
                    <a:lumMod val="75000"/>
                  </a:schemeClr>
                </a:solidFill>
              </a:rPr>
              <a:t>volemia</a:t>
            </a:r>
            <a:r>
              <a:rPr lang="es-ES" sz="2400" dirty="0"/>
              <a:t> nos orientará al tratamiento (hipo, normo o </a:t>
            </a:r>
            <a:r>
              <a:rPr lang="es-ES" sz="2400" dirty="0" err="1"/>
              <a:t>hipervolemia</a:t>
            </a:r>
            <a:r>
              <a:rPr lang="es-ES" sz="2400" dirty="0"/>
              <a:t>)</a:t>
            </a:r>
          </a:p>
          <a:p>
            <a:pPr algn="just"/>
            <a:r>
              <a:rPr lang="es-ES" sz="2400" dirty="0"/>
              <a:t>La </a:t>
            </a:r>
            <a:r>
              <a:rPr lang="es-ES" sz="2400" b="1" dirty="0">
                <a:solidFill>
                  <a:schemeClr val="accent1">
                    <a:lumMod val="75000"/>
                  </a:schemeClr>
                </a:solidFill>
              </a:rPr>
              <a:t>rapidez de instauración </a:t>
            </a:r>
            <a:r>
              <a:rPr lang="es-ES" sz="2400" dirty="0"/>
              <a:t>nos dirá con qué velocidad corregir</a:t>
            </a:r>
          </a:p>
          <a:p>
            <a:pPr algn="just"/>
            <a:r>
              <a:rPr lang="es-ES" sz="2400" b="1" dirty="0">
                <a:solidFill>
                  <a:schemeClr val="accent1">
                    <a:lumMod val="75000"/>
                  </a:schemeClr>
                </a:solidFill>
              </a:rPr>
              <a:t>Si síntomas </a:t>
            </a:r>
            <a:r>
              <a:rPr lang="es-ES" sz="2400" dirty="0"/>
              <a:t>siempre </a:t>
            </a:r>
            <a:r>
              <a:rPr lang="es-ES" sz="2400" dirty="0" err="1"/>
              <a:t>ClNa</a:t>
            </a:r>
            <a:r>
              <a:rPr lang="es-ES" sz="2400" dirty="0"/>
              <a:t> hipertónico</a:t>
            </a:r>
          </a:p>
          <a:p>
            <a:pPr algn="just"/>
            <a:r>
              <a:rPr lang="es-ES" sz="2400" b="1" dirty="0">
                <a:solidFill>
                  <a:schemeClr val="accent1">
                    <a:lumMod val="75000"/>
                  </a:schemeClr>
                </a:solidFill>
              </a:rPr>
              <a:t>Si crónica</a:t>
            </a:r>
            <a:r>
              <a:rPr lang="es-ES" sz="2400" dirty="0"/>
              <a:t>, mucho cuidado con la reposición</a:t>
            </a:r>
          </a:p>
          <a:p>
            <a:pPr lvl="1" algn="just"/>
            <a:r>
              <a:rPr lang="es-ES" sz="2000" dirty="0"/>
              <a:t>En normo-</a:t>
            </a:r>
            <a:r>
              <a:rPr lang="es-ES" sz="2000" dirty="0" err="1"/>
              <a:t>hipervolémicas</a:t>
            </a:r>
            <a:r>
              <a:rPr lang="es-ES" sz="2000" dirty="0"/>
              <a:t>: </a:t>
            </a:r>
          </a:p>
          <a:p>
            <a:pPr lvl="2" algn="just"/>
            <a:r>
              <a:rPr lang="es-ES" sz="2000" dirty="0"/>
              <a:t>Restricción de Agua – </a:t>
            </a:r>
            <a:r>
              <a:rPr lang="es-ES" sz="1400" i="1" dirty="0"/>
              <a:t>iones en orina permiten anticiparnos a la efectividad</a:t>
            </a:r>
            <a:endParaRPr lang="es-ES" sz="2000" i="1" dirty="0"/>
          </a:p>
          <a:p>
            <a:pPr lvl="1" algn="just"/>
            <a:r>
              <a:rPr lang="es-ES" sz="2000" dirty="0"/>
              <a:t>En SIADH: </a:t>
            </a:r>
          </a:p>
          <a:p>
            <a:pPr lvl="2" algn="just"/>
            <a:r>
              <a:rPr lang="es-ES" sz="2000" dirty="0"/>
              <a:t>Restricción de Agua y aumentar la ingesta de sal y de osmoles</a:t>
            </a:r>
          </a:p>
          <a:p>
            <a:pPr lvl="3" algn="just"/>
            <a:r>
              <a:rPr lang="es-ES" sz="1600" dirty="0"/>
              <a:t>Si no es suficiente: </a:t>
            </a:r>
            <a:r>
              <a:rPr lang="es-ES" sz="1600" dirty="0" err="1"/>
              <a:t>Vaptanes</a:t>
            </a:r>
            <a:r>
              <a:rPr lang="es-ES" sz="1600" dirty="0"/>
              <a:t> o diuréticos osmóticos (Urea)</a:t>
            </a:r>
          </a:p>
        </p:txBody>
      </p:sp>
    </p:spTree>
    <p:extLst>
      <p:ext uri="{BB962C8B-B14F-4D97-AF65-F5344CB8AC3E}">
        <p14:creationId xmlns:p14="http://schemas.microsoft.com/office/powerpoint/2010/main" val="401606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algn="ctr" eaLnBrk="1" fontAlgn="auto" hangingPunct="1">
              <a:spcAft>
                <a:spcPts val="0"/>
              </a:spcAft>
              <a:defRPr/>
            </a:pPr>
            <a:r>
              <a:rPr lang="es-ES" sz="3600" b="1" dirty="0">
                <a:solidFill>
                  <a:schemeClr val="accent1">
                    <a:lumMod val="50000"/>
                  </a:schemeClr>
                </a:solidFill>
              </a:rPr>
              <a:t>HIPONATREMIA: Conclusiones</a:t>
            </a:r>
          </a:p>
        </p:txBody>
      </p:sp>
      <p:sp>
        <p:nvSpPr>
          <p:cNvPr id="7" name="Rectangle 3">
            <a:extLst>
              <a:ext uri="{FF2B5EF4-FFF2-40B4-BE49-F238E27FC236}">
                <a16:creationId xmlns:a16="http://schemas.microsoft.com/office/drawing/2014/main" id="{FE24D53E-5E0A-514F-822B-5838937B0277}"/>
              </a:ext>
            </a:extLst>
          </p:cNvPr>
          <p:cNvSpPr>
            <a:spLocks noGrp="1" noChangeArrowheads="1"/>
          </p:cNvSpPr>
          <p:nvPr>
            <p:ph idx="1"/>
          </p:nvPr>
        </p:nvSpPr>
        <p:spPr>
          <a:xfrm>
            <a:off x="156079" y="1484784"/>
            <a:ext cx="8754592" cy="4997773"/>
          </a:xfrm>
          <a:ln>
            <a:solidFill>
              <a:schemeClr val="accent1"/>
            </a:solidFill>
          </a:ln>
        </p:spPr>
        <p:txBody>
          <a:bodyPr>
            <a:noAutofit/>
          </a:bodyPr>
          <a:lstStyle/>
          <a:p>
            <a:pPr lvl="1" algn="just" eaLnBrk="1" hangingPunct="1"/>
            <a:r>
              <a:rPr lang="es-ES" altLang="es-ES_tradnl" sz="2000" dirty="0">
                <a:solidFill>
                  <a:schemeClr val="accent1">
                    <a:lumMod val="75000"/>
                  </a:schemeClr>
                </a:solidFill>
                <a:ea typeface="ＭＳ Ｐゴシック" panose="020B0600070205080204" pitchFamily="34" charset="-128"/>
              </a:rPr>
              <a:t>Trastorno electrolítico </a:t>
            </a:r>
            <a:r>
              <a:rPr lang="es-ES" altLang="es-ES_tradnl" sz="2000" b="1" dirty="0">
                <a:solidFill>
                  <a:schemeClr val="accent1">
                    <a:lumMod val="75000"/>
                  </a:schemeClr>
                </a:solidFill>
                <a:ea typeface="ＭＳ Ｐゴシック" panose="020B0600070205080204" pitchFamily="34" charset="-128"/>
              </a:rPr>
              <a:t>muy común</a:t>
            </a:r>
            <a:r>
              <a:rPr lang="es-ES" altLang="es-ES_tradnl" sz="2000" dirty="0">
                <a:solidFill>
                  <a:schemeClr val="accent1">
                    <a:lumMod val="75000"/>
                  </a:schemeClr>
                </a:solidFill>
                <a:ea typeface="ＭＳ Ｐゴシック" panose="020B0600070205080204" pitchFamily="34" charset="-128"/>
              </a:rPr>
              <a:t> (el más habitual en el medio hospitalario)</a:t>
            </a:r>
          </a:p>
          <a:p>
            <a:pPr lvl="1" algn="just" eaLnBrk="1" hangingPunct="1"/>
            <a:endParaRPr lang="es-ES" altLang="es-ES_tradnl" sz="2000" dirty="0">
              <a:solidFill>
                <a:schemeClr val="accent1">
                  <a:lumMod val="75000"/>
                </a:schemeClr>
              </a:solidFill>
              <a:ea typeface="ＭＳ Ｐゴシック" panose="020B0600070205080204" pitchFamily="34" charset="-128"/>
            </a:endParaRPr>
          </a:p>
          <a:p>
            <a:pPr lvl="1" algn="just" eaLnBrk="1" hangingPunct="1"/>
            <a:r>
              <a:rPr lang="es-ES" altLang="es-ES_tradnl" sz="2000" dirty="0">
                <a:solidFill>
                  <a:schemeClr val="accent1">
                    <a:lumMod val="75000"/>
                  </a:schemeClr>
                </a:solidFill>
                <a:ea typeface="ＭＳ Ｐゴシック" panose="020B0600070205080204" pitchFamily="34" charset="-128"/>
              </a:rPr>
              <a:t>Es frecuente en ciertas situaciones clínicas asociadas con </a:t>
            </a:r>
            <a:r>
              <a:rPr lang="es-ES" altLang="es-ES_tradnl" sz="2000" b="1" dirty="0">
                <a:solidFill>
                  <a:schemeClr val="accent1">
                    <a:lumMod val="75000"/>
                  </a:schemeClr>
                </a:solidFill>
                <a:ea typeface="ＭＳ Ｐゴシック" panose="020B0600070205080204" pitchFamily="34" charset="-128"/>
              </a:rPr>
              <a:t>administración de agua</a:t>
            </a:r>
            <a:r>
              <a:rPr lang="es-ES" altLang="es-ES_tradnl" sz="2000" dirty="0">
                <a:solidFill>
                  <a:schemeClr val="accent1">
                    <a:lumMod val="75000"/>
                  </a:schemeClr>
                </a:solidFill>
                <a:ea typeface="ＭＳ Ｐゴシック" panose="020B0600070205080204" pitchFamily="34" charset="-128"/>
              </a:rPr>
              <a:t> y </a:t>
            </a:r>
            <a:r>
              <a:rPr lang="es-ES" altLang="es-ES_tradnl" sz="2000" b="1" dirty="0">
                <a:solidFill>
                  <a:schemeClr val="accent1">
                    <a:lumMod val="75000"/>
                  </a:schemeClr>
                </a:solidFill>
                <a:ea typeface="ＭＳ Ｐゴシック" panose="020B0600070205080204" pitchFamily="34" charset="-128"/>
              </a:rPr>
              <a:t>descenso en el volumen circulante eficaz</a:t>
            </a:r>
          </a:p>
          <a:p>
            <a:pPr lvl="1" algn="just" eaLnBrk="1" hangingPunct="1"/>
            <a:endParaRPr lang="es-ES" altLang="es-ES_tradnl" sz="2000" dirty="0">
              <a:solidFill>
                <a:schemeClr val="accent1">
                  <a:lumMod val="75000"/>
                </a:schemeClr>
              </a:solidFill>
              <a:ea typeface="ＭＳ Ｐゴシック" panose="020B0600070205080204" pitchFamily="34" charset="-128"/>
            </a:endParaRPr>
          </a:p>
          <a:p>
            <a:pPr lvl="1" algn="just" eaLnBrk="1" hangingPunct="1"/>
            <a:r>
              <a:rPr lang="es-ES" altLang="es-ES_tradnl" sz="2000" dirty="0">
                <a:solidFill>
                  <a:schemeClr val="accent1">
                    <a:lumMod val="75000"/>
                  </a:schemeClr>
                </a:solidFill>
                <a:ea typeface="ＭＳ Ｐゴシック" panose="020B0600070205080204" pitchFamily="34" charset="-128"/>
              </a:rPr>
              <a:t>El abordaje clínico debe </a:t>
            </a:r>
            <a:r>
              <a:rPr lang="es-ES" altLang="es-ES_tradnl" sz="2000" b="1" dirty="0">
                <a:solidFill>
                  <a:schemeClr val="accent1">
                    <a:lumMod val="75000"/>
                  </a:schemeClr>
                </a:solidFill>
                <a:ea typeface="ＭＳ Ｐゴシック" panose="020B0600070205080204" pitchFamily="34" charset="-128"/>
              </a:rPr>
              <a:t>responder a las siguientes preguntas</a:t>
            </a:r>
          </a:p>
          <a:p>
            <a:pPr lvl="2" algn="just" eaLnBrk="1" hangingPunct="1"/>
            <a:r>
              <a:rPr lang="es-ES" altLang="es-ES_tradnl" sz="1600" dirty="0">
                <a:solidFill>
                  <a:schemeClr val="accent1">
                    <a:lumMod val="75000"/>
                  </a:schemeClr>
                </a:solidFill>
                <a:ea typeface="ＭＳ Ｐゴシック" panose="020B0600070205080204" pitchFamily="34" charset="-128"/>
              </a:rPr>
              <a:t>¿Existe una </a:t>
            </a:r>
            <a:r>
              <a:rPr lang="es-ES" altLang="es-ES_tradnl" sz="1600" b="1" dirty="0">
                <a:solidFill>
                  <a:schemeClr val="accent1">
                    <a:lumMod val="75000"/>
                  </a:schemeClr>
                </a:solidFill>
                <a:ea typeface="ＭＳ Ｐゴシック" panose="020B0600070205080204" pitchFamily="34" charset="-128"/>
              </a:rPr>
              <a:t>depleción efectiva del VCE</a:t>
            </a:r>
            <a:r>
              <a:rPr lang="es-ES" altLang="es-ES_tradnl" sz="1600" dirty="0">
                <a:solidFill>
                  <a:schemeClr val="accent1">
                    <a:lumMod val="75000"/>
                  </a:schemeClr>
                </a:solidFill>
                <a:ea typeface="ＭＳ Ｐゴシック" panose="020B0600070205080204" pitchFamily="34" charset="-128"/>
              </a:rPr>
              <a:t>?</a:t>
            </a:r>
          </a:p>
          <a:p>
            <a:pPr lvl="2" algn="just" eaLnBrk="1" hangingPunct="1"/>
            <a:r>
              <a:rPr lang="es-ES" altLang="es-ES_tradnl" sz="1600" dirty="0">
                <a:solidFill>
                  <a:schemeClr val="accent1">
                    <a:lumMod val="75000"/>
                  </a:schemeClr>
                </a:solidFill>
                <a:ea typeface="ＭＳ Ｐゴシック" panose="020B0600070205080204" pitchFamily="34" charset="-128"/>
              </a:rPr>
              <a:t>¿Existe algo que </a:t>
            </a:r>
            <a:r>
              <a:rPr lang="es-ES" altLang="es-ES_tradnl" sz="1600" b="1" dirty="0">
                <a:solidFill>
                  <a:schemeClr val="accent1">
                    <a:lumMod val="75000"/>
                  </a:schemeClr>
                </a:solidFill>
                <a:ea typeface="ＭＳ Ｐゴシック" panose="020B0600070205080204" pitchFamily="34" charset="-128"/>
              </a:rPr>
              <a:t>facilite la liberación o las acciones de la ADH?</a:t>
            </a:r>
            <a:r>
              <a:rPr lang="es-ES" altLang="es-ES_tradnl" sz="1600" dirty="0">
                <a:solidFill>
                  <a:schemeClr val="accent1">
                    <a:lumMod val="75000"/>
                  </a:schemeClr>
                </a:solidFill>
                <a:ea typeface="ＭＳ Ｐゴシック" panose="020B0600070205080204" pitchFamily="34" charset="-128"/>
              </a:rPr>
              <a:t> (vómitos, náuseas, fármacos)</a:t>
            </a:r>
          </a:p>
          <a:p>
            <a:pPr lvl="2" algn="just" eaLnBrk="1" hangingPunct="1"/>
            <a:r>
              <a:rPr lang="es-ES" altLang="es-ES_tradnl" sz="1600" dirty="0">
                <a:solidFill>
                  <a:schemeClr val="accent1">
                    <a:lumMod val="75000"/>
                  </a:schemeClr>
                </a:solidFill>
                <a:ea typeface="ＭＳ Ｐゴシック" panose="020B0600070205080204" pitchFamily="34" charset="-128"/>
              </a:rPr>
              <a:t>¿Existe alguna </a:t>
            </a:r>
            <a:r>
              <a:rPr lang="es-ES" altLang="es-ES_tradnl" sz="1600" b="1" dirty="0">
                <a:solidFill>
                  <a:schemeClr val="accent1">
                    <a:lumMod val="75000"/>
                  </a:schemeClr>
                </a:solidFill>
                <a:ea typeface="ＭＳ Ｐゴシック" panose="020B0600070205080204" pitchFamily="34" charset="-128"/>
              </a:rPr>
              <a:t>lesión pulmonar o en el SNC</a:t>
            </a:r>
            <a:r>
              <a:rPr lang="es-ES" altLang="es-ES_tradnl" sz="1600" dirty="0">
                <a:solidFill>
                  <a:schemeClr val="accent1">
                    <a:lumMod val="75000"/>
                  </a:schemeClr>
                </a:solidFill>
                <a:ea typeface="ＭＳ Ｐゴシック" panose="020B0600070205080204" pitchFamily="34" charset="-128"/>
              </a:rPr>
              <a:t> que justifique un SIADH?</a:t>
            </a:r>
          </a:p>
          <a:p>
            <a:pPr lvl="1" algn="just" eaLnBrk="1" hangingPunct="1">
              <a:buFont typeface="Wingdings" panose="05000000000000000000" pitchFamily="2" charset="2"/>
              <a:buNone/>
            </a:pPr>
            <a:r>
              <a:rPr lang="es-ES" altLang="es-ES_tradnl" sz="1600" i="1" dirty="0">
                <a:solidFill>
                  <a:schemeClr val="accent1">
                    <a:lumMod val="75000"/>
                  </a:schemeClr>
                </a:solidFill>
                <a:ea typeface="ＭＳ Ｐゴシック" panose="020B0600070205080204" pitchFamily="34" charset="-128"/>
              </a:rPr>
              <a:t>       Si las respuestas a las dos primeras preguntas son “no”, el paciente tiene un SIADH.</a:t>
            </a:r>
          </a:p>
          <a:p>
            <a:pPr lvl="1" algn="just" eaLnBrk="1" hangingPunct="1"/>
            <a:endParaRPr lang="es-ES" altLang="es-ES_tradnl" sz="2000" dirty="0">
              <a:solidFill>
                <a:schemeClr val="accent1">
                  <a:lumMod val="75000"/>
                </a:schemeClr>
              </a:solidFill>
              <a:ea typeface="ＭＳ Ｐゴシック" panose="020B0600070205080204" pitchFamily="34" charset="-128"/>
            </a:endParaRPr>
          </a:p>
          <a:p>
            <a:pPr lvl="1" algn="just" eaLnBrk="1" hangingPunct="1"/>
            <a:r>
              <a:rPr lang="es-ES" altLang="es-ES_tradnl" sz="2000" dirty="0">
                <a:solidFill>
                  <a:schemeClr val="accent1">
                    <a:lumMod val="75000"/>
                  </a:schemeClr>
                </a:solidFill>
                <a:ea typeface="ＭＳ Ｐゴシック" panose="020B0600070205080204" pitchFamily="34" charset="-128"/>
              </a:rPr>
              <a:t>El abordaje terapéutico incluye:</a:t>
            </a:r>
          </a:p>
          <a:p>
            <a:pPr lvl="2" algn="just"/>
            <a:r>
              <a:rPr lang="es-ES" altLang="es-ES_tradnl" sz="1600" dirty="0">
                <a:solidFill>
                  <a:schemeClr val="accent1">
                    <a:lumMod val="75000"/>
                  </a:schemeClr>
                </a:solidFill>
                <a:ea typeface="ＭＳ Ｐゴシック" panose="020B0600070205080204" pitchFamily="34" charset="-128"/>
              </a:rPr>
              <a:t>Tratar con suero salino hipertónico si síntomas graves.</a:t>
            </a:r>
          </a:p>
          <a:p>
            <a:pPr lvl="2" algn="just"/>
            <a:r>
              <a:rPr lang="es-ES" altLang="es-ES_tradnl" sz="1600" dirty="0">
                <a:solidFill>
                  <a:schemeClr val="accent1">
                    <a:lumMod val="75000"/>
                  </a:schemeClr>
                </a:solidFill>
                <a:ea typeface="ＭＳ Ｐゴシック" panose="020B0600070205080204" pitchFamily="34" charset="-128"/>
              </a:rPr>
              <a:t>En las hiponatremias crónicas </a:t>
            </a:r>
            <a:r>
              <a:rPr lang="es-ES" altLang="es-ES_tradnl" sz="1600" b="1" dirty="0">
                <a:solidFill>
                  <a:schemeClr val="accent1">
                    <a:lumMod val="75000"/>
                  </a:schemeClr>
                </a:solidFill>
                <a:ea typeface="ＭＳ Ｐゴシック" panose="020B0600070205080204" pitchFamily="34" charset="-128"/>
              </a:rPr>
              <a:t>aproximar la </a:t>
            </a:r>
            <a:r>
              <a:rPr lang="es-ES" altLang="es-ES_tradnl" sz="1600" b="1" dirty="0" err="1">
                <a:solidFill>
                  <a:schemeClr val="accent1">
                    <a:lumMod val="75000"/>
                  </a:schemeClr>
                </a:solidFill>
                <a:ea typeface="ＭＳ Ｐゴシック" panose="020B0600070205080204" pitchFamily="34" charset="-128"/>
              </a:rPr>
              <a:t>natremia</a:t>
            </a:r>
            <a:r>
              <a:rPr lang="es-ES" altLang="es-ES_tradnl" sz="1600" b="1" dirty="0">
                <a:solidFill>
                  <a:schemeClr val="accent1">
                    <a:lumMod val="75000"/>
                  </a:schemeClr>
                </a:solidFill>
                <a:ea typeface="ＭＳ Ｐゴシック" panose="020B0600070205080204" pitchFamily="34" charset="-128"/>
              </a:rPr>
              <a:t> plasmática a un nivel de seguridad</a:t>
            </a:r>
            <a:r>
              <a:rPr lang="es-ES" altLang="es-ES_tradnl" sz="1600" dirty="0">
                <a:solidFill>
                  <a:schemeClr val="accent1">
                    <a:lumMod val="75000"/>
                  </a:schemeClr>
                </a:solidFill>
                <a:ea typeface="ＭＳ Ｐゴシック" panose="020B0600070205080204" pitchFamily="34" charset="-128"/>
              </a:rPr>
              <a:t> (120-125 mEq/L), de forma lenta (4-6 mEq/24h). La corrección rápida de la hiponatremia puede asociarse a complicaciones mortales.</a:t>
            </a:r>
          </a:p>
          <a:p>
            <a:pPr lvl="1" algn="just" eaLnBrk="1" hangingPunct="1"/>
            <a:endParaRPr lang="es-ES" altLang="es-ES_tradnl" sz="2000" dirty="0">
              <a:solidFill>
                <a:schemeClr val="accent1">
                  <a:lumMod val="75000"/>
                </a:schemeClr>
              </a:solidFill>
              <a:ea typeface="ＭＳ Ｐゴシック" panose="020B0600070205080204" pitchFamily="34" charset="-128"/>
            </a:endParaRPr>
          </a:p>
        </p:txBody>
      </p:sp>
    </p:spTree>
    <p:extLst>
      <p:ext uri="{BB962C8B-B14F-4D97-AF65-F5344CB8AC3E}">
        <p14:creationId xmlns:p14="http://schemas.microsoft.com/office/powerpoint/2010/main" val="35608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Definición</a:t>
            </a:r>
          </a:p>
        </p:txBody>
      </p:sp>
      <p:sp>
        <p:nvSpPr>
          <p:cNvPr id="8" name="Rectangle 3">
            <a:extLst>
              <a:ext uri="{FF2B5EF4-FFF2-40B4-BE49-F238E27FC236}">
                <a16:creationId xmlns:a16="http://schemas.microsoft.com/office/drawing/2014/main" id="{1F24C6AB-1696-B141-836E-F4A8D204859A}"/>
              </a:ext>
            </a:extLst>
          </p:cNvPr>
          <p:cNvSpPr txBox="1">
            <a:spLocks noChangeArrowheads="1"/>
          </p:cNvSpPr>
          <p:nvPr/>
        </p:nvSpPr>
        <p:spPr bwMode="auto">
          <a:xfrm>
            <a:off x="735013" y="1394102"/>
            <a:ext cx="7886700" cy="911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10000"/>
              </a:lnSpc>
              <a:defRPr/>
            </a:pPr>
            <a:r>
              <a:rPr lang="es-ES_tradnl" altLang="es-ES_tradnl" sz="2400" dirty="0">
                <a:ea typeface="ＭＳ Ｐゴシック" panose="020B0600070205080204" pitchFamily="34" charset="-128"/>
              </a:rPr>
              <a:t>Trastorno </a:t>
            </a:r>
            <a:r>
              <a:rPr lang="es-ES_tradnl" altLang="es-ES_tradnl" sz="2400" b="1" dirty="0">
                <a:solidFill>
                  <a:schemeClr val="accent1">
                    <a:lumMod val="50000"/>
                  </a:schemeClr>
                </a:solidFill>
                <a:ea typeface="ＭＳ Ｐゴシック" panose="020B0600070205080204" pitchFamily="34" charset="-128"/>
              </a:rPr>
              <a:t>multifactorial</a:t>
            </a:r>
            <a:r>
              <a:rPr lang="es-ES_tradnl" altLang="es-ES_tradnl" sz="2400" dirty="0">
                <a:solidFill>
                  <a:schemeClr val="accent1">
                    <a:lumMod val="50000"/>
                  </a:schemeClr>
                </a:solidFill>
                <a:ea typeface="ＭＳ Ｐゴシック" panose="020B0600070205080204" pitchFamily="34" charset="-128"/>
              </a:rPr>
              <a:t> </a:t>
            </a:r>
            <a:r>
              <a:rPr lang="es-ES_tradnl" altLang="es-ES_tradnl" sz="2400" dirty="0">
                <a:ea typeface="ＭＳ Ｐゴシック" panose="020B0600070205080204" pitchFamily="34" charset="-128"/>
              </a:rPr>
              <a:t>definido como un </a:t>
            </a:r>
            <a:r>
              <a:rPr lang="es-ES_tradnl" altLang="es-ES_tradnl" sz="2400" b="1" dirty="0">
                <a:ea typeface="ＭＳ Ｐゴシック" panose="020B0600070205080204" pitchFamily="34" charset="-128"/>
              </a:rPr>
              <a:t>aumento</a:t>
            </a:r>
            <a:r>
              <a:rPr lang="es-ES_tradnl" altLang="es-ES_tradnl" sz="2400" dirty="0">
                <a:ea typeface="ＭＳ Ｐゴシック" panose="020B0600070205080204" pitchFamily="34" charset="-128"/>
              </a:rPr>
              <a:t> en la concentración plasmática de sodio:  </a:t>
            </a:r>
          </a:p>
        </p:txBody>
      </p:sp>
      <p:pic>
        <p:nvPicPr>
          <p:cNvPr id="4" name="Imagen 3">
            <a:extLst>
              <a:ext uri="{FF2B5EF4-FFF2-40B4-BE49-F238E27FC236}">
                <a16:creationId xmlns:a16="http://schemas.microsoft.com/office/drawing/2014/main" id="{2F73ED61-57C9-1741-9CB3-824B781BE8E9}"/>
              </a:ext>
            </a:extLst>
          </p:cNvPr>
          <p:cNvPicPr>
            <a:picLocks noChangeAspect="1"/>
          </p:cNvPicPr>
          <p:nvPr/>
        </p:nvPicPr>
        <p:blipFill>
          <a:blip r:embed="rId3" cstate="print"/>
          <a:stretch>
            <a:fillRect/>
          </a:stretch>
        </p:blipFill>
        <p:spPr>
          <a:xfrm>
            <a:off x="1979712" y="2380330"/>
            <a:ext cx="4888334" cy="653058"/>
          </a:xfrm>
          <a:prstGeom prst="rect">
            <a:avLst/>
          </a:prstGeom>
        </p:spPr>
      </p:pic>
      <p:sp>
        <p:nvSpPr>
          <p:cNvPr id="11" name="Rectangle 3">
            <a:extLst>
              <a:ext uri="{FF2B5EF4-FFF2-40B4-BE49-F238E27FC236}">
                <a16:creationId xmlns:a16="http://schemas.microsoft.com/office/drawing/2014/main" id="{76BE0848-C1C2-0140-93F8-4A1D69AD9884}"/>
              </a:ext>
            </a:extLst>
          </p:cNvPr>
          <p:cNvSpPr txBox="1">
            <a:spLocks noChangeArrowheads="1"/>
          </p:cNvSpPr>
          <p:nvPr/>
        </p:nvSpPr>
        <p:spPr bwMode="auto">
          <a:xfrm>
            <a:off x="735013" y="3071984"/>
            <a:ext cx="7886700" cy="911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10000"/>
              </a:lnSpc>
              <a:defRPr/>
            </a:pPr>
            <a:r>
              <a:rPr lang="es-ES_tradnl" altLang="es-ES_tradnl" sz="2400" dirty="0">
                <a:ea typeface="ＭＳ Ｐゴシック" panose="020B0600070205080204" pitchFamily="34" charset="-128"/>
              </a:rPr>
              <a:t>Implica un descenso del agua respecto al sodio y un </a:t>
            </a:r>
            <a:r>
              <a:rPr lang="es-ES_tradnl" altLang="es-ES_tradnl" sz="2400" b="1" dirty="0">
                <a:solidFill>
                  <a:schemeClr val="accent5">
                    <a:lumMod val="50000"/>
                  </a:schemeClr>
                </a:solidFill>
                <a:ea typeface="ＭＳ Ｐゴシック" panose="020B0600070205080204" pitchFamily="34" charset="-128"/>
              </a:rPr>
              <a:t>descenso del agua intracelular: Deshidratación intracelular</a:t>
            </a:r>
          </a:p>
        </p:txBody>
      </p:sp>
      <p:sp>
        <p:nvSpPr>
          <p:cNvPr id="13" name="Rectangle 3">
            <a:extLst>
              <a:ext uri="{FF2B5EF4-FFF2-40B4-BE49-F238E27FC236}">
                <a16:creationId xmlns:a16="http://schemas.microsoft.com/office/drawing/2014/main" id="{7A13D1EC-C78C-5440-A2EA-4566C0D27127}"/>
              </a:ext>
            </a:extLst>
          </p:cNvPr>
          <p:cNvSpPr txBox="1">
            <a:spLocks noChangeArrowheads="1"/>
          </p:cNvSpPr>
          <p:nvPr/>
        </p:nvSpPr>
        <p:spPr bwMode="auto">
          <a:xfrm>
            <a:off x="735013" y="4149080"/>
            <a:ext cx="7886700" cy="17570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10000"/>
              </a:lnSpc>
              <a:defRPr/>
            </a:pPr>
            <a:r>
              <a:rPr lang="es-ES_tradnl" altLang="es-ES_tradnl" sz="2400" dirty="0">
                <a:ea typeface="ＭＳ Ｐゴシック" panose="020B0600070205080204" pitchFamily="34" charset="-128"/>
              </a:rPr>
              <a:t>Posibles causas de hipernatremia:</a:t>
            </a:r>
          </a:p>
          <a:p>
            <a:pPr lvl="1" eaLnBrk="1" hangingPunct="1">
              <a:lnSpc>
                <a:spcPct val="110000"/>
              </a:lnSpc>
              <a:defRPr/>
            </a:pPr>
            <a:r>
              <a:rPr lang="es-ES_tradnl" altLang="es-ES_tradnl" sz="2100" b="1" dirty="0">
                <a:ea typeface="ＭＳ Ｐゴシック" panose="020B0600070205080204" pitchFamily="34" charset="-128"/>
              </a:rPr>
              <a:t>Pérdida de agua libre: </a:t>
            </a:r>
            <a:r>
              <a:rPr lang="es-ES_tradnl" altLang="es-ES_tradnl" sz="2100" dirty="0">
                <a:solidFill>
                  <a:schemeClr val="accent5">
                    <a:lumMod val="50000"/>
                  </a:schemeClr>
                </a:solidFill>
                <a:ea typeface="ＭＳ Ｐゴシック" panose="020B0600070205080204" pitchFamily="34" charset="-128"/>
              </a:rPr>
              <a:t>Es lo más frecuente.</a:t>
            </a:r>
            <a:endParaRPr lang="es-ES_tradnl" altLang="es-ES_tradnl" sz="2100" b="1" dirty="0">
              <a:solidFill>
                <a:schemeClr val="accent5">
                  <a:lumMod val="50000"/>
                </a:schemeClr>
              </a:solidFill>
              <a:ea typeface="ＭＳ Ｐゴシック" panose="020B0600070205080204" pitchFamily="34" charset="-128"/>
            </a:endParaRPr>
          </a:p>
          <a:p>
            <a:pPr lvl="1" eaLnBrk="1" hangingPunct="1">
              <a:lnSpc>
                <a:spcPct val="110000"/>
              </a:lnSpc>
              <a:defRPr/>
            </a:pPr>
            <a:r>
              <a:rPr lang="es-ES_tradnl" altLang="es-ES_tradnl" sz="2100" b="1" dirty="0">
                <a:ea typeface="ＭＳ Ｐゴシック" panose="020B0600070205080204" pitchFamily="34" charset="-128"/>
              </a:rPr>
              <a:t>Ganancia neta de sodio: </a:t>
            </a:r>
            <a:r>
              <a:rPr lang="es-ES_tradnl" altLang="es-ES_tradnl" sz="2100" dirty="0">
                <a:ea typeface="ＭＳ Ｐゴシック" panose="020B0600070205080204" pitchFamily="34" charset="-128"/>
              </a:rPr>
              <a:t>Es muy infrecuente (</a:t>
            </a:r>
            <a:r>
              <a:rPr lang="es-ES_tradnl" altLang="es-ES_tradnl" sz="2000" i="1" dirty="0">
                <a:ea typeface="ＭＳ Ｐゴシック" panose="020B0600070205080204" pitchFamily="34" charset="-128"/>
              </a:rPr>
              <a:t>p.ej. Ingesta de agua de mar).</a:t>
            </a:r>
            <a:endParaRPr lang="es-ES_tradnl" altLang="es-ES_tradnl" sz="2100" i="1" dirty="0">
              <a:solidFill>
                <a:schemeClr val="accent5">
                  <a:lumMod val="50000"/>
                </a:schemeClr>
              </a:solidFill>
              <a:ea typeface="ＭＳ Ｐゴシック" panose="020B0600070205080204" pitchFamily="34" charset="-128"/>
            </a:endParaRPr>
          </a:p>
        </p:txBody>
      </p:sp>
    </p:spTree>
    <p:extLst>
      <p:ext uri="{BB962C8B-B14F-4D97-AF65-F5344CB8AC3E}">
        <p14:creationId xmlns:p14="http://schemas.microsoft.com/office/powerpoint/2010/main" val="152579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Consideraciones</a:t>
            </a:r>
          </a:p>
        </p:txBody>
      </p:sp>
      <p:sp>
        <p:nvSpPr>
          <p:cNvPr id="9" name="Rectangle 3">
            <a:extLst>
              <a:ext uri="{FF2B5EF4-FFF2-40B4-BE49-F238E27FC236}">
                <a16:creationId xmlns:a16="http://schemas.microsoft.com/office/drawing/2014/main" id="{65698945-8FC9-4592-A814-3773136FCBE3}"/>
              </a:ext>
            </a:extLst>
          </p:cNvPr>
          <p:cNvSpPr>
            <a:spLocks noGrp="1"/>
          </p:cNvSpPr>
          <p:nvPr>
            <p:ph idx="1"/>
          </p:nvPr>
        </p:nvSpPr>
        <p:spPr>
          <a:xfrm>
            <a:off x="412056" y="1484784"/>
            <a:ext cx="8393454" cy="4392488"/>
          </a:xfrm>
        </p:spPr>
        <p:txBody>
          <a:bodyPr>
            <a:noAutofit/>
          </a:bodyPr>
          <a:lstStyle/>
          <a:p>
            <a:pPr algn="just" eaLnBrk="1" hangingPunct="1">
              <a:lnSpc>
                <a:spcPct val="90000"/>
              </a:lnSpc>
            </a:pPr>
            <a:r>
              <a:rPr lang="es-ES" altLang="es-ES" sz="1800" b="1" dirty="0">
                <a:solidFill>
                  <a:srgbClr val="254061"/>
                </a:solidFill>
                <a:ea typeface="ＭＳ Ｐゴシック" panose="020B0600070205080204" pitchFamily="34" charset="-128"/>
              </a:rPr>
              <a:t>No es una enfermedad específica</a:t>
            </a:r>
            <a:r>
              <a:rPr lang="es-ES" altLang="es-ES" sz="1800" dirty="0">
                <a:ea typeface="ＭＳ Ｐゴシック" panose="020B0600070205080204" pitchFamily="34" charset="-128"/>
              </a:rPr>
              <a:t>, sino la consecuencia de un trastorno</a:t>
            </a:r>
          </a:p>
          <a:p>
            <a:pPr algn="just" eaLnBrk="1" hangingPunct="1">
              <a:lnSpc>
                <a:spcPct val="90000"/>
              </a:lnSpc>
              <a:buFont typeface="Wingdings" panose="05000000000000000000" pitchFamily="2" charset="2"/>
              <a:buNone/>
            </a:pPr>
            <a:endParaRPr lang="es-ES" altLang="es-ES" sz="1800" dirty="0">
              <a:ea typeface="ＭＳ Ｐゴシック" panose="020B0600070205080204" pitchFamily="34" charset="-128"/>
            </a:endParaRPr>
          </a:p>
          <a:p>
            <a:pPr algn="just" eaLnBrk="1" hangingPunct="1">
              <a:lnSpc>
                <a:spcPct val="90000"/>
              </a:lnSpc>
            </a:pPr>
            <a:r>
              <a:rPr lang="es-ES" altLang="es-ES" sz="1800" dirty="0">
                <a:ea typeface="ＭＳ Ｐゴシック" panose="020B0600070205080204" pitchFamily="34" charset="-128"/>
              </a:rPr>
              <a:t>Casi siempre se debe a </a:t>
            </a:r>
            <a:r>
              <a:rPr lang="es-ES" altLang="es-ES" sz="1800" b="1" dirty="0">
                <a:solidFill>
                  <a:srgbClr val="254061"/>
                </a:solidFill>
                <a:ea typeface="ＭＳ Ｐゴシック" panose="020B0600070205080204" pitchFamily="34" charset="-128"/>
              </a:rPr>
              <a:t>pérdida de agua libre de electrolitos</a:t>
            </a:r>
            <a:r>
              <a:rPr lang="es-ES" altLang="es-ES" sz="1800" dirty="0">
                <a:ea typeface="ＭＳ Ｐゴシック" panose="020B0600070205080204" pitchFamily="34" charset="-128"/>
              </a:rPr>
              <a:t>, habitualmente renal. </a:t>
            </a:r>
          </a:p>
          <a:p>
            <a:pPr algn="just" eaLnBrk="1" hangingPunct="1">
              <a:lnSpc>
                <a:spcPct val="90000"/>
              </a:lnSpc>
              <a:buFont typeface="Wingdings" panose="05000000000000000000" pitchFamily="2" charset="2"/>
              <a:buNone/>
            </a:pPr>
            <a:endParaRPr lang="es-ES" altLang="es-ES" sz="1800" dirty="0">
              <a:ea typeface="ＭＳ Ｐゴシック" panose="020B0600070205080204" pitchFamily="34" charset="-128"/>
            </a:endParaRPr>
          </a:p>
          <a:p>
            <a:pPr algn="just" eaLnBrk="1" hangingPunct="1">
              <a:lnSpc>
                <a:spcPct val="90000"/>
              </a:lnSpc>
            </a:pPr>
            <a:r>
              <a:rPr lang="es-ES" altLang="es-ES" sz="1800" dirty="0">
                <a:ea typeface="ＭＳ Ｐゴシック" panose="020B0600070205080204" pitchFamily="34" charset="-128"/>
              </a:rPr>
              <a:t>La determinación de los </a:t>
            </a:r>
            <a:r>
              <a:rPr lang="es-ES" altLang="es-ES" sz="1800" b="1" dirty="0">
                <a:solidFill>
                  <a:srgbClr val="254061"/>
                </a:solidFill>
                <a:ea typeface="ＭＳ Ｐゴシック" panose="020B0600070205080204" pitchFamily="34" charset="-128"/>
              </a:rPr>
              <a:t>iones en orina y del volumen urinario </a:t>
            </a:r>
            <a:r>
              <a:rPr lang="es-ES" altLang="es-ES" sz="1800" dirty="0">
                <a:ea typeface="ＭＳ Ｐゴシック" panose="020B0600070205080204" pitchFamily="34" charset="-128"/>
              </a:rPr>
              <a:t>suele ser suficiente para el diagnóstico etiológico.</a:t>
            </a:r>
          </a:p>
          <a:p>
            <a:pPr algn="just" eaLnBrk="1" hangingPunct="1">
              <a:lnSpc>
                <a:spcPct val="90000"/>
              </a:lnSpc>
            </a:pPr>
            <a:endParaRPr lang="es-ES" altLang="es-ES" sz="1800" dirty="0">
              <a:ea typeface="ＭＳ Ｐゴシック" panose="020B0600070205080204" pitchFamily="34" charset="-128"/>
            </a:endParaRPr>
          </a:p>
          <a:p>
            <a:pPr algn="just" eaLnBrk="1" hangingPunct="1">
              <a:lnSpc>
                <a:spcPct val="90000"/>
              </a:lnSpc>
            </a:pPr>
            <a:r>
              <a:rPr lang="es-ES" altLang="es-ES" sz="1800" dirty="0">
                <a:ea typeface="ＭＳ Ｐゴシック" panose="020B0600070205080204" pitchFamily="34" charset="-128"/>
              </a:rPr>
              <a:t>Nunca aparecerá hipernatremia significativa si el mecanismo de la </a:t>
            </a:r>
            <a:r>
              <a:rPr lang="es-ES" altLang="es-ES" sz="1800" b="1" dirty="0">
                <a:solidFill>
                  <a:srgbClr val="254061"/>
                </a:solidFill>
                <a:ea typeface="ＭＳ Ｐゴシック" panose="020B0600070205080204" pitchFamily="34" charset="-128"/>
              </a:rPr>
              <a:t>sed está intacto </a:t>
            </a:r>
            <a:r>
              <a:rPr lang="es-ES" altLang="es-ES" sz="1800" dirty="0">
                <a:ea typeface="ＭＳ Ｐゴシック" panose="020B0600070205080204" pitchFamily="34" charset="-128"/>
              </a:rPr>
              <a:t>y hay posibilidad de beber.</a:t>
            </a:r>
          </a:p>
          <a:p>
            <a:pPr algn="just" eaLnBrk="1" hangingPunct="1">
              <a:lnSpc>
                <a:spcPct val="90000"/>
              </a:lnSpc>
            </a:pPr>
            <a:endParaRPr lang="es-ES" altLang="es-ES" sz="1800" dirty="0">
              <a:ea typeface="ＭＳ Ｐゴシック" panose="020B0600070205080204" pitchFamily="34" charset="-128"/>
            </a:endParaRPr>
          </a:p>
          <a:p>
            <a:pPr algn="just" eaLnBrk="1" hangingPunct="1">
              <a:lnSpc>
                <a:spcPct val="90000"/>
              </a:lnSpc>
            </a:pPr>
            <a:r>
              <a:rPr lang="es-ES" altLang="es-ES" sz="1800" dirty="0">
                <a:ea typeface="ＭＳ Ｐゴシック" panose="020B0600070205080204" pitchFamily="34" charset="-128"/>
              </a:rPr>
              <a:t>Es muy importante conocer si </a:t>
            </a:r>
            <a:r>
              <a:rPr lang="es-ES" altLang="es-ES" sz="1800" b="1" dirty="0">
                <a:solidFill>
                  <a:srgbClr val="254061"/>
                </a:solidFill>
                <a:ea typeface="ＭＳ Ｐゴシック" panose="020B0600070205080204" pitchFamily="34" charset="-128"/>
              </a:rPr>
              <a:t>existe o no poliuria </a:t>
            </a:r>
            <a:r>
              <a:rPr lang="es-ES" altLang="es-ES" sz="1800" dirty="0">
                <a:ea typeface="ＭＳ Ｐゴシック" panose="020B0600070205080204" pitchFamily="34" charset="-128"/>
              </a:rPr>
              <a:t>a la hora de decidir actitud terapéutica.</a:t>
            </a:r>
          </a:p>
          <a:p>
            <a:pPr lvl="1" algn="just" eaLnBrk="1" hangingPunct="1">
              <a:lnSpc>
                <a:spcPct val="90000"/>
              </a:lnSpc>
            </a:pPr>
            <a:endParaRPr lang="es-ES" altLang="es-ES" sz="1600" dirty="0">
              <a:ea typeface="ＭＳ Ｐゴシック" panose="020B0600070205080204" pitchFamily="34" charset="-128"/>
            </a:endParaRPr>
          </a:p>
          <a:p>
            <a:pPr lvl="1" algn="just" eaLnBrk="1" hangingPunct="1">
              <a:lnSpc>
                <a:spcPct val="90000"/>
              </a:lnSpc>
            </a:pPr>
            <a:endParaRPr lang="es-ES" altLang="es-ES" sz="1600" dirty="0">
              <a:ea typeface="ＭＳ Ｐゴシック" panose="020B0600070205080204" pitchFamily="34" charset="-128"/>
            </a:endParaRPr>
          </a:p>
        </p:txBody>
      </p:sp>
    </p:spTree>
    <p:extLst>
      <p:ext uri="{BB962C8B-B14F-4D97-AF65-F5344CB8AC3E}">
        <p14:creationId xmlns:p14="http://schemas.microsoft.com/office/powerpoint/2010/main" val="41552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a:t>
            </a:r>
            <a:br>
              <a:rPr lang="es-ES" sz="3600" b="1" dirty="0">
                <a:solidFill>
                  <a:schemeClr val="accent1">
                    <a:lumMod val="50000"/>
                  </a:schemeClr>
                </a:solidFill>
              </a:rPr>
            </a:br>
            <a:r>
              <a:rPr lang="es-ES" sz="2800" b="1" dirty="0">
                <a:solidFill>
                  <a:schemeClr val="accent1">
                    <a:lumMod val="50000"/>
                  </a:schemeClr>
                </a:solidFill>
              </a:rPr>
              <a:t>Importancia de la estimación del volumen extracelular</a:t>
            </a:r>
            <a:endParaRPr lang="es-ES" sz="3600" b="1" dirty="0">
              <a:solidFill>
                <a:schemeClr val="accent1">
                  <a:lumMod val="50000"/>
                </a:schemeClr>
              </a:solidFill>
            </a:endParaRPr>
          </a:p>
        </p:txBody>
      </p:sp>
      <p:sp>
        <p:nvSpPr>
          <p:cNvPr id="7" name="Text Box 6">
            <a:extLst>
              <a:ext uri="{FF2B5EF4-FFF2-40B4-BE49-F238E27FC236}">
                <a16:creationId xmlns:a16="http://schemas.microsoft.com/office/drawing/2014/main" id="{B1191DD8-8C4B-4621-A71F-A4934C2FC8F5}"/>
              </a:ext>
            </a:extLst>
          </p:cNvPr>
          <p:cNvSpPr txBox="1">
            <a:spLocks noChangeArrowheads="1"/>
          </p:cNvSpPr>
          <p:nvPr/>
        </p:nvSpPr>
        <p:spPr bwMode="auto">
          <a:xfrm>
            <a:off x="1187623" y="1700808"/>
            <a:ext cx="6768752" cy="13665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Clr>
                <a:srgbClr val="4F81BD"/>
              </a:buClr>
              <a:buSzPct val="70000"/>
              <a:buFont typeface="Wingdings" panose="05000000000000000000" pitchFamily="2" charset="2"/>
              <a:buNone/>
            </a:pPr>
            <a:r>
              <a:rPr lang="es-ES" altLang="es-ES_tradnl" sz="1800">
                <a:solidFill>
                  <a:srgbClr val="000000"/>
                </a:solidFill>
              </a:rPr>
              <a:t>Tres pacientes con </a:t>
            </a:r>
            <a:r>
              <a:rPr lang="es-ES" altLang="es-ES_tradnl" sz="1800" b="1">
                <a:solidFill>
                  <a:srgbClr val="000000"/>
                </a:solidFill>
              </a:rPr>
              <a:t>hipernatremia</a:t>
            </a:r>
            <a:r>
              <a:rPr lang="es-ES" altLang="es-ES_tradnl" sz="1800">
                <a:solidFill>
                  <a:srgbClr val="000000"/>
                </a:solidFill>
              </a:rPr>
              <a:t> (154 mmol/L).</a:t>
            </a:r>
          </a:p>
          <a:p>
            <a:pPr eaLnBrk="1" hangingPunct="1">
              <a:buClr>
                <a:srgbClr val="4F81BD"/>
              </a:buClr>
              <a:buSzPct val="70000"/>
              <a:buFontTx/>
              <a:buChar char="-"/>
            </a:pPr>
            <a:r>
              <a:rPr lang="es-ES" altLang="es-ES_tradnl" sz="1800">
                <a:solidFill>
                  <a:srgbClr val="000000"/>
                </a:solidFill>
              </a:rPr>
              <a:t>  Uno bebió agua de mar.</a:t>
            </a:r>
          </a:p>
          <a:p>
            <a:pPr eaLnBrk="1" hangingPunct="1">
              <a:buClr>
                <a:srgbClr val="4F81BD"/>
              </a:buClr>
              <a:buSzPct val="70000"/>
              <a:buFontTx/>
              <a:buChar char="-"/>
            </a:pPr>
            <a:r>
              <a:rPr lang="es-ES" altLang="es-ES_tradnl" sz="1800">
                <a:solidFill>
                  <a:srgbClr val="000000"/>
                </a:solidFill>
              </a:rPr>
              <a:t>  Otro perdió agua pura</a:t>
            </a:r>
          </a:p>
          <a:p>
            <a:pPr eaLnBrk="1" hangingPunct="1">
              <a:buClr>
                <a:srgbClr val="4F81BD"/>
              </a:buClr>
              <a:buSzPct val="70000"/>
              <a:buFontTx/>
              <a:buChar char="-"/>
            </a:pPr>
            <a:r>
              <a:rPr lang="es-ES" altLang="es-ES_tradnl" sz="1800">
                <a:solidFill>
                  <a:srgbClr val="000000"/>
                </a:solidFill>
              </a:rPr>
              <a:t>  Otro perdió salino hipotónico (por diuréticos).</a:t>
            </a:r>
          </a:p>
        </p:txBody>
      </p:sp>
      <p:sp>
        <p:nvSpPr>
          <p:cNvPr id="8" name="Text Box 7">
            <a:extLst>
              <a:ext uri="{FF2B5EF4-FFF2-40B4-BE49-F238E27FC236}">
                <a16:creationId xmlns:a16="http://schemas.microsoft.com/office/drawing/2014/main" id="{A350D3D7-2F0A-43DD-9D71-9289711ABDEA}"/>
              </a:ext>
            </a:extLst>
          </p:cNvPr>
          <p:cNvSpPr txBox="1">
            <a:spLocks noChangeArrowheads="1"/>
          </p:cNvSpPr>
          <p:nvPr/>
        </p:nvSpPr>
        <p:spPr bwMode="auto">
          <a:xfrm>
            <a:off x="1656159" y="5501487"/>
            <a:ext cx="5831681" cy="300082"/>
          </a:xfrm>
          <a:prstGeom prst="rect">
            <a:avLst/>
          </a:prstGeom>
          <a:solidFill>
            <a:schemeClr val="accent5">
              <a:lumMod val="60000"/>
              <a:lumOff val="40000"/>
            </a:schemeClr>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4F81BD"/>
              </a:buClr>
              <a:buSzPct val="70000"/>
              <a:buFont typeface="Wingdings" panose="05000000000000000000" pitchFamily="2" charset="2"/>
              <a:buNone/>
            </a:pPr>
            <a:r>
              <a:rPr lang="es-ES" altLang="es-ES_tradnl" sz="1350">
                <a:solidFill>
                  <a:srgbClr val="000000"/>
                </a:solidFill>
              </a:rPr>
              <a:t>¿Qué parámetro del exámen físico distinguiría a estos pacientes?</a:t>
            </a:r>
          </a:p>
        </p:txBody>
      </p:sp>
      <p:sp>
        <p:nvSpPr>
          <p:cNvPr id="10" name="Text Box 8">
            <a:extLst>
              <a:ext uri="{FF2B5EF4-FFF2-40B4-BE49-F238E27FC236}">
                <a16:creationId xmlns:a16="http://schemas.microsoft.com/office/drawing/2014/main" id="{BEF9B013-77D0-401F-AF8B-D828FA3E728D}"/>
              </a:ext>
            </a:extLst>
          </p:cNvPr>
          <p:cNvSpPr txBox="1">
            <a:spLocks noChangeArrowheads="1"/>
          </p:cNvSpPr>
          <p:nvPr/>
        </p:nvSpPr>
        <p:spPr bwMode="auto">
          <a:xfrm>
            <a:off x="1817488" y="4293096"/>
            <a:ext cx="5509022" cy="300082"/>
          </a:xfrm>
          <a:prstGeom prst="rect">
            <a:avLst/>
          </a:prstGeom>
          <a:solidFill>
            <a:schemeClr val="accent1">
              <a:alpha val="50195"/>
            </a:schemeClr>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4F81BD"/>
              </a:buClr>
              <a:buSzPct val="70000"/>
              <a:buFont typeface="Wingdings" panose="05000000000000000000" pitchFamily="2" charset="2"/>
              <a:buNone/>
            </a:pPr>
            <a:r>
              <a:rPr lang="es-ES" altLang="es-ES_tradnl" sz="1350">
                <a:solidFill>
                  <a:srgbClr val="000000"/>
                </a:solidFill>
              </a:rPr>
              <a:t>¿Cómo está el volumen intracelular en cada uno de ellos?</a:t>
            </a:r>
          </a:p>
        </p:txBody>
      </p:sp>
    </p:spTree>
    <p:extLst>
      <p:ext uri="{BB962C8B-B14F-4D97-AF65-F5344CB8AC3E}">
        <p14:creationId xmlns:p14="http://schemas.microsoft.com/office/powerpoint/2010/main" val="209135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a:t>
            </a:r>
            <a:br>
              <a:rPr lang="es-ES" sz="3600" b="1" dirty="0">
                <a:solidFill>
                  <a:schemeClr val="accent1">
                    <a:lumMod val="50000"/>
                  </a:schemeClr>
                </a:solidFill>
              </a:rPr>
            </a:br>
            <a:r>
              <a:rPr lang="es-ES" sz="2800" b="1" dirty="0">
                <a:solidFill>
                  <a:schemeClr val="accent1">
                    <a:lumMod val="50000"/>
                  </a:schemeClr>
                </a:solidFill>
              </a:rPr>
              <a:t>Importancia de la estimación del volumen extracelular</a:t>
            </a:r>
            <a:endParaRPr lang="es-ES" sz="3600" b="1" dirty="0">
              <a:solidFill>
                <a:schemeClr val="accent1">
                  <a:lumMod val="50000"/>
                </a:schemeClr>
              </a:solidFill>
            </a:endParaRPr>
          </a:p>
        </p:txBody>
      </p:sp>
      <p:sp>
        <p:nvSpPr>
          <p:cNvPr id="7" name="Text Box 6">
            <a:extLst>
              <a:ext uri="{FF2B5EF4-FFF2-40B4-BE49-F238E27FC236}">
                <a16:creationId xmlns:a16="http://schemas.microsoft.com/office/drawing/2014/main" id="{B1191DD8-8C4B-4621-A71F-A4934C2FC8F5}"/>
              </a:ext>
            </a:extLst>
          </p:cNvPr>
          <p:cNvSpPr txBox="1">
            <a:spLocks noChangeArrowheads="1"/>
          </p:cNvSpPr>
          <p:nvPr/>
        </p:nvSpPr>
        <p:spPr bwMode="auto">
          <a:xfrm>
            <a:off x="1187623" y="1700808"/>
            <a:ext cx="6768752" cy="13665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buClr>
                <a:srgbClr val="4F81BD"/>
              </a:buClr>
              <a:buSzPct val="70000"/>
              <a:buFont typeface="Wingdings" panose="05000000000000000000" pitchFamily="2" charset="2"/>
              <a:buNone/>
            </a:pPr>
            <a:r>
              <a:rPr lang="es-ES" altLang="es-ES_tradnl" sz="1800">
                <a:solidFill>
                  <a:srgbClr val="000000"/>
                </a:solidFill>
              </a:rPr>
              <a:t>Tres pacientes con </a:t>
            </a:r>
            <a:r>
              <a:rPr lang="es-ES" altLang="es-ES_tradnl" sz="1800" b="1">
                <a:solidFill>
                  <a:srgbClr val="000000"/>
                </a:solidFill>
              </a:rPr>
              <a:t>hipernatremia</a:t>
            </a:r>
            <a:r>
              <a:rPr lang="es-ES" altLang="es-ES_tradnl" sz="1800">
                <a:solidFill>
                  <a:srgbClr val="000000"/>
                </a:solidFill>
              </a:rPr>
              <a:t> (154 mmol/L).</a:t>
            </a:r>
          </a:p>
          <a:p>
            <a:pPr eaLnBrk="1" hangingPunct="1">
              <a:buClr>
                <a:srgbClr val="4F81BD"/>
              </a:buClr>
              <a:buSzPct val="70000"/>
              <a:buFontTx/>
              <a:buChar char="-"/>
            </a:pPr>
            <a:r>
              <a:rPr lang="es-ES" altLang="es-ES_tradnl" sz="1800">
                <a:solidFill>
                  <a:srgbClr val="000000"/>
                </a:solidFill>
              </a:rPr>
              <a:t>  Uno bebió agua de mar.</a:t>
            </a:r>
          </a:p>
          <a:p>
            <a:pPr eaLnBrk="1" hangingPunct="1">
              <a:buClr>
                <a:srgbClr val="4F81BD"/>
              </a:buClr>
              <a:buSzPct val="70000"/>
              <a:buFontTx/>
              <a:buChar char="-"/>
            </a:pPr>
            <a:r>
              <a:rPr lang="es-ES" altLang="es-ES_tradnl" sz="1800">
                <a:solidFill>
                  <a:srgbClr val="000000"/>
                </a:solidFill>
              </a:rPr>
              <a:t>  Otro perdió agua pura</a:t>
            </a:r>
          </a:p>
          <a:p>
            <a:pPr eaLnBrk="1" hangingPunct="1">
              <a:buClr>
                <a:srgbClr val="4F81BD"/>
              </a:buClr>
              <a:buSzPct val="70000"/>
              <a:buFontTx/>
              <a:buChar char="-"/>
            </a:pPr>
            <a:r>
              <a:rPr lang="es-ES" altLang="es-ES_tradnl" sz="1800">
                <a:solidFill>
                  <a:srgbClr val="000000"/>
                </a:solidFill>
              </a:rPr>
              <a:t>  Otro perdió salino hipotónico (por diuréticos).</a:t>
            </a:r>
          </a:p>
        </p:txBody>
      </p:sp>
      <p:sp>
        <p:nvSpPr>
          <p:cNvPr id="8" name="Text Box 7">
            <a:extLst>
              <a:ext uri="{FF2B5EF4-FFF2-40B4-BE49-F238E27FC236}">
                <a16:creationId xmlns:a16="http://schemas.microsoft.com/office/drawing/2014/main" id="{A350D3D7-2F0A-43DD-9D71-9289711ABDEA}"/>
              </a:ext>
            </a:extLst>
          </p:cNvPr>
          <p:cNvSpPr txBox="1">
            <a:spLocks noChangeArrowheads="1"/>
          </p:cNvSpPr>
          <p:nvPr/>
        </p:nvSpPr>
        <p:spPr bwMode="auto">
          <a:xfrm>
            <a:off x="1656159" y="5501487"/>
            <a:ext cx="5831681" cy="300082"/>
          </a:xfrm>
          <a:prstGeom prst="rect">
            <a:avLst/>
          </a:prstGeom>
          <a:solidFill>
            <a:schemeClr val="accent5">
              <a:lumMod val="60000"/>
              <a:lumOff val="40000"/>
            </a:schemeClr>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4F81BD"/>
              </a:buClr>
              <a:buSzPct val="70000"/>
              <a:buFont typeface="Wingdings" panose="05000000000000000000" pitchFamily="2" charset="2"/>
              <a:buNone/>
            </a:pPr>
            <a:r>
              <a:rPr lang="es-ES" altLang="es-ES_tradnl" sz="1350">
                <a:solidFill>
                  <a:srgbClr val="000000"/>
                </a:solidFill>
              </a:rPr>
              <a:t>¿Qué parámetro del exámen físico distinguiría a estos pacientes?</a:t>
            </a:r>
          </a:p>
        </p:txBody>
      </p:sp>
      <p:sp>
        <p:nvSpPr>
          <p:cNvPr id="10" name="Text Box 8">
            <a:extLst>
              <a:ext uri="{FF2B5EF4-FFF2-40B4-BE49-F238E27FC236}">
                <a16:creationId xmlns:a16="http://schemas.microsoft.com/office/drawing/2014/main" id="{BEF9B013-77D0-401F-AF8B-D828FA3E728D}"/>
              </a:ext>
            </a:extLst>
          </p:cNvPr>
          <p:cNvSpPr txBox="1">
            <a:spLocks noChangeArrowheads="1"/>
          </p:cNvSpPr>
          <p:nvPr/>
        </p:nvSpPr>
        <p:spPr bwMode="auto">
          <a:xfrm>
            <a:off x="1817488" y="4293096"/>
            <a:ext cx="5509022" cy="300082"/>
          </a:xfrm>
          <a:prstGeom prst="rect">
            <a:avLst/>
          </a:prstGeom>
          <a:solidFill>
            <a:schemeClr val="accent1">
              <a:alpha val="50195"/>
            </a:schemeClr>
          </a:solidFill>
          <a:ln w="127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Clr>
                <a:srgbClr val="4F81BD"/>
              </a:buClr>
              <a:buSzPct val="70000"/>
              <a:buFont typeface="Wingdings" panose="05000000000000000000" pitchFamily="2" charset="2"/>
              <a:buNone/>
            </a:pPr>
            <a:r>
              <a:rPr lang="es-ES" altLang="es-ES_tradnl" sz="1350">
                <a:solidFill>
                  <a:srgbClr val="000000"/>
                </a:solidFill>
              </a:rPr>
              <a:t>¿Cómo está el volumen intracelular en cada uno de ellos?</a:t>
            </a:r>
          </a:p>
        </p:txBody>
      </p:sp>
      <p:sp>
        <p:nvSpPr>
          <p:cNvPr id="9" name="AutoShape 13">
            <a:extLst>
              <a:ext uri="{FF2B5EF4-FFF2-40B4-BE49-F238E27FC236}">
                <a16:creationId xmlns:a16="http://schemas.microsoft.com/office/drawing/2014/main" id="{80B3D60A-555C-49DD-8EF4-BC50F25FE7C8}"/>
              </a:ext>
            </a:extLst>
          </p:cNvPr>
          <p:cNvSpPr>
            <a:spLocks/>
          </p:cNvSpPr>
          <p:nvPr/>
        </p:nvSpPr>
        <p:spPr bwMode="auto">
          <a:xfrm>
            <a:off x="152882" y="3398877"/>
            <a:ext cx="1003697" cy="547688"/>
          </a:xfrm>
          <a:prstGeom prst="borderCallout1">
            <a:avLst>
              <a:gd name="adj1" fmla="val 48722"/>
              <a:gd name="adj2" fmla="val 99097"/>
              <a:gd name="adj3" fmla="val -151876"/>
              <a:gd name="adj4" fmla="val 132681"/>
            </a:avLst>
          </a:prstGeom>
          <a:solidFill>
            <a:srgbClr val="FFFF99"/>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900" b="1">
                <a:solidFill>
                  <a:srgbClr val="000000"/>
                </a:solidFill>
              </a:rPr>
              <a:t>VEC </a:t>
            </a:r>
          </a:p>
          <a:p>
            <a:pPr algn="ctr" eaLnBrk="1" hangingPunct="1">
              <a:spcBef>
                <a:spcPct val="0"/>
              </a:spcBef>
              <a:buFontTx/>
              <a:buNone/>
            </a:pPr>
            <a:r>
              <a:rPr lang="es-ES" altLang="es-ES_tradnl" sz="900" b="1">
                <a:solidFill>
                  <a:srgbClr val="000000"/>
                </a:solidFill>
              </a:rPr>
              <a:t>Algo disminuido</a:t>
            </a:r>
          </a:p>
        </p:txBody>
      </p:sp>
      <p:sp>
        <p:nvSpPr>
          <p:cNvPr id="11" name="AutoShape 11">
            <a:extLst>
              <a:ext uri="{FF2B5EF4-FFF2-40B4-BE49-F238E27FC236}">
                <a16:creationId xmlns:a16="http://schemas.microsoft.com/office/drawing/2014/main" id="{D85E576B-BD7F-4F8A-9762-FC538E4A361E}"/>
              </a:ext>
            </a:extLst>
          </p:cNvPr>
          <p:cNvSpPr>
            <a:spLocks/>
          </p:cNvSpPr>
          <p:nvPr/>
        </p:nvSpPr>
        <p:spPr bwMode="auto">
          <a:xfrm>
            <a:off x="6786564" y="2093842"/>
            <a:ext cx="1003697" cy="577453"/>
          </a:xfrm>
          <a:prstGeom prst="borderCallout1">
            <a:avLst>
              <a:gd name="adj1" fmla="val 54093"/>
              <a:gd name="adj2" fmla="val -4861"/>
              <a:gd name="adj3" fmla="val 22739"/>
              <a:gd name="adj4" fmla="val -292292"/>
            </a:avLst>
          </a:prstGeom>
          <a:solidFill>
            <a:srgbClr val="FFFF99"/>
          </a:solidFill>
          <a:ln w="25400">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900" b="1">
                <a:solidFill>
                  <a:srgbClr val="000000"/>
                </a:solidFill>
              </a:rPr>
              <a:t>VEC </a:t>
            </a:r>
          </a:p>
          <a:p>
            <a:pPr algn="ctr" eaLnBrk="1" hangingPunct="1">
              <a:spcBef>
                <a:spcPct val="0"/>
              </a:spcBef>
              <a:buFontTx/>
              <a:buNone/>
            </a:pPr>
            <a:r>
              <a:rPr lang="es-ES" altLang="es-ES_tradnl" sz="900" b="1">
                <a:solidFill>
                  <a:srgbClr val="000000"/>
                </a:solidFill>
              </a:rPr>
              <a:t>AUMENTADO</a:t>
            </a:r>
          </a:p>
          <a:p>
            <a:pPr algn="ctr" eaLnBrk="1" hangingPunct="1">
              <a:spcBef>
                <a:spcPct val="0"/>
              </a:spcBef>
              <a:buFontTx/>
              <a:buNone/>
            </a:pPr>
            <a:r>
              <a:rPr lang="es-ES" altLang="es-ES_tradnl" sz="900" b="1">
                <a:solidFill>
                  <a:srgbClr val="000000"/>
                </a:solidFill>
              </a:rPr>
              <a:t>(riesgo de ICC)</a:t>
            </a:r>
          </a:p>
        </p:txBody>
      </p:sp>
      <p:sp>
        <p:nvSpPr>
          <p:cNvPr id="12" name="AutoShape 12">
            <a:extLst>
              <a:ext uri="{FF2B5EF4-FFF2-40B4-BE49-F238E27FC236}">
                <a16:creationId xmlns:a16="http://schemas.microsoft.com/office/drawing/2014/main" id="{4428EF15-8EFC-4F81-A983-B54FA560013B}"/>
              </a:ext>
            </a:extLst>
          </p:cNvPr>
          <p:cNvSpPr>
            <a:spLocks/>
          </p:cNvSpPr>
          <p:nvPr/>
        </p:nvSpPr>
        <p:spPr bwMode="auto">
          <a:xfrm>
            <a:off x="5508104" y="3123850"/>
            <a:ext cx="1003697" cy="689372"/>
          </a:xfrm>
          <a:prstGeom prst="borderCallout1">
            <a:avLst>
              <a:gd name="adj1" fmla="val 50440"/>
              <a:gd name="adj2" fmla="val -2389"/>
              <a:gd name="adj3" fmla="val -25074"/>
              <a:gd name="adj4" fmla="val -190162"/>
            </a:avLst>
          </a:prstGeom>
          <a:solidFill>
            <a:srgbClr val="FFFF99"/>
          </a:solidFill>
          <a:ln w="9525">
            <a:solidFill>
              <a:schemeClr val="tx1"/>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900" b="1">
                <a:solidFill>
                  <a:srgbClr val="000000"/>
                </a:solidFill>
              </a:rPr>
              <a:t>VEC  muy DISMINUIDO</a:t>
            </a:r>
          </a:p>
          <a:p>
            <a:pPr algn="ctr" eaLnBrk="1" hangingPunct="1">
              <a:spcBef>
                <a:spcPct val="0"/>
              </a:spcBef>
              <a:buFontTx/>
              <a:buNone/>
            </a:pPr>
            <a:r>
              <a:rPr lang="es-ES" altLang="es-ES_tradnl" sz="900" b="1">
                <a:solidFill>
                  <a:srgbClr val="000000"/>
                </a:solidFill>
              </a:rPr>
              <a:t>(riesgo de shock)</a:t>
            </a:r>
          </a:p>
        </p:txBody>
      </p:sp>
      <p:sp>
        <p:nvSpPr>
          <p:cNvPr id="13" name="AutoShape 10">
            <a:extLst>
              <a:ext uri="{FF2B5EF4-FFF2-40B4-BE49-F238E27FC236}">
                <a16:creationId xmlns:a16="http://schemas.microsoft.com/office/drawing/2014/main" id="{D4BDD898-4290-45EC-86D2-AFB87B97A6C1}"/>
              </a:ext>
            </a:extLst>
          </p:cNvPr>
          <p:cNvSpPr>
            <a:spLocks noChangeArrowheads="1"/>
          </p:cNvSpPr>
          <p:nvPr/>
        </p:nvSpPr>
        <p:spPr bwMode="auto">
          <a:xfrm>
            <a:off x="3788567" y="5818938"/>
            <a:ext cx="1566863" cy="756047"/>
          </a:xfrm>
          <a:prstGeom prst="irregularSeal2">
            <a:avLst/>
          </a:prstGeom>
          <a:solidFill>
            <a:srgbClr val="FFF3D3"/>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500" b="1">
                <a:solidFill>
                  <a:srgbClr val="000000"/>
                </a:solidFill>
              </a:rPr>
              <a:t>El VEC</a:t>
            </a:r>
          </a:p>
        </p:txBody>
      </p:sp>
      <p:sp>
        <p:nvSpPr>
          <p:cNvPr id="14" name="AutoShape 9">
            <a:extLst>
              <a:ext uri="{FF2B5EF4-FFF2-40B4-BE49-F238E27FC236}">
                <a16:creationId xmlns:a16="http://schemas.microsoft.com/office/drawing/2014/main" id="{034722F0-350F-4AC9-A321-C183740FCF87}"/>
              </a:ext>
            </a:extLst>
          </p:cNvPr>
          <p:cNvSpPr>
            <a:spLocks noChangeArrowheads="1"/>
          </p:cNvSpPr>
          <p:nvPr/>
        </p:nvSpPr>
        <p:spPr bwMode="auto">
          <a:xfrm>
            <a:off x="3141251" y="4696368"/>
            <a:ext cx="2861494" cy="685228"/>
          </a:xfrm>
          <a:prstGeom prst="cloudCallout">
            <a:avLst>
              <a:gd name="adj1" fmla="val -50861"/>
              <a:gd name="adj2" fmla="val -78806"/>
            </a:avLst>
          </a:prstGeom>
          <a:solidFill>
            <a:srgbClr val="FFCC99"/>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100" b="1" dirty="0">
                <a:solidFill>
                  <a:srgbClr val="000000"/>
                </a:solidFill>
              </a:rPr>
              <a:t>DISMINUIDO</a:t>
            </a:r>
          </a:p>
          <a:p>
            <a:pPr algn="ctr" eaLnBrk="1" hangingPunct="1">
              <a:spcBef>
                <a:spcPct val="0"/>
              </a:spcBef>
              <a:buFontTx/>
              <a:buNone/>
            </a:pPr>
            <a:r>
              <a:rPr lang="es-ES" altLang="es-ES_tradnl" sz="1100" b="1" dirty="0">
                <a:solidFill>
                  <a:srgbClr val="000000"/>
                </a:solidFill>
              </a:rPr>
              <a:t>EN IGUAL MEDIDA EN LOS TRES</a:t>
            </a:r>
          </a:p>
        </p:txBody>
      </p:sp>
    </p:spTree>
    <p:extLst>
      <p:ext uri="{BB962C8B-B14F-4D97-AF65-F5344CB8AC3E}">
        <p14:creationId xmlns:p14="http://schemas.microsoft.com/office/powerpoint/2010/main" val="355341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476375" y="159221"/>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Conceptos generales: </a:t>
            </a:r>
            <a:r>
              <a:rPr lang="es-ES" sz="2800" b="1" dirty="0">
                <a:solidFill>
                  <a:schemeClr val="accent1">
                    <a:lumMod val="50000"/>
                  </a:schemeClr>
                </a:solidFill>
              </a:rPr>
              <a:t>Distribución del agua corporal total</a:t>
            </a:r>
            <a:endParaRPr lang="es-ES" sz="3600" b="1" dirty="0">
              <a:solidFill>
                <a:schemeClr val="accent1">
                  <a:lumMod val="50000"/>
                </a:schemeClr>
              </a:solidFill>
            </a:endParaRPr>
          </a:p>
        </p:txBody>
      </p:sp>
      <p:pic>
        <p:nvPicPr>
          <p:cNvPr id="4" name="Imagen 3">
            <a:extLst>
              <a:ext uri="{FF2B5EF4-FFF2-40B4-BE49-F238E27FC236}">
                <a16:creationId xmlns:a16="http://schemas.microsoft.com/office/drawing/2014/main" id="{C3922B24-3610-D146-AFC6-13301C801EC4}"/>
              </a:ext>
            </a:extLst>
          </p:cNvPr>
          <p:cNvPicPr>
            <a:picLocks noChangeAspect="1"/>
          </p:cNvPicPr>
          <p:nvPr/>
        </p:nvPicPr>
        <p:blipFill>
          <a:blip r:embed="rId3" cstate="print"/>
          <a:stretch>
            <a:fillRect/>
          </a:stretch>
        </p:blipFill>
        <p:spPr>
          <a:xfrm>
            <a:off x="971600" y="1412775"/>
            <a:ext cx="7272808" cy="4687137"/>
          </a:xfrm>
          <a:prstGeom prst="rect">
            <a:avLst/>
          </a:prstGeom>
        </p:spPr>
      </p:pic>
    </p:spTree>
    <p:extLst>
      <p:ext uri="{BB962C8B-B14F-4D97-AF65-F5344CB8AC3E}">
        <p14:creationId xmlns:p14="http://schemas.microsoft.com/office/powerpoint/2010/main" val="274893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Preguntas clave</a:t>
            </a:r>
          </a:p>
        </p:txBody>
      </p:sp>
      <p:sp>
        <p:nvSpPr>
          <p:cNvPr id="16" name="CuadroTexto 15">
            <a:extLst>
              <a:ext uri="{FF2B5EF4-FFF2-40B4-BE49-F238E27FC236}">
                <a16:creationId xmlns:a16="http://schemas.microsoft.com/office/drawing/2014/main" id="{DB64FF36-2453-43DD-80F6-AB5E887E2F14}"/>
              </a:ext>
            </a:extLst>
          </p:cNvPr>
          <p:cNvSpPr txBox="1"/>
          <p:nvPr/>
        </p:nvSpPr>
        <p:spPr>
          <a:xfrm>
            <a:off x="5861080" y="2432430"/>
            <a:ext cx="2956592" cy="369332"/>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s-ES" b="1" dirty="0">
                <a:solidFill>
                  <a:schemeClr val="accent1">
                    <a:lumMod val="75000"/>
                  </a:schemeClr>
                </a:solidFill>
              </a:rPr>
              <a:t>¿POR QUÉ NO BEBE?</a:t>
            </a:r>
            <a:endParaRPr lang="es-ES" dirty="0"/>
          </a:p>
        </p:txBody>
      </p:sp>
      <p:pic>
        <p:nvPicPr>
          <p:cNvPr id="17" name="Imagen 16">
            <a:extLst>
              <a:ext uri="{FF2B5EF4-FFF2-40B4-BE49-F238E27FC236}">
                <a16:creationId xmlns:a16="http://schemas.microsoft.com/office/drawing/2014/main" id="{9B7DE796-7984-476E-B71E-43CB3E71B96F}"/>
              </a:ext>
            </a:extLst>
          </p:cNvPr>
          <p:cNvPicPr>
            <a:picLocks noChangeAspect="1"/>
          </p:cNvPicPr>
          <p:nvPr/>
        </p:nvPicPr>
        <p:blipFill>
          <a:blip r:embed="rId3" cstate="print"/>
          <a:stretch>
            <a:fillRect/>
          </a:stretch>
        </p:blipFill>
        <p:spPr>
          <a:xfrm>
            <a:off x="5861080" y="3026573"/>
            <a:ext cx="2956592" cy="2295249"/>
          </a:xfrm>
          <a:prstGeom prst="rect">
            <a:avLst/>
          </a:prstGeom>
          <a:ln>
            <a:solidFill>
              <a:schemeClr val="accent1"/>
            </a:solidFill>
          </a:ln>
        </p:spPr>
      </p:pic>
      <p:sp>
        <p:nvSpPr>
          <p:cNvPr id="18" name="CuadroTexto 17">
            <a:extLst>
              <a:ext uri="{FF2B5EF4-FFF2-40B4-BE49-F238E27FC236}">
                <a16:creationId xmlns:a16="http://schemas.microsoft.com/office/drawing/2014/main" id="{D7F8BD07-6E0A-4F0E-BC11-0F6E7B9D5270}"/>
              </a:ext>
            </a:extLst>
          </p:cNvPr>
          <p:cNvSpPr txBox="1"/>
          <p:nvPr/>
        </p:nvSpPr>
        <p:spPr>
          <a:xfrm>
            <a:off x="5861080" y="1561288"/>
            <a:ext cx="2956592" cy="646331"/>
          </a:xfrm>
          <a:prstGeom prst="rect">
            <a:avLst/>
          </a:prstGeom>
          <a:solidFill>
            <a:schemeClr val="accent1">
              <a:lumMod val="75000"/>
            </a:schemeClr>
          </a:solidFill>
          <a:ln>
            <a:solidFill>
              <a:schemeClr val="accent1"/>
            </a:solidFill>
          </a:ln>
        </p:spPr>
        <p:txBody>
          <a:bodyPr wrap="square" rtlCol="0">
            <a:spAutoFit/>
          </a:bodyPr>
          <a:lstStyle/>
          <a:p>
            <a:pPr algn="ctr"/>
            <a:r>
              <a:rPr lang="es-ES" b="1" dirty="0">
                <a:solidFill>
                  <a:schemeClr val="bg1"/>
                </a:solidFill>
              </a:rPr>
              <a:t>SOBRE LA FALTA DE </a:t>
            </a:r>
          </a:p>
          <a:p>
            <a:pPr algn="ctr"/>
            <a:r>
              <a:rPr lang="es-ES" b="1" dirty="0">
                <a:solidFill>
                  <a:schemeClr val="bg1"/>
                </a:solidFill>
              </a:rPr>
              <a:t>COMPENSACIÓN</a:t>
            </a:r>
            <a:endParaRPr lang="es-ES" dirty="0">
              <a:solidFill>
                <a:schemeClr val="bg1"/>
              </a:solidFill>
            </a:endParaRPr>
          </a:p>
        </p:txBody>
      </p:sp>
      <p:sp>
        <p:nvSpPr>
          <p:cNvPr id="27" name="CuadroTexto 26">
            <a:extLst>
              <a:ext uri="{FF2B5EF4-FFF2-40B4-BE49-F238E27FC236}">
                <a16:creationId xmlns:a16="http://schemas.microsoft.com/office/drawing/2014/main" id="{A7B0CCB3-6C5D-44B0-9E6B-316955F5C345}"/>
              </a:ext>
            </a:extLst>
          </p:cNvPr>
          <p:cNvSpPr txBox="1"/>
          <p:nvPr/>
        </p:nvSpPr>
        <p:spPr>
          <a:xfrm>
            <a:off x="323528" y="1561287"/>
            <a:ext cx="3915206" cy="646331"/>
          </a:xfrm>
          <a:prstGeom prst="rect">
            <a:avLst/>
          </a:prstGeom>
          <a:solidFill>
            <a:schemeClr val="accent1">
              <a:lumMod val="75000"/>
            </a:schemeClr>
          </a:solidFill>
          <a:ln>
            <a:solidFill>
              <a:schemeClr val="accent1"/>
            </a:solidFill>
          </a:ln>
        </p:spPr>
        <p:txBody>
          <a:bodyPr wrap="square" rtlCol="0">
            <a:spAutoFit/>
          </a:bodyPr>
          <a:lstStyle/>
          <a:p>
            <a:pPr algn="ctr"/>
            <a:r>
              <a:rPr lang="es-ES" b="1" dirty="0">
                <a:solidFill>
                  <a:schemeClr val="bg1"/>
                </a:solidFill>
              </a:rPr>
              <a:t>SOBRE LA ETIOLOGÍA DE LA HIPERNATREMIA</a:t>
            </a:r>
            <a:endParaRPr lang="es-ES" dirty="0">
              <a:solidFill>
                <a:schemeClr val="bg1"/>
              </a:solidFill>
            </a:endParaRPr>
          </a:p>
        </p:txBody>
      </p:sp>
      <p:sp>
        <p:nvSpPr>
          <p:cNvPr id="28" name="CuadroTexto 27">
            <a:extLst>
              <a:ext uri="{FF2B5EF4-FFF2-40B4-BE49-F238E27FC236}">
                <a16:creationId xmlns:a16="http://schemas.microsoft.com/office/drawing/2014/main" id="{86F760FF-EA85-491B-BC89-14A21BD31CB2}"/>
              </a:ext>
            </a:extLst>
          </p:cNvPr>
          <p:cNvSpPr txBox="1"/>
          <p:nvPr/>
        </p:nvSpPr>
        <p:spPr>
          <a:xfrm>
            <a:off x="287702" y="3454408"/>
            <a:ext cx="3915206" cy="323165"/>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s-ES" sz="1500" b="1" dirty="0">
                <a:solidFill>
                  <a:schemeClr val="accent1">
                    <a:lumMod val="75000"/>
                  </a:schemeClr>
                </a:solidFill>
              </a:rPr>
              <a:t>¿CUÁNTO ORINA?</a:t>
            </a:r>
            <a:endParaRPr lang="es-ES" sz="1500" dirty="0"/>
          </a:p>
        </p:txBody>
      </p:sp>
      <p:sp>
        <p:nvSpPr>
          <p:cNvPr id="29" name="CuadroTexto 28">
            <a:extLst>
              <a:ext uri="{FF2B5EF4-FFF2-40B4-BE49-F238E27FC236}">
                <a16:creationId xmlns:a16="http://schemas.microsoft.com/office/drawing/2014/main" id="{9650E288-404E-4049-B8FB-69C8B0D442A3}"/>
              </a:ext>
            </a:extLst>
          </p:cNvPr>
          <p:cNvSpPr txBox="1"/>
          <p:nvPr/>
        </p:nvSpPr>
        <p:spPr>
          <a:xfrm>
            <a:off x="323528" y="2420888"/>
            <a:ext cx="3915206" cy="323165"/>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s-ES" sz="1500" b="1" dirty="0">
                <a:solidFill>
                  <a:schemeClr val="accent1">
                    <a:lumMod val="75000"/>
                  </a:schemeClr>
                </a:solidFill>
              </a:rPr>
              <a:t>¿CÓMO ESTÁ EL VEC?</a:t>
            </a:r>
          </a:p>
        </p:txBody>
      </p:sp>
      <p:sp>
        <p:nvSpPr>
          <p:cNvPr id="30" name="CuadroTexto 29">
            <a:extLst>
              <a:ext uri="{FF2B5EF4-FFF2-40B4-BE49-F238E27FC236}">
                <a16:creationId xmlns:a16="http://schemas.microsoft.com/office/drawing/2014/main" id="{B27DA079-DF14-4558-A85F-2E48E63325C3}"/>
              </a:ext>
            </a:extLst>
          </p:cNvPr>
          <p:cNvSpPr txBox="1"/>
          <p:nvPr/>
        </p:nvSpPr>
        <p:spPr>
          <a:xfrm>
            <a:off x="323892" y="4289788"/>
            <a:ext cx="3915206" cy="553998"/>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s-ES" sz="1500" b="1" dirty="0">
                <a:solidFill>
                  <a:schemeClr val="accent1">
                    <a:lumMod val="75000"/>
                  </a:schemeClr>
                </a:solidFill>
              </a:rPr>
              <a:t>¿CÓMO ESTÁ DE CONCENTRADA LA ORINA? (</a:t>
            </a:r>
            <a:r>
              <a:rPr lang="es-ES" sz="1500" b="1" dirty="0" err="1">
                <a:solidFill>
                  <a:schemeClr val="accent1">
                    <a:lumMod val="75000"/>
                  </a:schemeClr>
                </a:solidFill>
              </a:rPr>
              <a:t>OSMu</a:t>
            </a:r>
            <a:r>
              <a:rPr lang="es-ES" sz="1500" b="1" dirty="0">
                <a:solidFill>
                  <a:schemeClr val="accent1">
                    <a:lumMod val="75000"/>
                  </a:schemeClr>
                </a:solidFill>
              </a:rPr>
              <a:t>)</a:t>
            </a:r>
            <a:endParaRPr lang="es-ES" sz="1500" dirty="0"/>
          </a:p>
        </p:txBody>
      </p:sp>
      <p:sp>
        <p:nvSpPr>
          <p:cNvPr id="31" name="CuadroTexto 30">
            <a:extLst>
              <a:ext uri="{FF2B5EF4-FFF2-40B4-BE49-F238E27FC236}">
                <a16:creationId xmlns:a16="http://schemas.microsoft.com/office/drawing/2014/main" id="{768DD75E-7C21-4E83-B8AE-150B8DB081F6}"/>
              </a:ext>
            </a:extLst>
          </p:cNvPr>
          <p:cNvSpPr txBox="1"/>
          <p:nvPr/>
        </p:nvSpPr>
        <p:spPr>
          <a:xfrm>
            <a:off x="1016390" y="2885896"/>
            <a:ext cx="184731" cy="369332"/>
          </a:xfrm>
          <a:prstGeom prst="rect">
            <a:avLst/>
          </a:prstGeom>
          <a:noFill/>
        </p:spPr>
        <p:txBody>
          <a:bodyPr wrap="none" rtlCol="0">
            <a:spAutoFit/>
          </a:bodyPr>
          <a:lstStyle/>
          <a:p>
            <a:endParaRPr lang="es-ES" dirty="0"/>
          </a:p>
        </p:txBody>
      </p:sp>
      <p:sp>
        <p:nvSpPr>
          <p:cNvPr id="32" name="CuadroTexto 31">
            <a:extLst>
              <a:ext uri="{FF2B5EF4-FFF2-40B4-BE49-F238E27FC236}">
                <a16:creationId xmlns:a16="http://schemas.microsoft.com/office/drawing/2014/main" id="{09E2B916-1F8D-437A-846E-1E394148B98C}"/>
              </a:ext>
            </a:extLst>
          </p:cNvPr>
          <p:cNvSpPr txBox="1"/>
          <p:nvPr/>
        </p:nvSpPr>
        <p:spPr>
          <a:xfrm>
            <a:off x="628228" y="2823903"/>
            <a:ext cx="4016761" cy="461665"/>
          </a:xfrm>
          <a:prstGeom prst="rect">
            <a:avLst/>
          </a:prstGeom>
          <a:solidFill>
            <a:schemeClr val="bg1">
              <a:lumMod val="95000"/>
            </a:schemeClr>
          </a:solidFill>
          <a:ln>
            <a:solidFill>
              <a:schemeClr val="accent1">
                <a:lumMod val="50000"/>
              </a:schemeClr>
            </a:solidFill>
          </a:ln>
        </p:spPr>
        <p:txBody>
          <a:bodyPr wrap="square" rtlCol="0">
            <a:spAutoFit/>
          </a:bodyPr>
          <a:lstStyle/>
          <a:p>
            <a:r>
              <a:rPr lang="es-ES" altLang="es-ES_tradnl" sz="1200" dirty="0">
                <a:ea typeface="ＭＳ Ｐゴシック" panose="020B0600070205080204" pitchFamily="34" charset="-128"/>
              </a:rPr>
              <a:t>Distingue los casos por ganancia neta de sodio (raros) de los de pérdida neta de agua</a:t>
            </a:r>
            <a:endParaRPr lang="es-ES" sz="1200" dirty="0"/>
          </a:p>
        </p:txBody>
      </p:sp>
      <p:sp>
        <p:nvSpPr>
          <p:cNvPr id="33" name="CuadroTexto 32">
            <a:extLst>
              <a:ext uri="{FF2B5EF4-FFF2-40B4-BE49-F238E27FC236}">
                <a16:creationId xmlns:a16="http://schemas.microsoft.com/office/drawing/2014/main" id="{EF9C14CF-49FB-4498-AABA-D4FA55419CA7}"/>
              </a:ext>
            </a:extLst>
          </p:cNvPr>
          <p:cNvSpPr txBox="1"/>
          <p:nvPr/>
        </p:nvSpPr>
        <p:spPr>
          <a:xfrm>
            <a:off x="628228" y="3861716"/>
            <a:ext cx="4016761" cy="276999"/>
          </a:xfrm>
          <a:prstGeom prst="rect">
            <a:avLst/>
          </a:prstGeom>
          <a:solidFill>
            <a:schemeClr val="bg1">
              <a:lumMod val="95000"/>
            </a:schemeClr>
          </a:solidFill>
          <a:ln>
            <a:solidFill>
              <a:schemeClr val="accent1">
                <a:lumMod val="50000"/>
              </a:schemeClr>
            </a:solidFill>
          </a:ln>
        </p:spPr>
        <p:txBody>
          <a:bodyPr wrap="square" rtlCol="0">
            <a:spAutoFit/>
          </a:bodyPr>
          <a:lstStyle>
            <a:defPPr>
              <a:defRPr lang="es-ES"/>
            </a:defPPr>
            <a:lvl1pPr>
              <a:defRPr sz="1600">
                <a:ea typeface="ＭＳ Ｐゴシック" panose="020B0600070205080204" pitchFamily="34" charset="-128"/>
              </a:defRPr>
            </a:lvl1pPr>
          </a:lstStyle>
          <a:p>
            <a:r>
              <a:rPr lang="es-ES" altLang="es-ES_tradnl" sz="1200" dirty="0"/>
              <a:t>Distingue las pérdidas renales de las extrarrenales</a:t>
            </a:r>
          </a:p>
        </p:txBody>
      </p:sp>
      <p:sp>
        <p:nvSpPr>
          <p:cNvPr id="34" name="CuadroTexto 33">
            <a:extLst>
              <a:ext uri="{FF2B5EF4-FFF2-40B4-BE49-F238E27FC236}">
                <a16:creationId xmlns:a16="http://schemas.microsoft.com/office/drawing/2014/main" id="{E20D6E71-363C-4775-BDA5-BC473A17E117}"/>
              </a:ext>
            </a:extLst>
          </p:cNvPr>
          <p:cNvSpPr txBox="1"/>
          <p:nvPr/>
        </p:nvSpPr>
        <p:spPr>
          <a:xfrm>
            <a:off x="628228" y="4944511"/>
            <a:ext cx="4016761" cy="461665"/>
          </a:xfrm>
          <a:prstGeom prst="rect">
            <a:avLst/>
          </a:prstGeom>
          <a:solidFill>
            <a:schemeClr val="bg1">
              <a:lumMod val="95000"/>
            </a:schemeClr>
          </a:solidFill>
          <a:ln>
            <a:solidFill>
              <a:schemeClr val="accent1">
                <a:lumMod val="50000"/>
              </a:schemeClr>
            </a:solidFill>
          </a:ln>
        </p:spPr>
        <p:txBody>
          <a:bodyPr wrap="square" rtlCol="0">
            <a:spAutoFit/>
          </a:bodyPr>
          <a:lstStyle>
            <a:defPPr>
              <a:defRPr lang="es-ES"/>
            </a:defPPr>
            <a:lvl1pPr>
              <a:defRPr sz="1600">
                <a:ea typeface="ＭＳ Ｐゴシック" panose="020B0600070205080204" pitchFamily="34" charset="-128"/>
              </a:defRPr>
            </a:lvl1pPr>
          </a:lstStyle>
          <a:p>
            <a:r>
              <a:rPr lang="es-ES" altLang="es-ES_tradnl" sz="1200" dirty="0"/>
              <a:t>Distingue la diuresis osmótica y/o por diuréticos de la diuresis por diabetes insípida</a:t>
            </a:r>
            <a:endParaRPr lang="es-ES" sz="1200" dirty="0"/>
          </a:p>
        </p:txBody>
      </p:sp>
    </p:spTree>
    <p:extLst>
      <p:ext uri="{BB962C8B-B14F-4D97-AF65-F5344CB8AC3E}">
        <p14:creationId xmlns:p14="http://schemas.microsoft.com/office/powerpoint/2010/main" val="73032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a:t>
            </a:r>
            <a:r>
              <a:rPr lang="es-ES" sz="2400" b="1" dirty="0">
                <a:solidFill>
                  <a:schemeClr val="accent1">
                    <a:lumMod val="50000"/>
                  </a:schemeClr>
                </a:solidFill>
              </a:rPr>
              <a:t>Etiología y Diagnóstico diferencial</a:t>
            </a:r>
            <a:endParaRPr lang="es-ES" sz="3600" b="1" dirty="0">
              <a:solidFill>
                <a:schemeClr val="accent1">
                  <a:lumMod val="50000"/>
                </a:schemeClr>
              </a:solidFill>
            </a:endParaRPr>
          </a:p>
        </p:txBody>
      </p:sp>
      <p:pic>
        <p:nvPicPr>
          <p:cNvPr id="12" name="Imagen 11">
            <a:extLst>
              <a:ext uri="{FF2B5EF4-FFF2-40B4-BE49-F238E27FC236}">
                <a16:creationId xmlns:a16="http://schemas.microsoft.com/office/drawing/2014/main" id="{E2AB6EF7-2AC3-46F1-8493-B88A46DA78D3}"/>
              </a:ext>
            </a:extLst>
          </p:cNvPr>
          <p:cNvPicPr>
            <a:picLocks noChangeAspect="1"/>
          </p:cNvPicPr>
          <p:nvPr/>
        </p:nvPicPr>
        <p:blipFill>
          <a:blip r:embed="rId3" cstate="print"/>
          <a:stretch>
            <a:fillRect/>
          </a:stretch>
        </p:blipFill>
        <p:spPr>
          <a:xfrm>
            <a:off x="2366204" y="857250"/>
            <a:ext cx="4411592" cy="5143500"/>
          </a:xfrm>
          <a:prstGeom prst="rect">
            <a:avLst/>
          </a:prstGeom>
        </p:spPr>
      </p:pic>
      <p:sp>
        <p:nvSpPr>
          <p:cNvPr id="14" name="CuadroTexto 13">
            <a:extLst>
              <a:ext uri="{FF2B5EF4-FFF2-40B4-BE49-F238E27FC236}">
                <a16:creationId xmlns:a16="http://schemas.microsoft.com/office/drawing/2014/main" id="{5AB0DB4F-E421-4F9B-89F6-5D47D83AE6DE}"/>
              </a:ext>
            </a:extLst>
          </p:cNvPr>
          <p:cNvSpPr txBox="1"/>
          <p:nvPr/>
        </p:nvSpPr>
        <p:spPr>
          <a:xfrm>
            <a:off x="1594777" y="2263353"/>
            <a:ext cx="1345358" cy="253916"/>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s-ES" sz="1050" b="1" dirty="0">
                <a:solidFill>
                  <a:schemeClr val="accent1">
                    <a:lumMod val="75000"/>
                  </a:schemeClr>
                </a:solidFill>
              </a:rPr>
              <a:t>¿CUÁNTO ORINA?</a:t>
            </a:r>
          </a:p>
        </p:txBody>
      </p:sp>
      <p:sp>
        <p:nvSpPr>
          <p:cNvPr id="15" name="CuadroTexto 14">
            <a:extLst>
              <a:ext uri="{FF2B5EF4-FFF2-40B4-BE49-F238E27FC236}">
                <a16:creationId xmlns:a16="http://schemas.microsoft.com/office/drawing/2014/main" id="{9D9ED45E-2D7B-4798-B87A-ECA993D674D2}"/>
              </a:ext>
            </a:extLst>
          </p:cNvPr>
          <p:cNvSpPr txBox="1"/>
          <p:nvPr/>
        </p:nvSpPr>
        <p:spPr>
          <a:xfrm>
            <a:off x="6085350" y="3115284"/>
            <a:ext cx="1605844" cy="369332"/>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s-ES_tradnl" sz="900" b="1" dirty="0">
                <a:solidFill>
                  <a:schemeClr val="accent1">
                    <a:lumMod val="75000"/>
                  </a:schemeClr>
                </a:solidFill>
              </a:rPr>
              <a:t>¿</a:t>
            </a:r>
            <a:r>
              <a:rPr lang="es-ES" sz="900" b="1" dirty="0">
                <a:solidFill>
                  <a:schemeClr val="accent1">
                    <a:lumMod val="75000"/>
                  </a:schemeClr>
                </a:solidFill>
              </a:rPr>
              <a:t>CÓMO ESTÁ DE CONCENTRADA LA ORINA?</a:t>
            </a:r>
          </a:p>
        </p:txBody>
      </p:sp>
      <p:sp>
        <p:nvSpPr>
          <p:cNvPr id="23" name="CuadroTexto 22">
            <a:extLst>
              <a:ext uri="{FF2B5EF4-FFF2-40B4-BE49-F238E27FC236}">
                <a16:creationId xmlns:a16="http://schemas.microsoft.com/office/drawing/2014/main" id="{265FD9D3-5260-496D-B9AB-86557033D75C}"/>
              </a:ext>
            </a:extLst>
          </p:cNvPr>
          <p:cNvSpPr txBox="1"/>
          <p:nvPr/>
        </p:nvSpPr>
        <p:spPr>
          <a:xfrm>
            <a:off x="5463657" y="1491281"/>
            <a:ext cx="1345358" cy="415498"/>
          </a:xfrm>
          <a:prstGeom prst="rect">
            <a:avLst/>
          </a:prstGeom>
          <a:solidFill>
            <a:schemeClr val="accent5">
              <a:lumMod val="20000"/>
              <a:lumOff val="80000"/>
            </a:schemeClr>
          </a:solidFill>
          <a:ln>
            <a:solidFill>
              <a:schemeClr val="accent1"/>
            </a:solidFill>
          </a:ln>
        </p:spPr>
        <p:txBody>
          <a:bodyPr wrap="square" rtlCol="0">
            <a:spAutoFit/>
          </a:bodyPr>
          <a:lstStyle/>
          <a:p>
            <a:pPr algn="ctr"/>
            <a:r>
              <a:rPr lang="es-ES" sz="1050" b="1" dirty="0">
                <a:solidFill>
                  <a:schemeClr val="accent1">
                    <a:lumMod val="75000"/>
                  </a:schemeClr>
                </a:solidFill>
              </a:rPr>
              <a:t>¿CÓMO ESTÁ EL VEC?</a:t>
            </a:r>
          </a:p>
        </p:txBody>
      </p:sp>
      <p:sp>
        <p:nvSpPr>
          <p:cNvPr id="25" name="CuadroTexto 24">
            <a:extLst>
              <a:ext uri="{FF2B5EF4-FFF2-40B4-BE49-F238E27FC236}">
                <a16:creationId xmlns:a16="http://schemas.microsoft.com/office/drawing/2014/main" id="{D41662D8-7E13-4D4E-9D14-6D90F8ECE1D6}"/>
              </a:ext>
            </a:extLst>
          </p:cNvPr>
          <p:cNvSpPr txBox="1"/>
          <p:nvPr/>
        </p:nvSpPr>
        <p:spPr>
          <a:xfrm>
            <a:off x="475966" y="3324084"/>
            <a:ext cx="1311914" cy="438582"/>
          </a:xfrm>
          <a:prstGeom prst="rect">
            <a:avLst/>
          </a:prstGeom>
          <a:noFill/>
          <a:ln w="19050">
            <a:solidFill>
              <a:srgbClr val="7030A0"/>
            </a:solidFill>
          </a:ln>
        </p:spPr>
        <p:txBody>
          <a:bodyPr wrap="square" rtlCol="0">
            <a:spAutoFit/>
          </a:bodyPr>
          <a:lstStyle/>
          <a:p>
            <a:pPr algn="ctr"/>
            <a:r>
              <a:rPr lang="es-ES_tradnl" sz="750" b="1" dirty="0">
                <a:latin typeface="Arial" panose="020B0604020202020204" pitchFamily="34" charset="0"/>
                <a:cs typeface="Arial" panose="020B0604020202020204" pitchFamily="34" charset="0"/>
              </a:rPr>
              <a:t>REDISTRIBUCIÓN INTRA-CELULAR DE AGUA</a:t>
            </a:r>
            <a:endParaRPr lang="es-ES" sz="750" b="1" dirty="0">
              <a:latin typeface="Arial" panose="020B0604020202020204" pitchFamily="34" charset="0"/>
              <a:cs typeface="Arial" panose="020B0604020202020204" pitchFamily="34" charset="0"/>
            </a:endParaRPr>
          </a:p>
        </p:txBody>
      </p:sp>
      <p:cxnSp>
        <p:nvCxnSpPr>
          <p:cNvPr id="26" name="Conector: angular 25">
            <a:extLst>
              <a:ext uri="{FF2B5EF4-FFF2-40B4-BE49-F238E27FC236}">
                <a16:creationId xmlns:a16="http://schemas.microsoft.com/office/drawing/2014/main" id="{56A0B100-4BD3-43A2-BDB3-DAB7D3D5F9DF}"/>
              </a:ext>
            </a:extLst>
          </p:cNvPr>
          <p:cNvCxnSpPr>
            <a:cxnSpLocks/>
          </p:cNvCxnSpPr>
          <p:nvPr/>
        </p:nvCxnSpPr>
        <p:spPr>
          <a:xfrm rot="10800000" flipV="1">
            <a:off x="1771710" y="3013345"/>
            <a:ext cx="1193250" cy="487662"/>
          </a:xfrm>
          <a:prstGeom prst="bent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12ECAA43-FBBA-434C-BB00-5D4ACAABB694}"/>
              </a:ext>
            </a:extLst>
          </p:cNvPr>
          <p:cNvSpPr txBox="1"/>
          <p:nvPr/>
        </p:nvSpPr>
        <p:spPr>
          <a:xfrm>
            <a:off x="475966" y="3939940"/>
            <a:ext cx="1311914" cy="507831"/>
          </a:xfrm>
          <a:prstGeom prst="rect">
            <a:avLst/>
          </a:prstGeom>
          <a:noFill/>
          <a:ln w="19050">
            <a:solidFill>
              <a:srgbClr val="7030A0"/>
            </a:solidFill>
          </a:ln>
        </p:spPr>
        <p:txBody>
          <a:bodyPr wrap="square" rtlCol="0">
            <a:spAutoFit/>
          </a:bodyPr>
          <a:lstStyle/>
          <a:p>
            <a:pPr marL="128588" indent="-128588">
              <a:buFont typeface="Arial" panose="020B0604020202020204" pitchFamily="34" charset="0"/>
              <a:buChar char="•"/>
            </a:pPr>
            <a:r>
              <a:rPr lang="es-ES_tradnl" sz="675" dirty="0">
                <a:latin typeface="Arial" panose="020B0604020202020204" pitchFamily="34" charset="0"/>
                <a:cs typeface="Arial" panose="020B0604020202020204" pitchFamily="34" charset="0"/>
              </a:rPr>
              <a:t>Convulsiones</a:t>
            </a:r>
          </a:p>
          <a:p>
            <a:pPr marL="128588" indent="-128588">
              <a:buFont typeface="Arial" panose="020B0604020202020204" pitchFamily="34" charset="0"/>
              <a:buChar char="•"/>
            </a:pPr>
            <a:r>
              <a:rPr lang="es-ES_tradnl" sz="675" dirty="0" err="1">
                <a:latin typeface="Arial" panose="020B0604020202020204" pitchFamily="34" charset="0"/>
                <a:cs typeface="Arial" panose="020B0604020202020204" pitchFamily="34" charset="0"/>
              </a:rPr>
              <a:t>Rabdomiolisis</a:t>
            </a:r>
            <a:endParaRPr lang="es-ES_tradnl" sz="675" dirty="0">
              <a:latin typeface="Arial" panose="020B0604020202020204" pitchFamily="34" charset="0"/>
              <a:cs typeface="Arial" panose="020B0604020202020204" pitchFamily="34" charset="0"/>
            </a:endParaRPr>
          </a:p>
          <a:p>
            <a:pPr marL="128588" indent="-128588">
              <a:buFont typeface="Arial" panose="020B0604020202020204" pitchFamily="34" charset="0"/>
              <a:buChar char="•"/>
            </a:pPr>
            <a:r>
              <a:rPr lang="es-ES_tradnl" sz="675" dirty="0">
                <a:latin typeface="Arial" panose="020B0604020202020204" pitchFamily="34" charset="0"/>
                <a:cs typeface="Arial" panose="020B0604020202020204" pitchFamily="34" charset="0"/>
              </a:rPr>
              <a:t>Ejercicio intenso</a:t>
            </a:r>
          </a:p>
          <a:p>
            <a:pPr marL="128588" indent="-128588">
              <a:buFont typeface="Arial" panose="020B0604020202020204" pitchFamily="34" charset="0"/>
              <a:buChar char="•"/>
            </a:pPr>
            <a:r>
              <a:rPr lang="es-ES_tradnl" sz="675" dirty="0" err="1">
                <a:latin typeface="Arial" panose="020B0604020202020204" pitchFamily="34" charset="0"/>
                <a:cs typeface="Arial" panose="020B0604020202020204" pitchFamily="34" charset="0"/>
              </a:rPr>
              <a:t>Tto</a:t>
            </a:r>
            <a:r>
              <a:rPr lang="es-ES_tradnl" sz="675" dirty="0">
                <a:latin typeface="Arial" panose="020B0604020202020204" pitchFamily="34" charset="0"/>
                <a:cs typeface="Arial" panose="020B0604020202020204" pitchFamily="34" charset="0"/>
              </a:rPr>
              <a:t> con electroshock</a:t>
            </a:r>
            <a:endParaRPr lang="es-ES" sz="675" dirty="0">
              <a:latin typeface="Arial" panose="020B0604020202020204" pitchFamily="34" charset="0"/>
              <a:cs typeface="Arial" panose="020B0604020202020204" pitchFamily="34" charset="0"/>
            </a:endParaRPr>
          </a:p>
        </p:txBody>
      </p:sp>
      <p:cxnSp>
        <p:nvCxnSpPr>
          <p:cNvPr id="28" name="Conector recto de flecha 27">
            <a:extLst>
              <a:ext uri="{FF2B5EF4-FFF2-40B4-BE49-F238E27FC236}">
                <a16:creationId xmlns:a16="http://schemas.microsoft.com/office/drawing/2014/main" id="{F0B2D58D-F9CE-4E81-9617-08D32E29AE7F}"/>
              </a:ext>
            </a:extLst>
          </p:cNvPr>
          <p:cNvCxnSpPr>
            <a:cxnSpLocks/>
            <a:stCxn id="25" idx="2"/>
            <a:endCxn id="27" idx="0"/>
          </p:cNvCxnSpPr>
          <p:nvPr/>
        </p:nvCxnSpPr>
        <p:spPr>
          <a:xfrm>
            <a:off x="1131923" y="3762666"/>
            <a:ext cx="0" cy="17727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098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Clínica</a:t>
            </a:r>
          </a:p>
        </p:txBody>
      </p:sp>
      <p:sp>
        <p:nvSpPr>
          <p:cNvPr id="12" name="Rectangle 3">
            <a:extLst>
              <a:ext uri="{FF2B5EF4-FFF2-40B4-BE49-F238E27FC236}">
                <a16:creationId xmlns:a16="http://schemas.microsoft.com/office/drawing/2014/main" id="{9AF8312E-FA81-4449-8D95-FB6B21E413CF}"/>
              </a:ext>
            </a:extLst>
          </p:cNvPr>
          <p:cNvSpPr txBox="1">
            <a:spLocks/>
          </p:cNvSpPr>
          <p:nvPr/>
        </p:nvSpPr>
        <p:spPr bwMode="auto">
          <a:xfrm>
            <a:off x="64922" y="1494464"/>
            <a:ext cx="6808004" cy="2431435"/>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defPPr>
              <a:defRPr lang="es-ES"/>
            </a:defPPr>
            <a:lvl1pPr>
              <a:defRPr sz="1500" b="1">
                <a:solidFill>
                  <a:schemeClr val="accent1">
                    <a:lumMod val="75000"/>
                  </a:schemeClr>
                </a:solidFill>
              </a:defRPr>
            </a:lvl1pPr>
            <a:lvl2pPr marL="557213" lvl="1" indent="-214313">
              <a:buFontTx/>
              <a:buChar char="-"/>
              <a:defRPr sz="1500"/>
            </a:lvl2pPr>
          </a:lstStyle>
          <a:p>
            <a:pPr lvl="1"/>
            <a:r>
              <a:rPr lang="es-ES" altLang="es-ES_tradnl" sz="2000" dirty="0"/>
              <a:t>Habitualmente aparece a partir de un </a:t>
            </a:r>
            <a:r>
              <a:rPr lang="es-ES" altLang="es-ES_tradnl" sz="2000" b="1" dirty="0">
                <a:solidFill>
                  <a:schemeClr val="accent5">
                    <a:lumMod val="50000"/>
                  </a:schemeClr>
                </a:solidFill>
              </a:rPr>
              <a:t>Na &gt; 160 mEq/L</a:t>
            </a:r>
          </a:p>
          <a:p>
            <a:pPr lvl="1"/>
            <a:r>
              <a:rPr lang="es-ES" altLang="es-ES_tradnl" sz="2000" dirty="0"/>
              <a:t>En crónicas los síntomas pueden no aparecer incluso con </a:t>
            </a:r>
            <a:r>
              <a:rPr lang="es-ES" altLang="es-ES_tradnl" sz="2000" dirty="0" err="1"/>
              <a:t>natremias</a:t>
            </a:r>
            <a:r>
              <a:rPr lang="es-ES" altLang="es-ES_tradnl" sz="2000" dirty="0"/>
              <a:t> muy superiores.</a:t>
            </a:r>
          </a:p>
          <a:p>
            <a:pPr lvl="1"/>
            <a:r>
              <a:rPr lang="es-ES" altLang="es-ES_tradnl" sz="2000" dirty="0"/>
              <a:t>Síntomas neurológicos:</a:t>
            </a:r>
          </a:p>
          <a:p>
            <a:pPr marL="1200150" lvl="2" indent="-285750">
              <a:buFont typeface="Arial" panose="020B0604020202020204" pitchFamily="34" charset="0"/>
              <a:buChar char="•"/>
            </a:pPr>
            <a:r>
              <a:rPr lang="es-ES" altLang="es-ES_tradnl" dirty="0"/>
              <a:t>Confusión, </a:t>
            </a:r>
            <a:r>
              <a:rPr lang="es-ES" altLang="es-ES_tradnl" dirty="0" err="1"/>
              <a:t>letargio</a:t>
            </a:r>
            <a:r>
              <a:rPr lang="es-ES" altLang="es-ES_tradnl" dirty="0"/>
              <a:t>, debilidad</a:t>
            </a:r>
          </a:p>
          <a:p>
            <a:pPr marL="1200150" lvl="2" indent="-285750">
              <a:buFont typeface="Arial" panose="020B0604020202020204" pitchFamily="34" charset="0"/>
              <a:buChar char="•"/>
            </a:pPr>
            <a:r>
              <a:rPr lang="es-ES" altLang="es-ES_tradnl" dirty="0"/>
              <a:t>Irritabilidad, </a:t>
            </a:r>
            <a:r>
              <a:rPr lang="es-ES" altLang="es-ES_tradnl" dirty="0" err="1"/>
              <a:t>nistagmus</a:t>
            </a:r>
            <a:r>
              <a:rPr lang="es-ES" altLang="es-ES_tradnl" dirty="0"/>
              <a:t>, mioclonías</a:t>
            </a:r>
          </a:p>
          <a:p>
            <a:pPr marL="1200150" lvl="2" indent="-285750">
              <a:buFont typeface="Arial" panose="020B0604020202020204" pitchFamily="34" charset="0"/>
              <a:buChar char="•"/>
            </a:pPr>
            <a:r>
              <a:rPr lang="es-ES" altLang="es-ES_tradnl" dirty="0"/>
              <a:t>Convulsiones, coma </a:t>
            </a:r>
          </a:p>
          <a:p>
            <a:pPr marL="1200150" lvl="2" indent="-285750">
              <a:buFont typeface="Arial" panose="020B0604020202020204" pitchFamily="34" charset="0"/>
              <a:buChar char="•"/>
            </a:pPr>
            <a:r>
              <a:rPr lang="es-ES" altLang="es-ES_tradnl" dirty="0"/>
              <a:t>Muerte</a:t>
            </a:r>
          </a:p>
        </p:txBody>
      </p:sp>
      <p:sp>
        <p:nvSpPr>
          <p:cNvPr id="14" name="CuadroTexto 13">
            <a:extLst>
              <a:ext uri="{FF2B5EF4-FFF2-40B4-BE49-F238E27FC236}">
                <a16:creationId xmlns:a16="http://schemas.microsoft.com/office/drawing/2014/main" id="{005A36A5-6BAD-4CFB-97EA-206E98FA4141}"/>
              </a:ext>
            </a:extLst>
          </p:cNvPr>
          <p:cNvSpPr txBox="1"/>
          <p:nvPr/>
        </p:nvSpPr>
        <p:spPr>
          <a:xfrm>
            <a:off x="5997506" y="4121861"/>
            <a:ext cx="2957605" cy="263149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rtlCol="0">
            <a:spAutoFit/>
          </a:bodyPr>
          <a:lstStyle/>
          <a:p>
            <a:r>
              <a:rPr lang="es-ES_tradnl" sz="1500" b="1" dirty="0">
                <a:solidFill>
                  <a:schemeClr val="accent1">
                    <a:lumMod val="75000"/>
                  </a:schemeClr>
                </a:solidFill>
              </a:rPr>
              <a:t>ESCENARIOS CLÍNICOS</a:t>
            </a:r>
          </a:p>
          <a:p>
            <a:pPr marL="214313" indent="-214313">
              <a:buFontTx/>
              <a:buChar char="-"/>
            </a:pPr>
            <a:r>
              <a:rPr lang="es-ES_tradnl" sz="1500" b="1" dirty="0"/>
              <a:t>Falta de acceso al agua</a:t>
            </a:r>
          </a:p>
          <a:p>
            <a:pPr marL="557213" lvl="1" indent="-214313">
              <a:buFontTx/>
              <a:buChar char="-"/>
            </a:pPr>
            <a:r>
              <a:rPr lang="es-ES_tradnl" sz="1500" dirty="0"/>
              <a:t>Lactantes</a:t>
            </a:r>
          </a:p>
          <a:p>
            <a:pPr marL="557213" lvl="1" indent="-214313">
              <a:buFontTx/>
              <a:buChar char="-"/>
            </a:pPr>
            <a:r>
              <a:rPr lang="es-ES_tradnl" sz="1500" dirty="0"/>
              <a:t>Ancianos</a:t>
            </a:r>
          </a:p>
          <a:p>
            <a:pPr marL="557213" lvl="1" indent="-214313">
              <a:buFontTx/>
              <a:buChar char="-"/>
            </a:pPr>
            <a:r>
              <a:rPr lang="es-ES_tradnl" sz="1500" dirty="0"/>
              <a:t>Ventilación mecánica</a:t>
            </a:r>
          </a:p>
          <a:p>
            <a:pPr marL="214313" indent="-214313">
              <a:buFontTx/>
              <a:buChar char="-"/>
            </a:pPr>
            <a:r>
              <a:rPr lang="es-ES_tradnl" sz="1500" b="1" dirty="0"/>
              <a:t>Uso de infusiones hipertónicas</a:t>
            </a:r>
          </a:p>
          <a:p>
            <a:pPr marL="557213" lvl="1" indent="-214313">
              <a:buFontTx/>
              <a:buChar char="-"/>
            </a:pPr>
            <a:r>
              <a:rPr lang="es-ES_tradnl" sz="1500" dirty="0"/>
              <a:t>Nutrición enteral/parenteral</a:t>
            </a:r>
          </a:p>
          <a:p>
            <a:pPr marL="557213" lvl="1" indent="-214313">
              <a:buFontTx/>
              <a:buChar char="-"/>
            </a:pPr>
            <a:r>
              <a:rPr lang="es-ES_tradnl" sz="1500" dirty="0"/>
              <a:t>Diuréticos osmóticos</a:t>
            </a:r>
          </a:p>
          <a:p>
            <a:pPr marL="557213" lvl="1" indent="-214313">
              <a:buFontTx/>
              <a:buChar char="-"/>
            </a:pPr>
            <a:r>
              <a:rPr lang="es-ES_tradnl" sz="1500" dirty="0" err="1"/>
              <a:t>ClNa</a:t>
            </a:r>
            <a:r>
              <a:rPr lang="es-ES_tradnl" sz="1500" dirty="0"/>
              <a:t> hipertónico </a:t>
            </a:r>
          </a:p>
          <a:p>
            <a:pPr marL="557213" lvl="1" indent="-214313">
              <a:buFontTx/>
              <a:buChar char="-"/>
            </a:pPr>
            <a:r>
              <a:rPr lang="es-ES_tradnl" sz="1500" dirty="0"/>
              <a:t>Bicarbonato 1M</a:t>
            </a:r>
          </a:p>
          <a:p>
            <a:pPr marL="214313" indent="-214313">
              <a:buFontTx/>
              <a:buChar char="-"/>
            </a:pPr>
            <a:r>
              <a:rPr lang="es-ES_tradnl" sz="1500" b="1" dirty="0"/>
              <a:t>Psiquiátricos</a:t>
            </a:r>
            <a:endParaRPr lang="es-ES" sz="1500" b="1" dirty="0"/>
          </a:p>
        </p:txBody>
      </p:sp>
    </p:spTree>
    <p:extLst>
      <p:ext uri="{BB962C8B-B14F-4D97-AF65-F5344CB8AC3E}">
        <p14:creationId xmlns:p14="http://schemas.microsoft.com/office/powerpoint/2010/main" val="461947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Diabetes Insípida</a:t>
            </a:r>
          </a:p>
        </p:txBody>
      </p:sp>
      <p:sp>
        <p:nvSpPr>
          <p:cNvPr id="7" name="Marcador de contenido 2">
            <a:extLst>
              <a:ext uri="{FF2B5EF4-FFF2-40B4-BE49-F238E27FC236}">
                <a16:creationId xmlns:a16="http://schemas.microsoft.com/office/drawing/2014/main" id="{5EB43586-6B59-45E9-87FD-9C233409E015}"/>
              </a:ext>
            </a:extLst>
          </p:cNvPr>
          <p:cNvSpPr>
            <a:spLocks noGrp="1"/>
          </p:cNvSpPr>
          <p:nvPr>
            <p:ph sz="half" idx="1"/>
          </p:nvPr>
        </p:nvSpPr>
        <p:spPr>
          <a:xfrm>
            <a:off x="179512" y="1365760"/>
            <a:ext cx="4194021" cy="5180036"/>
          </a:xfrm>
          <a:solidFill>
            <a:schemeClr val="bg1"/>
          </a:solidFill>
          <a:ln>
            <a:solidFill>
              <a:schemeClr val="accent1">
                <a:lumMod val="50000"/>
              </a:schemeClr>
            </a:solidFill>
          </a:ln>
          <a:effectLst>
            <a:outerShdw blurRad="50800" dist="38100" dir="2700000" algn="tl" rotWithShape="0">
              <a:prstClr val="black">
                <a:alpha val="40000"/>
              </a:prstClr>
            </a:outerShdw>
          </a:effectLst>
        </p:spPr>
        <p:txBody>
          <a:bodyPr>
            <a:normAutofit/>
          </a:bodyPr>
          <a:lstStyle/>
          <a:p>
            <a:pPr>
              <a:lnSpc>
                <a:spcPct val="120000"/>
              </a:lnSpc>
            </a:pPr>
            <a:r>
              <a:rPr lang="es-ES_tradnl" sz="1800" b="1" dirty="0">
                <a:solidFill>
                  <a:schemeClr val="accent1">
                    <a:lumMod val="50000"/>
                  </a:schemeClr>
                </a:solidFill>
              </a:rPr>
              <a:t>DIABETES INSIPIDA CENTRAL</a:t>
            </a:r>
          </a:p>
          <a:p>
            <a:pPr lvl="1">
              <a:lnSpc>
                <a:spcPct val="120000"/>
              </a:lnSpc>
            </a:pPr>
            <a:r>
              <a:rPr lang="es-ES_tradnl" sz="1400" dirty="0"/>
              <a:t>Idiopática (30% de los casos)</a:t>
            </a:r>
          </a:p>
          <a:p>
            <a:pPr lvl="1">
              <a:lnSpc>
                <a:spcPct val="120000"/>
              </a:lnSpc>
            </a:pPr>
            <a:r>
              <a:rPr lang="es-ES_tradnl" sz="1400" dirty="0"/>
              <a:t>Trauma – Neurocirugía</a:t>
            </a:r>
          </a:p>
          <a:p>
            <a:pPr lvl="1">
              <a:lnSpc>
                <a:spcPct val="120000"/>
              </a:lnSpc>
            </a:pPr>
            <a:r>
              <a:rPr lang="es-ES_tradnl" sz="1400" dirty="0"/>
              <a:t>Tumores de la región hipotálamo-pituitaria</a:t>
            </a:r>
          </a:p>
          <a:p>
            <a:pPr lvl="1">
              <a:lnSpc>
                <a:spcPct val="120000"/>
              </a:lnSpc>
            </a:pPr>
            <a:r>
              <a:rPr lang="es-ES_tradnl" sz="1400" dirty="0"/>
              <a:t>Encefalopatía hipóxica o isquémica</a:t>
            </a:r>
          </a:p>
          <a:p>
            <a:pPr lvl="1">
              <a:lnSpc>
                <a:spcPct val="120000"/>
              </a:lnSpc>
            </a:pPr>
            <a:r>
              <a:rPr lang="es-ES_tradnl" sz="1400" dirty="0"/>
              <a:t>Infecciones del cerebro o meninges (Tuberculosis, histiocitosis)</a:t>
            </a:r>
          </a:p>
          <a:p>
            <a:pPr lvl="1">
              <a:lnSpc>
                <a:spcPct val="120000"/>
              </a:lnSpc>
            </a:pPr>
            <a:r>
              <a:rPr lang="es-ES_tradnl" sz="1400" dirty="0"/>
              <a:t>Anorexia nerviosa, aneurisma cerebral</a:t>
            </a:r>
          </a:p>
          <a:p>
            <a:pPr lvl="1">
              <a:lnSpc>
                <a:spcPct val="120000"/>
              </a:lnSpc>
            </a:pPr>
            <a:r>
              <a:rPr lang="es-ES_tradnl" sz="1400" dirty="0"/>
              <a:t>Hereditaria</a:t>
            </a:r>
          </a:p>
          <a:p>
            <a:pPr lvl="2">
              <a:lnSpc>
                <a:spcPct val="120000"/>
              </a:lnSpc>
            </a:pPr>
            <a:r>
              <a:rPr lang="es-ES_tradnl" sz="1400" dirty="0"/>
              <a:t>AD: Mutación en el gen que codifica la </a:t>
            </a:r>
            <a:r>
              <a:rPr lang="es-ES_tradnl" sz="1400" dirty="0" err="1"/>
              <a:t>neurofisina</a:t>
            </a:r>
            <a:r>
              <a:rPr lang="es-ES_tradnl" sz="1400" dirty="0"/>
              <a:t> II, proteína transportadora de vasopresina. </a:t>
            </a:r>
          </a:p>
          <a:p>
            <a:pPr lvl="1">
              <a:lnSpc>
                <a:spcPct val="120000"/>
              </a:lnSpc>
            </a:pPr>
            <a:endParaRPr lang="es-ES_tradnl" dirty="0"/>
          </a:p>
        </p:txBody>
      </p:sp>
      <p:sp>
        <p:nvSpPr>
          <p:cNvPr id="9" name="Marcador de contenido 3">
            <a:extLst>
              <a:ext uri="{FF2B5EF4-FFF2-40B4-BE49-F238E27FC236}">
                <a16:creationId xmlns:a16="http://schemas.microsoft.com/office/drawing/2014/main" id="{A62B4B12-D1A4-4567-BB75-901DD8AAB4C4}"/>
              </a:ext>
            </a:extLst>
          </p:cNvPr>
          <p:cNvSpPr txBox="1">
            <a:spLocks/>
          </p:cNvSpPr>
          <p:nvPr/>
        </p:nvSpPr>
        <p:spPr>
          <a:xfrm>
            <a:off x="4540960" y="1335881"/>
            <a:ext cx="4427621" cy="5180037"/>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rmAutofit fontScale="47500" lnSpcReduction="20000"/>
          </a:bodyPr>
          <a:lstStyle>
            <a:lvl1pPr marL="171450" indent="-171450" defTabSz="685800">
              <a:lnSpc>
                <a:spcPct val="120000"/>
              </a:lnSpc>
              <a:spcBef>
                <a:spcPts val="750"/>
              </a:spcBef>
              <a:buFont typeface="Arial" panose="020B0604020202020204" pitchFamily="34" charset="0"/>
              <a:buChar char="•"/>
              <a:defRPr sz="2100" b="1">
                <a:solidFill>
                  <a:schemeClr val="accent1">
                    <a:lumMod val="50000"/>
                  </a:schemeClr>
                </a:solidFill>
                <a:latin typeface="+mn-lt"/>
              </a:defRPr>
            </a:lvl1pPr>
            <a:lvl2pPr marL="514350" lvl="1" indent="-171450" defTabSz="685800">
              <a:lnSpc>
                <a:spcPct val="120000"/>
              </a:lnSpc>
              <a:spcBef>
                <a:spcPts val="375"/>
              </a:spcBef>
              <a:buFont typeface="Arial" panose="020B0604020202020204" pitchFamily="34" charset="0"/>
              <a:buChar char="•"/>
              <a:defRPr>
                <a:latin typeface="+mn-lt"/>
              </a:defRPr>
            </a:lvl2pPr>
            <a:lvl3pPr marL="857250" lvl="2" indent="-171450" defTabSz="685800">
              <a:lnSpc>
                <a:spcPct val="120000"/>
              </a:lnSpc>
              <a:spcBef>
                <a:spcPts val="375"/>
              </a:spcBef>
              <a:buFont typeface="Arial" panose="020B0604020202020204" pitchFamily="34" charset="0"/>
              <a:buChar char="•"/>
              <a:defRPr sz="1500">
                <a:latin typeface="+mn-lt"/>
              </a:defRPr>
            </a:lvl3pPr>
            <a:lvl4pPr marL="1200150" indent="-171450" defTabSz="685800">
              <a:lnSpc>
                <a:spcPct val="90000"/>
              </a:lnSpc>
              <a:spcBef>
                <a:spcPts val="375"/>
              </a:spcBef>
              <a:buFont typeface="Arial" panose="020B0604020202020204" pitchFamily="34" charset="0"/>
              <a:buChar char="•"/>
              <a:defRPr sz="1300">
                <a:latin typeface="+mn-lt"/>
              </a:defRPr>
            </a:lvl4pPr>
            <a:lvl5pPr marL="1543050" indent="-171450" defTabSz="685800">
              <a:lnSpc>
                <a:spcPct val="90000"/>
              </a:lnSpc>
              <a:spcBef>
                <a:spcPts val="375"/>
              </a:spcBef>
              <a:buFont typeface="Arial" panose="020B0604020202020204" pitchFamily="34" charset="0"/>
              <a:buChar char="•"/>
              <a:defRPr sz="1300">
                <a:latin typeface="+mn-lt"/>
              </a:defRPr>
            </a:lvl5pPr>
            <a:lvl6pPr marL="1885950" indent="-171450" defTabSz="685800">
              <a:lnSpc>
                <a:spcPct val="90000"/>
              </a:lnSpc>
              <a:spcBef>
                <a:spcPts val="375"/>
              </a:spcBef>
              <a:buFont typeface="Arial" panose="020B0604020202020204" pitchFamily="34" charset="0"/>
              <a:buChar char="•"/>
              <a:defRPr sz="1350">
                <a:latin typeface="+mn-lt"/>
              </a:defRPr>
            </a:lvl6pPr>
            <a:lvl7pPr marL="2228850" indent="-171450" defTabSz="685800">
              <a:lnSpc>
                <a:spcPct val="90000"/>
              </a:lnSpc>
              <a:spcBef>
                <a:spcPts val="375"/>
              </a:spcBef>
              <a:buFont typeface="Arial" panose="020B0604020202020204" pitchFamily="34" charset="0"/>
              <a:buChar char="•"/>
              <a:defRPr sz="1350">
                <a:latin typeface="+mn-lt"/>
              </a:defRPr>
            </a:lvl7pPr>
            <a:lvl8pPr marL="2571750" indent="-171450" defTabSz="685800">
              <a:lnSpc>
                <a:spcPct val="90000"/>
              </a:lnSpc>
              <a:spcBef>
                <a:spcPts val="375"/>
              </a:spcBef>
              <a:buFont typeface="Arial" panose="020B0604020202020204" pitchFamily="34" charset="0"/>
              <a:buChar char="•"/>
              <a:defRPr sz="1350">
                <a:latin typeface="+mn-lt"/>
              </a:defRPr>
            </a:lvl8pPr>
            <a:lvl9pPr marL="2914650" indent="-171450" defTabSz="685800">
              <a:lnSpc>
                <a:spcPct val="90000"/>
              </a:lnSpc>
              <a:spcBef>
                <a:spcPts val="375"/>
              </a:spcBef>
              <a:buFont typeface="Arial" panose="020B0604020202020204" pitchFamily="34" charset="0"/>
              <a:buChar char="•"/>
              <a:defRPr sz="1350">
                <a:latin typeface="+mn-lt"/>
              </a:defRPr>
            </a:lvl9pPr>
          </a:lstStyle>
          <a:p>
            <a:r>
              <a:rPr lang="es-ES_tradnl" sz="3800" dirty="0"/>
              <a:t>DIABETES INSÍPIDA NEFROGÉNICA</a:t>
            </a:r>
          </a:p>
          <a:p>
            <a:r>
              <a:rPr lang="es-ES_tradnl" sz="2900" b="1" dirty="0"/>
              <a:t>Disminución de la permeabilidad del túbulo colector</a:t>
            </a:r>
            <a:r>
              <a:rPr lang="es-ES_tradnl" sz="2900" dirty="0"/>
              <a:t>:</a:t>
            </a:r>
          </a:p>
          <a:p>
            <a:pPr lvl="1"/>
            <a:r>
              <a:rPr lang="es-ES_tradnl" sz="2900" dirty="0"/>
              <a:t>Hipercalcemia, hipopotasemia</a:t>
            </a:r>
          </a:p>
          <a:p>
            <a:pPr lvl="1"/>
            <a:r>
              <a:rPr lang="es-ES_tradnl" sz="2900" dirty="0"/>
              <a:t>Fármacos: litio, </a:t>
            </a:r>
            <a:r>
              <a:rPr lang="es-ES_tradnl" sz="2900" dirty="0" err="1"/>
              <a:t>demeclociclina</a:t>
            </a:r>
            <a:r>
              <a:rPr lang="es-ES_tradnl" sz="2900" dirty="0"/>
              <a:t>, </a:t>
            </a:r>
            <a:r>
              <a:rPr lang="es-ES_tradnl" sz="2900" dirty="0" err="1"/>
              <a:t>estreptozotocina</a:t>
            </a:r>
            <a:endParaRPr lang="es-ES_tradnl" sz="2900" dirty="0"/>
          </a:p>
          <a:p>
            <a:pPr lvl="1"/>
            <a:r>
              <a:rPr lang="es-ES_tradnl" sz="2900" dirty="0"/>
              <a:t>Síndrome de Sjögren</a:t>
            </a:r>
          </a:p>
          <a:p>
            <a:pPr lvl="1"/>
            <a:r>
              <a:rPr lang="es-ES_tradnl" sz="2900" dirty="0"/>
              <a:t>Amiloidosis</a:t>
            </a:r>
          </a:p>
          <a:p>
            <a:pPr lvl="1"/>
            <a:r>
              <a:rPr lang="es-ES_tradnl" sz="2900" dirty="0"/>
              <a:t>Congénita</a:t>
            </a:r>
          </a:p>
          <a:p>
            <a:r>
              <a:rPr lang="es-ES_tradnl" sz="2900" b="1" dirty="0"/>
              <a:t>Alteración del mecanismo de contracorriente</a:t>
            </a:r>
          </a:p>
          <a:p>
            <a:pPr lvl="1"/>
            <a:r>
              <a:rPr lang="es-ES_tradnl" sz="2900" dirty="0"/>
              <a:t>Diuresis osmótica (urea, glucosa, manitol)</a:t>
            </a:r>
          </a:p>
          <a:p>
            <a:pPr lvl="1"/>
            <a:r>
              <a:rPr lang="es-ES_tradnl" sz="2900" dirty="0"/>
              <a:t>Diuréticos del asa</a:t>
            </a:r>
          </a:p>
          <a:p>
            <a:pPr lvl="1"/>
            <a:r>
              <a:rPr lang="es-ES_tradnl" sz="2900" dirty="0"/>
              <a:t>Insuficiencia renal aguda y crónica</a:t>
            </a:r>
          </a:p>
          <a:p>
            <a:pPr lvl="1"/>
            <a:r>
              <a:rPr lang="es-ES_tradnl" sz="2900" dirty="0"/>
              <a:t>Hipercalcemia, hipopotasemia</a:t>
            </a:r>
          </a:p>
          <a:p>
            <a:pPr lvl="1"/>
            <a:r>
              <a:rPr lang="es-ES_tradnl" sz="2900" dirty="0"/>
              <a:t>Anemia falciforme</a:t>
            </a:r>
          </a:p>
          <a:p>
            <a:r>
              <a:rPr lang="es-ES_tradnl" sz="2900" b="1" dirty="0"/>
              <a:t>Aumento de la degradación periférica de la ADH por </a:t>
            </a:r>
            <a:r>
              <a:rPr lang="es-ES_tradnl" sz="2900" b="1" dirty="0" err="1"/>
              <a:t>vasopresinasas</a:t>
            </a:r>
            <a:endParaRPr lang="es-ES_tradnl" sz="2900" b="1" dirty="0"/>
          </a:p>
          <a:p>
            <a:pPr lvl="1"/>
            <a:r>
              <a:rPr lang="es-ES_tradnl" sz="2900" dirty="0"/>
              <a:t>Necrosis placentaria retenida. </a:t>
            </a:r>
          </a:p>
          <a:p>
            <a:r>
              <a:rPr lang="es-ES" sz="2900" b="1" dirty="0"/>
              <a:t>Miscelánea</a:t>
            </a:r>
          </a:p>
          <a:p>
            <a:pPr lvl="1"/>
            <a:r>
              <a:rPr lang="es-ES" sz="2900" dirty="0" err="1"/>
              <a:t>Ifosfamida</a:t>
            </a:r>
            <a:r>
              <a:rPr lang="es-ES" sz="2900" dirty="0"/>
              <a:t>, </a:t>
            </a:r>
            <a:r>
              <a:rPr lang="es-ES" sz="2900" dirty="0" err="1"/>
              <a:t>Propoxifeno</a:t>
            </a:r>
            <a:r>
              <a:rPr lang="es-ES" sz="2900" dirty="0"/>
              <a:t>, </a:t>
            </a:r>
            <a:r>
              <a:rPr lang="es-ES" sz="2900" dirty="0" err="1"/>
              <a:t>metoxiflurano</a:t>
            </a:r>
            <a:endParaRPr lang="es-ES" sz="2900" dirty="0"/>
          </a:p>
        </p:txBody>
      </p:sp>
    </p:spTree>
    <p:extLst>
      <p:ext uri="{BB962C8B-B14F-4D97-AF65-F5344CB8AC3E}">
        <p14:creationId xmlns:p14="http://schemas.microsoft.com/office/powerpoint/2010/main" val="1959613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972447" y="43835"/>
            <a:ext cx="7886700" cy="80230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Diagnóstico diferencial</a:t>
            </a:r>
          </a:p>
        </p:txBody>
      </p:sp>
      <p:sp>
        <p:nvSpPr>
          <p:cNvPr id="11" name="Rectángulo 10">
            <a:extLst>
              <a:ext uri="{FF2B5EF4-FFF2-40B4-BE49-F238E27FC236}">
                <a16:creationId xmlns:a16="http://schemas.microsoft.com/office/drawing/2014/main" id="{50C85835-70BE-45FD-B366-14E38A0FBFC4}"/>
              </a:ext>
            </a:extLst>
          </p:cNvPr>
          <p:cNvSpPr/>
          <p:nvPr/>
        </p:nvSpPr>
        <p:spPr>
          <a:xfrm>
            <a:off x="333479" y="4522216"/>
            <a:ext cx="3415460" cy="415498"/>
          </a:xfrm>
          <a:prstGeom prst="rect">
            <a:avLst/>
          </a:prstGeom>
          <a:ln>
            <a:solidFill>
              <a:schemeClr val="bg1"/>
            </a:solidFill>
          </a:ln>
        </p:spPr>
        <p:txBody>
          <a:bodyPr wrap="square">
            <a:spAutoFit/>
          </a:bodyPr>
          <a:lstStyle/>
          <a:p>
            <a:r>
              <a:rPr lang="es-ES" sz="1050" dirty="0">
                <a:solidFill>
                  <a:srgbClr val="FF0000"/>
                </a:solidFill>
              </a:rPr>
              <a:t>http://</a:t>
            </a:r>
            <a:r>
              <a:rPr lang="es-ES" sz="1050" dirty="0" err="1">
                <a:solidFill>
                  <a:srgbClr val="FF0000"/>
                </a:solidFill>
              </a:rPr>
              <a:t>www.nefrologiaaldia.org</a:t>
            </a:r>
            <a:r>
              <a:rPr lang="es-ES" sz="1050" dirty="0">
                <a:solidFill>
                  <a:srgbClr val="FF0000"/>
                </a:solidFill>
              </a:rPr>
              <a:t>/es-articulo-trastornos-del-agua-disnatremias-197 </a:t>
            </a:r>
          </a:p>
        </p:txBody>
      </p:sp>
      <p:pic>
        <p:nvPicPr>
          <p:cNvPr id="12" name="Picture 2">
            <a:extLst>
              <a:ext uri="{FF2B5EF4-FFF2-40B4-BE49-F238E27FC236}">
                <a16:creationId xmlns:a16="http://schemas.microsoft.com/office/drawing/2014/main" id="{E720FA8A-431B-4B30-BF28-7332E2EA9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79" y="697098"/>
            <a:ext cx="8719437" cy="37937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AC6E40AC-B9D1-486B-B663-DD5230750EF2}"/>
              </a:ext>
            </a:extLst>
          </p:cNvPr>
          <p:cNvPicPr>
            <a:picLocks noChangeAspect="1"/>
          </p:cNvPicPr>
          <p:nvPr/>
        </p:nvPicPr>
        <p:blipFill>
          <a:blip r:embed="rId4" cstate="print"/>
          <a:stretch>
            <a:fillRect/>
          </a:stretch>
        </p:blipFill>
        <p:spPr>
          <a:xfrm>
            <a:off x="5319807" y="4578887"/>
            <a:ext cx="3728173" cy="2174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FFB0AA5-5B53-43B9-8620-66D1E18E0932}"/>
              </a:ext>
            </a:extLst>
          </p:cNvPr>
          <p:cNvSpPr txBox="1"/>
          <p:nvPr/>
        </p:nvSpPr>
        <p:spPr>
          <a:xfrm>
            <a:off x="3340145" y="5790841"/>
            <a:ext cx="1800493" cy="261610"/>
          </a:xfrm>
          <a:prstGeom prst="rect">
            <a:avLst/>
          </a:prstGeom>
          <a:noFill/>
        </p:spPr>
        <p:txBody>
          <a:bodyPr wrap="none" rtlCol="0">
            <a:spAutoFit/>
          </a:bodyPr>
          <a:lstStyle/>
          <a:p>
            <a:r>
              <a:rPr lang="es-ES_tradnl" sz="1100" b="1" i="1" dirty="0">
                <a:solidFill>
                  <a:schemeClr val="accent5">
                    <a:lumMod val="50000"/>
                  </a:schemeClr>
                </a:solidFill>
              </a:rPr>
              <a:t>Clin </a:t>
            </a:r>
            <a:r>
              <a:rPr lang="es-ES_tradnl" sz="1100" b="1" i="1" dirty="0" err="1">
                <a:solidFill>
                  <a:schemeClr val="accent5">
                    <a:lumMod val="50000"/>
                  </a:schemeClr>
                </a:solidFill>
              </a:rPr>
              <a:t>Endocrinol</a:t>
            </a:r>
            <a:r>
              <a:rPr lang="es-ES_tradnl" sz="1100" b="1" i="1" dirty="0">
                <a:solidFill>
                  <a:schemeClr val="accent5">
                    <a:lumMod val="50000"/>
                  </a:schemeClr>
                </a:solidFill>
              </a:rPr>
              <a:t> 2019; 91: 22</a:t>
            </a:r>
            <a:endParaRPr lang="es-ES" sz="1100" b="1" i="1" dirty="0">
              <a:solidFill>
                <a:schemeClr val="accent5">
                  <a:lumMod val="50000"/>
                </a:schemeClr>
              </a:solidFill>
            </a:endParaRPr>
          </a:p>
        </p:txBody>
      </p:sp>
      <p:sp>
        <p:nvSpPr>
          <p:cNvPr id="5" name="CuadroTexto 4">
            <a:extLst>
              <a:ext uri="{FF2B5EF4-FFF2-40B4-BE49-F238E27FC236}">
                <a16:creationId xmlns:a16="http://schemas.microsoft.com/office/drawing/2014/main" id="{52882D07-83F2-4855-A68D-F9A47875703E}"/>
              </a:ext>
            </a:extLst>
          </p:cNvPr>
          <p:cNvSpPr txBox="1"/>
          <p:nvPr/>
        </p:nvSpPr>
        <p:spPr>
          <a:xfrm>
            <a:off x="2396122" y="5481263"/>
            <a:ext cx="2923685" cy="369332"/>
          </a:xfrm>
          <a:prstGeom prst="rect">
            <a:avLst/>
          </a:prstGeom>
          <a:noFill/>
        </p:spPr>
        <p:txBody>
          <a:bodyPr wrap="none" rtlCol="0">
            <a:spAutoFit/>
          </a:bodyPr>
          <a:lstStyle/>
          <a:p>
            <a:r>
              <a:rPr lang="es-ES_tradnl" b="1" dirty="0">
                <a:solidFill>
                  <a:schemeClr val="accent5">
                    <a:lumMod val="50000"/>
                  </a:schemeClr>
                </a:solidFill>
              </a:rPr>
              <a:t>Determinación de Copeptina</a:t>
            </a:r>
            <a:endParaRPr lang="es-ES" b="1" dirty="0">
              <a:solidFill>
                <a:schemeClr val="accent5">
                  <a:lumMod val="50000"/>
                </a:schemeClr>
              </a:solidFill>
            </a:endParaRPr>
          </a:p>
        </p:txBody>
      </p:sp>
    </p:spTree>
    <p:extLst>
      <p:ext uri="{BB962C8B-B14F-4D97-AF65-F5344CB8AC3E}">
        <p14:creationId xmlns:p14="http://schemas.microsoft.com/office/powerpoint/2010/main" val="321706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Tratamiento</a:t>
            </a:r>
          </a:p>
        </p:txBody>
      </p:sp>
      <p:sp>
        <p:nvSpPr>
          <p:cNvPr id="8" name="Rectangle 3">
            <a:extLst>
              <a:ext uri="{FF2B5EF4-FFF2-40B4-BE49-F238E27FC236}">
                <a16:creationId xmlns:a16="http://schemas.microsoft.com/office/drawing/2014/main" id="{DB400F4C-18F8-4836-AAC1-07B8013B2D03}"/>
              </a:ext>
            </a:extLst>
          </p:cNvPr>
          <p:cNvSpPr txBox="1">
            <a:spLocks noChangeArrowheads="1"/>
          </p:cNvSpPr>
          <p:nvPr/>
        </p:nvSpPr>
        <p:spPr bwMode="auto">
          <a:xfrm>
            <a:off x="450965" y="1191865"/>
            <a:ext cx="8242070" cy="20931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es-ES" altLang="es-ES_tradnl" sz="2400" dirty="0">
                <a:ea typeface="ＭＳ Ｐゴシック" panose="020B0600070205080204" pitchFamily="34" charset="-128"/>
              </a:rPr>
              <a:t>Tratar </a:t>
            </a:r>
            <a:r>
              <a:rPr lang="es-ES" altLang="es-ES_tradnl" sz="2400" b="1" dirty="0">
                <a:solidFill>
                  <a:schemeClr val="accent5">
                    <a:lumMod val="50000"/>
                  </a:schemeClr>
                </a:solidFill>
                <a:ea typeface="ＭＳ Ｐゴシック" panose="020B0600070205080204" pitchFamily="34" charset="-128"/>
              </a:rPr>
              <a:t>la causa </a:t>
            </a:r>
            <a:r>
              <a:rPr lang="es-ES" altLang="es-ES_tradnl" sz="2400" dirty="0">
                <a:ea typeface="ＭＳ Ｐゴシック" panose="020B0600070205080204" pitchFamily="34" charset="-128"/>
              </a:rPr>
              <a:t>subyacente</a:t>
            </a:r>
          </a:p>
          <a:p>
            <a:pPr eaLnBrk="1" hangingPunct="1"/>
            <a:r>
              <a:rPr lang="es-ES" altLang="es-ES_tradnl" sz="2400" dirty="0">
                <a:ea typeface="ＭＳ Ｐゴシック" panose="020B0600070205080204" pitchFamily="34" charset="-128"/>
              </a:rPr>
              <a:t>Reponer con </a:t>
            </a:r>
            <a:r>
              <a:rPr lang="es-ES" altLang="es-ES_tradnl" sz="2400" b="1" dirty="0">
                <a:solidFill>
                  <a:schemeClr val="accent5">
                    <a:lumMod val="50000"/>
                  </a:schemeClr>
                </a:solidFill>
                <a:ea typeface="ＭＳ Ｐゴシック" panose="020B0600070205080204" pitchFamily="34" charset="-128"/>
              </a:rPr>
              <a:t>agua libre </a:t>
            </a:r>
            <a:r>
              <a:rPr lang="es-ES" altLang="es-ES_tradnl" sz="2400" dirty="0">
                <a:ea typeface="ＭＳ Ｐゴシック" panose="020B0600070205080204" pitchFamily="34" charset="-128"/>
              </a:rPr>
              <a:t>en función de los síntomas. </a:t>
            </a:r>
          </a:p>
          <a:p>
            <a:pPr lvl="1" eaLnBrk="1" hangingPunct="1"/>
            <a:r>
              <a:rPr lang="es-ES" altLang="es-ES_tradnl" sz="2100" dirty="0">
                <a:ea typeface="ＭＳ Ｐゴシック" panose="020B0600070205080204" pitchFamily="34" charset="-128"/>
              </a:rPr>
              <a:t>Hipernatremias crónicas. No disminuir más de 8 mEq/día.</a:t>
            </a:r>
          </a:p>
          <a:p>
            <a:pPr lvl="1" eaLnBrk="1" hangingPunct="1"/>
            <a:r>
              <a:rPr lang="es-ES" altLang="es-ES_tradnl" sz="2100" dirty="0">
                <a:ea typeface="ＭＳ Ｐゴシック" panose="020B0600070205080204" pitchFamily="34" charset="-128"/>
              </a:rPr>
              <a:t>Corregir el 40-50% del déficit en las primeras 24 horas y el resto en las siguientes 24-48 horas</a:t>
            </a:r>
          </a:p>
          <a:p>
            <a:pPr eaLnBrk="1" hangingPunct="1"/>
            <a:endParaRPr lang="es-ES" altLang="es-ES_tradnl" sz="2400" dirty="0">
              <a:ea typeface="ＭＳ Ｐゴシック" panose="020B0600070205080204" pitchFamily="34" charset="-128"/>
            </a:endParaRPr>
          </a:p>
          <a:p>
            <a:pPr lvl="1" eaLnBrk="1" hangingPunct="1">
              <a:buFont typeface="Wingdings" panose="05000000000000000000" pitchFamily="2" charset="2"/>
              <a:buNone/>
            </a:pPr>
            <a:endParaRPr lang="es-ES" altLang="es-ES_tradnl" sz="2100" dirty="0">
              <a:ea typeface="ＭＳ Ｐゴシック" panose="020B0600070205080204" pitchFamily="34" charset="-128"/>
            </a:endParaRPr>
          </a:p>
        </p:txBody>
      </p:sp>
      <p:pic>
        <p:nvPicPr>
          <p:cNvPr id="9" name="Picture 4">
            <a:extLst>
              <a:ext uri="{FF2B5EF4-FFF2-40B4-BE49-F238E27FC236}">
                <a16:creationId xmlns:a16="http://schemas.microsoft.com/office/drawing/2014/main" id="{B161FBAB-BCF4-43BD-957D-6CBF4867A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611337" y="3356992"/>
            <a:ext cx="5921325" cy="1034654"/>
          </a:xfrm>
          <a:prstGeom prst="rect">
            <a:avLst/>
          </a:prstGeom>
          <a:ln>
            <a:solidFill>
              <a:schemeClr val="accent1"/>
            </a:solidFill>
          </a:ln>
        </p:spPr>
      </p:pic>
      <p:sp>
        <p:nvSpPr>
          <p:cNvPr id="10" name="Rectangle 3">
            <a:extLst>
              <a:ext uri="{FF2B5EF4-FFF2-40B4-BE49-F238E27FC236}">
                <a16:creationId xmlns:a16="http://schemas.microsoft.com/office/drawing/2014/main" id="{A8E2D23C-0FE4-4311-8EF3-737B69485C67}"/>
              </a:ext>
            </a:extLst>
          </p:cNvPr>
          <p:cNvSpPr>
            <a:spLocks noGrp="1" noChangeArrowheads="1"/>
          </p:cNvSpPr>
          <p:nvPr>
            <p:ph idx="1"/>
          </p:nvPr>
        </p:nvSpPr>
        <p:spPr>
          <a:xfrm>
            <a:off x="450965" y="4512096"/>
            <a:ext cx="8541328" cy="1509192"/>
          </a:xfrm>
          <a:ln>
            <a:solidFill>
              <a:schemeClr val="accent1"/>
            </a:solidFill>
          </a:ln>
        </p:spPr>
        <p:txBody>
          <a:bodyPr/>
          <a:lstStyle/>
          <a:p>
            <a:pPr eaLnBrk="1" hangingPunct="1"/>
            <a:r>
              <a:rPr lang="es-ES" altLang="es-ES_tradnl" dirty="0">
                <a:latin typeface="Arial" panose="020B0604020202020204" pitchFamily="34" charset="0"/>
                <a:ea typeface="ＭＳ Ｐゴシック" panose="020B0600070205080204" pitchFamily="34" charset="-128"/>
              </a:rPr>
              <a:t>Si </a:t>
            </a:r>
            <a:r>
              <a:rPr lang="es-ES" altLang="es-ES_tradnl" b="1" dirty="0">
                <a:latin typeface="Arial" panose="020B0604020202020204" pitchFamily="34" charset="0"/>
                <a:ea typeface="ＭＳ Ｐゴシック" panose="020B0600070205080204" pitchFamily="34" charset="-128"/>
              </a:rPr>
              <a:t>hipovolemia</a:t>
            </a:r>
            <a:r>
              <a:rPr lang="es-ES" altLang="es-ES_tradnl" dirty="0">
                <a:latin typeface="Arial" panose="020B0604020202020204" pitchFamily="34" charset="0"/>
                <a:ea typeface="ＭＳ Ｐゴシック" panose="020B0600070205080204" pitchFamily="34" charset="-128"/>
              </a:rPr>
              <a:t>: Corregir inicialmente con NaCl isotónico</a:t>
            </a:r>
          </a:p>
          <a:p>
            <a:pPr eaLnBrk="1" hangingPunct="1"/>
            <a:r>
              <a:rPr lang="es-ES" altLang="es-ES_tradnl" dirty="0">
                <a:latin typeface="Arial" panose="020B0604020202020204" pitchFamily="34" charset="0"/>
                <a:ea typeface="ＭＳ Ｐゴシック" panose="020B0600070205080204" pitchFamily="34" charset="-128"/>
              </a:rPr>
              <a:t>Si </a:t>
            </a:r>
            <a:r>
              <a:rPr lang="es-ES" altLang="es-ES_tradnl" b="1" dirty="0">
                <a:latin typeface="Arial" panose="020B0604020202020204" pitchFamily="34" charset="0"/>
                <a:ea typeface="ＭＳ Ｐゴシック" panose="020B0600070205080204" pitchFamily="34" charset="-128"/>
              </a:rPr>
              <a:t>poliuria</a:t>
            </a:r>
            <a:r>
              <a:rPr lang="es-ES" altLang="es-ES_tradnl" dirty="0">
                <a:latin typeface="Arial" panose="020B0604020202020204" pitchFamily="34" charset="0"/>
                <a:ea typeface="ＭＳ Ｐゴシック" panose="020B0600070205080204" pitchFamily="34" charset="-128"/>
              </a:rPr>
              <a:t> reponer con agua </a:t>
            </a:r>
            <a:r>
              <a:rPr lang="es-ES" altLang="es-ES_tradnl" dirty="0" err="1">
                <a:latin typeface="Arial" panose="020B0604020202020204" pitchFamily="34" charset="0"/>
                <a:ea typeface="ＭＳ Ｐゴシック" panose="020B0600070205080204" pitchFamily="34" charset="-128"/>
              </a:rPr>
              <a:t>ó</a:t>
            </a:r>
            <a:r>
              <a:rPr lang="es-ES" altLang="es-ES_tradnl" dirty="0">
                <a:latin typeface="Arial" panose="020B0604020202020204" pitchFamily="34" charset="0"/>
                <a:ea typeface="ＭＳ Ｐゴシック" panose="020B0600070205080204" pitchFamily="34" charset="-128"/>
              </a:rPr>
              <a:t> glucosado.</a:t>
            </a:r>
          </a:p>
          <a:p>
            <a:pPr eaLnBrk="1" hangingPunct="1"/>
            <a:r>
              <a:rPr lang="es-ES" altLang="es-ES_tradnl" dirty="0">
                <a:latin typeface="Arial" panose="020B0604020202020204" pitchFamily="34" charset="0"/>
                <a:ea typeface="ＭＳ Ｐゴシック" panose="020B0600070205080204" pitchFamily="34" charset="-128"/>
              </a:rPr>
              <a:t>Siempre monitorizar los electrolitos periódicamente (cada pocas horas).</a:t>
            </a:r>
          </a:p>
          <a:p>
            <a:pPr lvl="1" eaLnBrk="1" hangingPunct="1">
              <a:buFont typeface="Wingdings" panose="05000000000000000000" pitchFamily="2" charset="2"/>
              <a:buNone/>
            </a:pPr>
            <a:endParaRPr lang="es-ES" altLang="es-ES_tradnl" dirty="0">
              <a:latin typeface="Arial" panose="020B0604020202020204" pitchFamily="34" charset="0"/>
              <a:ea typeface="ＭＳ Ｐゴシック" panose="020B0600070205080204" pitchFamily="34" charset="-128"/>
            </a:endParaRPr>
          </a:p>
        </p:txBody>
      </p:sp>
      <p:sp>
        <p:nvSpPr>
          <p:cNvPr id="11" name="Rectangle 4">
            <a:extLst>
              <a:ext uri="{FF2B5EF4-FFF2-40B4-BE49-F238E27FC236}">
                <a16:creationId xmlns:a16="http://schemas.microsoft.com/office/drawing/2014/main" id="{27F10B81-424C-4D2F-B8F2-F3F60D6B7634}"/>
              </a:ext>
            </a:extLst>
          </p:cNvPr>
          <p:cNvSpPr>
            <a:spLocks noChangeArrowheads="1"/>
          </p:cNvSpPr>
          <p:nvPr/>
        </p:nvSpPr>
        <p:spPr bwMode="auto">
          <a:xfrm>
            <a:off x="3487559" y="6138574"/>
            <a:ext cx="5507831" cy="685800"/>
          </a:xfrm>
          <a:prstGeom prst="rect">
            <a:avLst/>
          </a:prstGeom>
          <a:solidFill>
            <a:schemeClr val="accent1">
              <a:alpha val="30196"/>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Narrow" panose="020B0606020202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Narrow" panose="020B0606020202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0"/>
              </a:spcBef>
              <a:buFontTx/>
              <a:buNone/>
            </a:pPr>
            <a:r>
              <a:rPr lang="es-ES" altLang="es-ES_tradnl" sz="1500" b="1" dirty="0">
                <a:solidFill>
                  <a:srgbClr val="000000"/>
                </a:solidFill>
              </a:rPr>
              <a:t>REGLA DE ORO:</a:t>
            </a:r>
          </a:p>
          <a:p>
            <a:pPr algn="ctr" eaLnBrk="1" hangingPunct="1">
              <a:spcBef>
                <a:spcPct val="0"/>
              </a:spcBef>
              <a:buFontTx/>
              <a:buNone/>
            </a:pPr>
            <a:r>
              <a:rPr lang="es-ES" altLang="es-ES_tradnl" sz="1500" dirty="0">
                <a:solidFill>
                  <a:srgbClr val="000000"/>
                </a:solidFill>
              </a:rPr>
              <a:t> - </a:t>
            </a:r>
            <a:r>
              <a:rPr lang="es-ES" altLang="es-ES_tradnl" sz="1500" b="1" dirty="0">
                <a:solidFill>
                  <a:srgbClr val="000000"/>
                </a:solidFill>
              </a:rPr>
              <a:t>HIPERNATREMIA CON POLIURIA</a:t>
            </a:r>
            <a:r>
              <a:rPr lang="es-ES" altLang="es-ES_tradnl" sz="1500" dirty="0">
                <a:solidFill>
                  <a:srgbClr val="000000"/>
                </a:solidFill>
              </a:rPr>
              <a:t>: Reponer con </a:t>
            </a:r>
            <a:r>
              <a:rPr lang="es-ES" altLang="es-ES_tradnl" sz="1500" b="1" dirty="0">
                <a:solidFill>
                  <a:srgbClr val="0033CC"/>
                </a:solidFill>
              </a:rPr>
              <a:t>glucosado o agua</a:t>
            </a:r>
            <a:r>
              <a:rPr lang="es-ES" altLang="es-ES_tradnl" sz="1500" dirty="0">
                <a:solidFill>
                  <a:srgbClr val="000000"/>
                </a:solidFill>
              </a:rPr>
              <a:t>.</a:t>
            </a:r>
          </a:p>
          <a:p>
            <a:pPr algn="ctr" eaLnBrk="1" hangingPunct="1">
              <a:spcBef>
                <a:spcPct val="0"/>
              </a:spcBef>
              <a:buFontTx/>
              <a:buNone/>
            </a:pPr>
            <a:r>
              <a:rPr lang="es-ES" altLang="es-ES_tradnl" sz="1500" dirty="0">
                <a:solidFill>
                  <a:srgbClr val="000000"/>
                </a:solidFill>
              </a:rPr>
              <a:t> - </a:t>
            </a:r>
            <a:r>
              <a:rPr lang="es-ES" altLang="es-ES_tradnl" sz="1500" b="1" dirty="0">
                <a:solidFill>
                  <a:srgbClr val="000000"/>
                </a:solidFill>
              </a:rPr>
              <a:t>HIPERNATREMIA SIN POLIURIA</a:t>
            </a:r>
            <a:r>
              <a:rPr lang="es-ES" altLang="es-ES_tradnl" sz="1500" dirty="0">
                <a:solidFill>
                  <a:srgbClr val="000000"/>
                </a:solidFill>
              </a:rPr>
              <a:t>: Reponer con </a:t>
            </a:r>
            <a:r>
              <a:rPr lang="es-ES" altLang="es-ES_tradnl" sz="1500" b="1" dirty="0" err="1">
                <a:solidFill>
                  <a:srgbClr val="0033CC"/>
                </a:solidFill>
              </a:rPr>
              <a:t>hiposalino</a:t>
            </a:r>
            <a:r>
              <a:rPr lang="es-ES" altLang="es-ES_tradnl" sz="1500" dirty="0">
                <a:solidFill>
                  <a:srgbClr val="000000"/>
                </a:solidFill>
              </a:rPr>
              <a:t>.</a:t>
            </a:r>
          </a:p>
        </p:txBody>
      </p:sp>
      <p:sp>
        <p:nvSpPr>
          <p:cNvPr id="15" name="CuadroTexto 14">
            <a:extLst>
              <a:ext uri="{FF2B5EF4-FFF2-40B4-BE49-F238E27FC236}">
                <a16:creationId xmlns:a16="http://schemas.microsoft.com/office/drawing/2014/main" id="{7C1509EF-23C4-4003-B4B6-20BBE76831A5}"/>
              </a:ext>
            </a:extLst>
          </p:cNvPr>
          <p:cNvSpPr txBox="1"/>
          <p:nvPr/>
        </p:nvSpPr>
        <p:spPr>
          <a:xfrm rot="20918749">
            <a:off x="56123" y="5992429"/>
            <a:ext cx="3348417" cy="338554"/>
          </a:xfrm>
          <a:prstGeom prst="rect">
            <a:avLst/>
          </a:prstGeom>
          <a:solidFill>
            <a:schemeClr val="accent4">
              <a:lumMod val="20000"/>
              <a:lumOff val="80000"/>
            </a:schemeClr>
          </a:solidFill>
        </p:spPr>
        <p:txBody>
          <a:bodyPr wrap="none" rtlCol="0">
            <a:spAutoFit/>
          </a:bodyPr>
          <a:lstStyle/>
          <a:p>
            <a:r>
              <a:rPr lang="es-ES_tradnl" sz="1600" b="1" dirty="0">
                <a:solidFill>
                  <a:srgbClr val="800000"/>
                </a:solidFill>
              </a:rPr>
              <a:t>Monitorizar, monitorizar, monitorizar</a:t>
            </a:r>
            <a:endParaRPr lang="es-ES" sz="1600" b="1" dirty="0">
              <a:solidFill>
                <a:srgbClr val="800000"/>
              </a:solidFill>
            </a:endParaRPr>
          </a:p>
        </p:txBody>
      </p:sp>
    </p:spTree>
    <p:extLst>
      <p:ext uri="{BB962C8B-B14F-4D97-AF65-F5344CB8AC3E}">
        <p14:creationId xmlns:p14="http://schemas.microsoft.com/office/powerpoint/2010/main" val="348823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Tratamiento</a:t>
            </a:r>
          </a:p>
        </p:txBody>
      </p:sp>
      <p:pic>
        <p:nvPicPr>
          <p:cNvPr id="5" name="Imagen 4">
            <a:extLst>
              <a:ext uri="{FF2B5EF4-FFF2-40B4-BE49-F238E27FC236}">
                <a16:creationId xmlns:a16="http://schemas.microsoft.com/office/drawing/2014/main" id="{6650CCA8-65B3-449C-9412-79BA0275478E}"/>
              </a:ext>
            </a:extLst>
          </p:cNvPr>
          <p:cNvPicPr>
            <a:picLocks noChangeAspect="1"/>
          </p:cNvPicPr>
          <p:nvPr/>
        </p:nvPicPr>
        <p:blipFill>
          <a:blip r:embed="rId3" cstate="print"/>
          <a:stretch>
            <a:fillRect/>
          </a:stretch>
        </p:blipFill>
        <p:spPr>
          <a:xfrm>
            <a:off x="1115616" y="996653"/>
            <a:ext cx="6624736" cy="5483732"/>
          </a:xfrm>
          <a:prstGeom prst="rect">
            <a:avLst/>
          </a:prstGeom>
        </p:spPr>
      </p:pic>
      <p:pic>
        <p:nvPicPr>
          <p:cNvPr id="13" name="Imagen 12">
            <a:extLst>
              <a:ext uri="{FF2B5EF4-FFF2-40B4-BE49-F238E27FC236}">
                <a16:creationId xmlns:a16="http://schemas.microsoft.com/office/drawing/2014/main" id="{57A4CB29-0455-4271-BE90-1A32A955A9BF}"/>
              </a:ext>
            </a:extLst>
          </p:cNvPr>
          <p:cNvPicPr>
            <a:picLocks noChangeAspect="1"/>
          </p:cNvPicPr>
          <p:nvPr/>
        </p:nvPicPr>
        <p:blipFill>
          <a:blip r:embed="rId4" cstate="print"/>
          <a:stretch>
            <a:fillRect/>
          </a:stretch>
        </p:blipFill>
        <p:spPr>
          <a:xfrm>
            <a:off x="7590877" y="4912507"/>
            <a:ext cx="1546663" cy="1897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5276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HIPERNATREMIA: Conclusiones</a:t>
            </a:r>
          </a:p>
        </p:txBody>
      </p:sp>
      <p:sp>
        <p:nvSpPr>
          <p:cNvPr id="7" name="Rectangle 3">
            <a:extLst>
              <a:ext uri="{FF2B5EF4-FFF2-40B4-BE49-F238E27FC236}">
                <a16:creationId xmlns:a16="http://schemas.microsoft.com/office/drawing/2014/main" id="{EFCB3664-FBD8-4F32-9C45-72EB1EE4EFA4}"/>
              </a:ext>
            </a:extLst>
          </p:cNvPr>
          <p:cNvSpPr>
            <a:spLocks noGrp="1" noChangeArrowheads="1"/>
          </p:cNvSpPr>
          <p:nvPr>
            <p:ph idx="1"/>
          </p:nvPr>
        </p:nvSpPr>
        <p:spPr>
          <a:xfrm>
            <a:off x="395536" y="1196752"/>
            <a:ext cx="8557271" cy="5283633"/>
          </a:xfrm>
          <a:ln>
            <a:solidFill>
              <a:schemeClr val="accent1"/>
            </a:solidFill>
          </a:ln>
        </p:spPr>
        <p:txBody>
          <a:bodyPr>
            <a:normAutofit/>
          </a:bodyPr>
          <a:lstStyle/>
          <a:p>
            <a:pPr lvl="1" algn="just" eaLnBrk="1" hangingPunct="1">
              <a:lnSpc>
                <a:spcPct val="100000"/>
              </a:lnSpc>
            </a:pPr>
            <a:r>
              <a:rPr lang="es-ES" altLang="es-ES_tradnl" sz="2000" dirty="0">
                <a:ea typeface="ＭＳ Ｐゴシック" panose="020B0600070205080204" pitchFamily="34" charset="-128"/>
              </a:rPr>
              <a:t>En  la mayoría de las ocasiones se debe a un </a:t>
            </a:r>
            <a:r>
              <a:rPr lang="es-ES" altLang="es-ES_tradnl" sz="2000" b="1" dirty="0">
                <a:solidFill>
                  <a:schemeClr val="accent1">
                    <a:lumMod val="75000"/>
                  </a:schemeClr>
                </a:solidFill>
                <a:ea typeface="ＭＳ Ｐゴシック" panose="020B0600070205080204" pitchFamily="34" charset="-128"/>
              </a:rPr>
              <a:t>déficit /pérdida de agua</a:t>
            </a:r>
            <a:r>
              <a:rPr lang="es-ES" altLang="es-ES_tradnl" sz="2000" b="1" dirty="0">
                <a:ea typeface="ＭＳ Ｐゴシック" panose="020B0600070205080204" pitchFamily="34" charset="-128"/>
              </a:rPr>
              <a:t>.</a:t>
            </a:r>
          </a:p>
          <a:p>
            <a:pPr lvl="1" algn="just" eaLnBrk="1" hangingPunct="1">
              <a:lnSpc>
                <a:spcPct val="100000"/>
              </a:lnSpc>
            </a:pPr>
            <a:r>
              <a:rPr lang="es-ES" altLang="es-ES_tradnl" sz="2000" dirty="0">
                <a:ea typeface="ＭＳ Ｐゴシック" panose="020B0600070205080204" pitchFamily="34" charset="-128"/>
              </a:rPr>
              <a:t>Siempre que se produce hipernatremia hay un </a:t>
            </a:r>
            <a:r>
              <a:rPr lang="es-ES" altLang="es-ES_tradnl" sz="2000" b="1" dirty="0">
                <a:solidFill>
                  <a:schemeClr val="accent1">
                    <a:lumMod val="75000"/>
                  </a:schemeClr>
                </a:solidFill>
                <a:ea typeface="ＭＳ Ｐゴシック" panose="020B0600070205080204" pitchFamily="34" charset="-128"/>
              </a:rPr>
              <a:t>trastorno en la sed</a:t>
            </a:r>
            <a:r>
              <a:rPr lang="es-ES" altLang="es-ES_tradnl" sz="2000" dirty="0">
                <a:solidFill>
                  <a:schemeClr val="accent1">
                    <a:lumMod val="75000"/>
                  </a:schemeClr>
                </a:solidFill>
                <a:ea typeface="ＭＳ Ｐゴシック" panose="020B0600070205080204" pitchFamily="34" charset="-128"/>
              </a:rPr>
              <a:t> </a:t>
            </a:r>
            <a:r>
              <a:rPr lang="es-ES" altLang="es-ES_tradnl" sz="2000" dirty="0">
                <a:ea typeface="ＭＳ Ｐゴシック" panose="020B0600070205080204" pitchFamily="34" charset="-128"/>
              </a:rPr>
              <a:t>o está limitado el acceso al agua.</a:t>
            </a:r>
          </a:p>
          <a:p>
            <a:pPr lvl="1" algn="just" eaLnBrk="1" hangingPunct="1">
              <a:lnSpc>
                <a:spcPct val="100000"/>
              </a:lnSpc>
            </a:pPr>
            <a:r>
              <a:rPr lang="es-ES" altLang="es-ES_tradnl" sz="2000" dirty="0">
                <a:ea typeface="ＭＳ Ｐゴシック" panose="020B0600070205080204" pitchFamily="34" charset="-128"/>
              </a:rPr>
              <a:t>El tratamiento deberá ser vía oral siempre que sea posible y consiste en </a:t>
            </a:r>
            <a:r>
              <a:rPr lang="es-ES" altLang="es-ES_tradnl" sz="2000" b="1" dirty="0">
                <a:solidFill>
                  <a:schemeClr val="accent1">
                    <a:lumMod val="75000"/>
                  </a:schemeClr>
                </a:solidFill>
                <a:ea typeface="ＭＳ Ｐゴシック" panose="020B0600070205080204" pitchFamily="34" charset="-128"/>
              </a:rPr>
              <a:t>soluciones ricas en agua libre</a:t>
            </a:r>
            <a:r>
              <a:rPr lang="es-ES" altLang="es-ES_tradnl" sz="2000" dirty="0">
                <a:ea typeface="ＭＳ Ｐゴシック" panose="020B0600070205080204" pitchFamily="34" charset="-128"/>
              </a:rPr>
              <a:t>, especialmente si poliurias. </a:t>
            </a:r>
          </a:p>
          <a:p>
            <a:pPr lvl="1" algn="just" eaLnBrk="1" hangingPunct="1">
              <a:lnSpc>
                <a:spcPct val="100000"/>
              </a:lnSpc>
            </a:pPr>
            <a:r>
              <a:rPr lang="es-ES" altLang="es-ES_tradnl" sz="2000" dirty="0">
                <a:ea typeface="ＭＳ Ｐゴシック" panose="020B0600070205080204" pitchFamily="34" charset="-128"/>
              </a:rPr>
              <a:t>En caso de que predomine la </a:t>
            </a:r>
            <a:r>
              <a:rPr lang="es-ES" altLang="es-ES_tradnl" sz="2000" b="1" dirty="0">
                <a:solidFill>
                  <a:schemeClr val="accent1">
                    <a:lumMod val="75000"/>
                  </a:schemeClr>
                </a:solidFill>
                <a:ea typeface="ＭＳ Ｐゴシック" panose="020B0600070205080204" pitchFamily="34" charset="-128"/>
              </a:rPr>
              <a:t>contracción del volumen extracelular</a:t>
            </a:r>
            <a:r>
              <a:rPr lang="es-ES" altLang="es-ES_tradnl" sz="2000" dirty="0">
                <a:ea typeface="ＭＳ Ｐゴシック" panose="020B0600070205080204" pitchFamily="34" charset="-128"/>
              </a:rPr>
              <a:t>, el tratamiento se iniciará con </a:t>
            </a:r>
            <a:r>
              <a:rPr lang="es-ES" altLang="es-ES_tradnl" sz="2000" b="1" dirty="0">
                <a:solidFill>
                  <a:schemeClr val="accent1">
                    <a:lumMod val="75000"/>
                  </a:schemeClr>
                </a:solidFill>
                <a:ea typeface="ＭＳ Ｐゴシック" panose="020B0600070205080204" pitchFamily="34" charset="-128"/>
              </a:rPr>
              <a:t>suero salino</a:t>
            </a:r>
            <a:r>
              <a:rPr lang="es-ES" altLang="es-ES_tradnl" sz="2000" dirty="0">
                <a:solidFill>
                  <a:schemeClr val="accent1">
                    <a:lumMod val="75000"/>
                  </a:schemeClr>
                </a:solidFill>
                <a:ea typeface="ＭＳ Ｐゴシック" panose="020B0600070205080204" pitchFamily="34" charset="-128"/>
              </a:rPr>
              <a:t> </a:t>
            </a:r>
            <a:r>
              <a:rPr lang="es-ES" altLang="es-ES_tradnl" sz="2000" dirty="0">
                <a:ea typeface="ＭＳ Ｐゴシック" panose="020B0600070205080204" pitchFamily="34" charset="-128"/>
              </a:rPr>
              <a:t>hasta que se normalice el VEC. Posteriormente se administrará </a:t>
            </a:r>
            <a:r>
              <a:rPr lang="es-ES" altLang="es-ES_tradnl" sz="2000" dirty="0" err="1">
                <a:ea typeface="ＭＳ Ｐゴシック" panose="020B0600070205080204" pitchFamily="34" charset="-128"/>
              </a:rPr>
              <a:t>hiposalino</a:t>
            </a:r>
            <a:r>
              <a:rPr lang="es-ES" altLang="es-ES_tradnl" sz="2000" dirty="0">
                <a:ea typeface="ＭＳ Ｐゴシック" panose="020B0600070205080204" pitchFamily="34" charset="-128"/>
              </a:rPr>
              <a:t> o glucosado.</a:t>
            </a:r>
          </a:p>
          <a:p>
            <a:pPr lvl="1" algn="just" eaLnBrk="1" hangingPunct="1">
              <a:lnSpc>
                <a:spcPct val="100000"/>
              </a:lnSpc>
            </a:pPr>
            <a:r>
              <a:rPr lang="es-ES" altLang="es-ES_tradnl" sz="2000" dirty="0">
                <a:ea typeface="ＭＳ Ｐゴシック" panose="020B0600070205080204" pitchFamily="34" charset="-128"/>
              </a:rPr>
              <a:t>El SNC se adapta a la hipernatremia mediante la adquisición de partículas con poder </a:t>
            </a:r>
            <a:r>
              <a:rPr lang="es-ES" altLang="es-ES_tradnl" sz="2000" dirty="0" err="1">
                <a:ea typeface="ＭＳ Ｐゴシック" panose="020B0600070205080204" pitchFamily="34" charset="-128"/>
              </a:rPr>
              <a:t>osmóitco</a:t>
            </a:r>
            <a:r>
              <a:rPr lang="es-ES" altLang="es-ES_tradnl" sz="2000" dirty="0">
                <a:ea typeface="ＭＳ Ｐゴシック" panose="020B0600070205080204" pitchFamily="34" charset="-128"/>
              </a:rPr>
              <a:t>. Es por ello que la velocidad de corrección no debe ser muy rápida, ya que  debe dar suficiente tiempo a las células del SNC para que se deshagan de esas partículas osmóticas intracelulares. </a:t>
            </a:r>
            <a:r>
              <a:rPr lang="es-ES" altLang="es-ES_tradnl" sz="2000" b="1" dirty="0">
                <a:solidFill>
                  <a:schemeClr val="accent1">
                    <a:lumMod val="75000"/>
                  </a:schemeClr>
                </a:solidFill>
                <a:ea typeface="ＭＳ Ｐゴシック" panose="020B0600070205080204" pitchFamily="34" charset="-128"/>
              </a:rPr>
              <a:t>La velocidad de corrección la dictan los síntomas clínicos y no la </a:t>
            </a:r>
            <a:r>
              <a:rPr lang="es-ES" altLang="es-ES_tradnl" sz="2000" b="1" dirty="0" err="1">
                <a:solidFill>
                  <a:schemeClr val="accent1">
                    <a:lumMod val="75000"/>
                  </a:schemeClr>
                </a:solidFill>
                <a:ea typeface="ＭＳ Ｐゴシック" panose="020B0600070205080204" pitchFamily="34" charset="-128"/>
              </a:rPr>
              <a:t>natremia</a:t>
            </a:r>
            <a:r>
              <a:rPr lang="es-ES" altLang="es-ES_tradnl" sz="2000" dirty="0">
                <a:solidFill>
                  <a:schemeClr val="accent1">
                    <a:lumMod val="75000"/>
                  </a:schemeClr>
                </a:solidFill>
                <a:ea typeface="ＭＳ Ｐゴシック" panose="020B0600070205080204" pitchFamily="34" charset="-128"/>
              </a:rPr>
              <a:t>. </a:t>
            </a:r>
            <a:r>
              <a:rPr lang="es-ES" altLang="es-ES_tradnl" sz="2000" dirty="0">
                <a:ea typeface="ＭＳ Ｐゴシック" panose="020B0600070205080204" pitchFamily="34" charset="-128"/>
              </a:rPr>
              <a:t>No más de 0.5 – 1 mEq/h, ni más de 8 mmol/día.</a:t>
            </a:r>
          </a:p>
        </p:txBody>
      </p:sp>
    </p:spTree>
    <p:extLst>
      <p:ext uri="{BB962C8B-B14F-4D97-AF65-F5344CB8AC3E}">
        <p14:creationId xmlns:p14="http://schemas.microsoft.com/office/powerpoint/2010/main" val="1809483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735013" y="273050"/>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TRASTORNOS DEL AGUA: Enlaces de interés</a:t>
            </a:r>
          </a:p>
        </p:txBody>
      </p:sp>
      <p:sp>
        <p:nvSpPr>
          <p:cNvPr id="4" name="Marcador de contenido 3">
            <a:extLst>
              <a:ext uri="{FF2B5EF4-FFF2-40B4-BE49-F238E27FC236}">
                <a16:creationId xmlns:a16="http://schemas.microsoft.com/office/drawing/2014/main" id="{762E1FF4-DF8B-8A45-982D-47D98EC61EA4}"/>
              </a:ext>
            </a:extLst>
          </p:cNvPr>
          <p:cNvSpPr>
            <a:spLocks noGrp="1"/>
          </p:cNvSpPr>
          <p:nvPr>
            <p:ph idx="1"/>
          </p:nvPr>
        </p:nvSpPr>
        <p:spPr/>
        <p:txBody>
          <a:bodyPr/>
          <a:lstStyle/>
          <a:p>
            <a:pPr algn="just"/>
            <a:r>
              <a:rPr lang="en-GB" sz="1800" dirty="0" err="1"/>
              <a:t>Albalate</a:t>
            </a:r>
            <a:r>
              <a:rPr lang="en-GB" sz="1800" dirty="0"/>
              <a:t> M, </a:t>
            </a:r>
            <a:r>
              <a:rPr lang="en-GB" sz="1800" dirty="0" err="1"/>
              <a:t>Alcázar</a:t>
            </a:r>
            <a:r>
              <a:rPr lang="en-GB" sz="1800" dirty="0"/>
              <a:t> R, De </a:t>
            </a:r>
            <a:r>
              <a:rPr lang="en-GB" sz="1800" dirty="0" err="1"/>
              <a:t>Sequera</a:t>
            </a:r>
            <a:r>
              <a:rPr lang="en-GB" sz="1800" dirty="0"/>
              <a:t> P.  </a:t>
            </a:r>
            <a:r>
              <a:rPr lang="en-GB" sz="1800" b="1" dirty="0" err="1"/>
              <a:t>Trastornos</a:t>
            </a:r>
            <a:r>
              <a:rPr lang="en-GB" sz="1800" b="1" dirty="0"/>
              <a:t> del Agua. </a:t>
            </a:r>
            <a:r>
              <a:rPr lang="en-GB" sz="1800" b="1" dirty="0" err="1"/>
              <a:t>Disnatremias</a:t>
            </a:r>
            <a:r>
              <a:rPr lang="en-GB" sz="1800" b="1" dirty="0"/>
              <a:t>.</a:t>
            </a:r>
            <a:r>
              <a:rPr lang="en-GB" sz="1800" dirty="0"/>
              <a:t> </a:t>
            </a:r>
            <a:r>
              <a:rPr lang="en-GB" sz="1800" dirty="0">
                <a:hlinkClick r:id="rId3"/>
              </a:rPr>
              <a:t>https://nefrologiaaldia.org/es-articulo-trastornos-del-agua-disnatremias-363</a:t>
            </a:r>
            <a:r>
              <a:rPr lang="en-GB" sz="1800" dirty="0"/>
              <a:t> </a:t>
            </a:r>
          </a:p>
          <a:p>
            <a:pPr algn="just"/>
            <a:r>
              <a:rPr lang="en-GB" sz="1800" dirty="0" err="1"/>
              <a:t>Alcázar</a:t>
            </a:r>
            <a:r>
              <a:rPr lang="en-GB" sz="1800" dirty="0"/>
              <a:t> R, et al: </a:t>
            </a:r>
            <a:r>
              <a:rPr lang="en-GB" sz="1800" b="1" dirty="0" err="1"/>
              <a:t>Algoritmos</a:t>
            </a:r>
            <a:r>
              <a:rPr lang="en-GB" sz="1800" b="1" dirty="0"/>
              <a:t> </a:t>
            </a:r>
            <a:r>
              <a:rPr lang="en-GB" sz="1800" b="1" dirty="0" err="1"/>
              <a:t>en</a:t>
            </a:r>
            <a:r>
              <a:rPr lang="en-GB" sz="1800" b="1" dirty="0"/>
              <a:t> </a:t>
            </a:r>
            <a:r>
              <a:rPr lang="en-GB" sz="1800" b="1" dirty="0" err="1"/>
              <a:t>Nefrología</a:t>
            </a:r>
            <a:r>
              <a:rPr lang="en-GB" sz="1800" b="1" dirty="0"/>
              <a:t>: </a:t>
            </a:r>
            <a:r>
              <a:rPr lang="en-GB" sz="1800" b="1" dirty="0" err="1"/>
              <a:t>Trastornos</a:t>
            </a:r>
            <a:r>
              <a:rPr lang="en-GB" sz="1800" b="1" dirty="0"/>
              <a:t> </a:t>
            </a:r>
            <a:r>
              <a:rPr lang="en-GB" sz="1800" b="1" dirty="0" err="1"/>
              <a:t>hidroelectrolíticos</a:t>
            </a:r>
            <a:r>
              <a:rPr lang="en-GB" sz="1800" b="1" dirty="0"/>
              <a:t> y del </a:t>
            </a:r>
            <a:r>
              <a:rPr lang="en-GB" sz="1800" b="1" dirty="0" err="1"/>
              <a:t>equilibrio</a:t>
            </a:r>
            <a:r>
              <a:rPr lang="en-GB" sz="1800" b="1" dirty="0"/>
              <a:t> </a:t>
            </a:r>
            <a:r>
              <a:rPr lang="en-GB" sz="1800" b="1" dirty="0" err="1"/>
              <a:t>ácido</a:t>
            </a:r>
            <a:r>
              <a:rPr lang="en-GB" sz="1800" b="1" dirty="0"/>
              <a:t>-base </a:t>
            </a:r>
            <a:r>
              <a:rPr lang="en-GB" sz="1800" dirty="0"/>
              <a:t>- </a:t>
            </a:r>
            <a:r>
              <a:rPr lang="en-GB" sz="1800" dirty="0">
                <a:hlinkClick r:id="rId4"/>
              </a:rPr>
              <a:t>http://static.elsevier.es/nefro/otras_pubs/algoritmos_sen_1.pdf</a:t>
            </a:r>
            <a:endParaRPr lang="en-GB" sz="1800" dirty="0"/>
          </a:p>
          <a:p>
            <a:pPr algn="just"/>
            <a:r>
              <a:rPr lang="es-ES" sz="1800" dirty="0"/>
              <a:t>G. </a:t>
            </a:r>
            <a:r>
              <a:rPr lang="es-ES" sz="1800" dirty="0" err="1"/>
              <a:t>Spasovski,R</a:t>
            </a:r>
            <a:r>
              <a:rPr lang="es-ES" sz="1800" dirty="0"/>
              <a:t>. </a:t>
            </a:r>
            <a:r>
              <a:rPr lang="es-ES" sz="1800" dirty="0" err="1"/>
              <a:t>Vanholder,B</a:t>
            </a:r>
            <a:r>
              <a:rPr lang="es-ES" sz="1800" dirty="0"/>
              <a:t>. </a:t>
            </a:r>
            <a:r>
              <a:rPr lang="es-ES" sz="1800" dirty="0" err="1"/>
              <a:t>Allolio,D</a:t>
            </a:r>
            <a:r>
              <a:rPr lang="es-ES" sz="1800" dirty="0"/>
              <a:t> et al:</a:t>
            </a:r>
            <a:r>
              <a:rPr lang="es-ES" sz="1800" b="1" dirty="0"/>
              <a:t> </a:t>
            </a:r>
            <a:r>
              <a:rPr lang="es-ES" sz="1800" b="1" dirty="0" err="1"/>
              <a:t>Hyponatraemia</a:t>
            </a:r>
            <a:r>
              <a:rPr lang="es-ES" sz="1800" b="1" dirty="0"/>
              <a:t> </a:t>
            </a:r>
            <a:r>
              <a:rPr lang="es-ES" sz="1800" b="1" dirty="0" err="1"/>
              <a:t>Guideline</a:t>
            </a:r>
            <a:r>
              <a:rPr lang="es-ES" sz="1800" b="1" dirty="0"/>
              <a:t> </a:t>
            </a:r>
            <a:r>
              <a:rPr lang="es-ES" sz="1800" b="1" dirty="0" err="1"/>
              <a:t>Development</a:t>
            </a:r>
            <a:r>
              <a:rPr lang="es-ES" sz="1800" b="1" dirty="0"/>
              <a:t> </a:t>
            </a:r>
            <a:r>
              <a:rPr lang="es-ES" sz="1800" b="1" dirty="0" err="1"/>
              <a:t>Group</a:t>
            </a:r>
            <a:r>
              <a:rPr lang="es-ES" sz="1800" b="1" dirty="0"/>
              <a:t> </a:t>
            </a:r>
            <a:r>
              <a:rPr lang="es-ES" sz="1800" b="1" dirty="0" err="1"/>
              <a:t>Clinical</a:t>
            </a:r>
            <a:r>
              <a:rPr lang="es-ES" sz="1800" b="1" dirty="0"/>
              <a:t> </a:t>
            </a:r>
            <a:r>
              <a:rPr lang="es-ES" sz="1800" b="1" dirty="0" err="1"/>
              <a:t>practice</a:t>
            </a:r>
            <a:r>
              <a:rPr lang="es-ES" sz="1800" b="1" dirty="0"/>
              <a:t> </a:t>
            </a:r>
            <a:r>
              <a:rPr lang="es-ES" sz="1800" b="1" dirty="0" err="1"/>
              <a:t>guideline</a:t>
            </a:r>
            <a:r>
              <a:rPr lang="es-ES" sz="1800" b="1" dirty="0"/>
              <a:t> </a:t>
            </a:r>
            <a:r>
              <a:rPr lang="es-ES" sz="1800" b="1" dirty="0" err="1"/>
              <a:t>on</a:t>
            </a:r>
            <a:r>
              <a:rPr lang="es-ES" sz="1800" b="1" dirty="0"/>
              <a:t> diagnosis and </a:t>
            </a:r>
            <a:r>
              <a:rPr lang="es-ES" sz="1800" b="1" dirty="0" err="1"/>
              <a:t>treatment</a:t>
            </a:r>
            <a:r>
              <a:rPr lang="es-ES" sz="1800" b="1" dirty="0"/>
              <a:t> of </a:t>
            </a:r>
            <a:r>
              <a:rPr lang="es-ES" sz="1800" b="1" dirty="0" err="1"/>
              <a:t>hyponatraemia</a:t>
            </a:r>
            <a:r>
              <a:rPr lang="es-ES" sz="1800" dirty="0"/>
              <a:t> .</a:t>
            </a:r>
            <a:r>
              <a:rPr lang="es-ES" sz="1800" dirty="0" err="1"/>
              <a:t>Nephrol</a:t>
            </a:r>
            <a:r>
              <a:rPr lang="es-ES" sz="1800" dirty="0"/>
              <a:t> Dial </a:t>
            </a:r>
            <a:r>
              <a:rPr lang="es-ES" sz="1800" dirty="0" err="1"/>
              <a:t>Transplant</a:t>
            </a:r>
            <a:r>
              <a:rPr lang="es-ES" sz="1800" dirty="0"/>
              <a:t>. 2014, 29: i1-i39. </a:t>
            </a:r>
            <a:r>
              <a:rPr lang="es-ES" sz="1800" dirty="0">
                <a:hlinkClick r:id="rId5"/>
              </a:rPr>
              <a:t>https://academic.oup.com/ndt/article/29/suppl_2/i1/1904943</a:t>
            </a:r>
            <a:r>
              <a:rPr lang="es-ES" sz="1800" dirty="0"/>
              <a:t> </a:t>
            </a:r>
          </a:p>
          <a:p>
            <a:pPr algn="just"/>
            <a:r>
              <a:rPr lang="es-ES" sz="1800" dirty="0" err="1"/>
              <a:t>Tinawe</a:t>
            </a:r>
            <a:r>
              <a:rPr lang="es-ES" sz="1800" dirty="0"/>
              <a:t> M. </a:t>
            </a:r>
            <a:r>
              <a:rPr lang="es-ES" sz="1800" b="1" dirty="0" err="1"/>
              <a:t>Hyponatremia</a:t>
            </a:r>
            <a:r>
              <a:rPr lang="es-ES" sz="1800" b="1" dirty="0"/>
              <a:t> and </a:t>
            </a:r>
            <a:r>
              <a:rPr lang="es-ES" sz="1800" b="1" dirty="0" err="1"/>
              <a:t>Hypernatremia</a:t>
            </a:r>
            <a:r>
              <a:rPr lang="es-ES" sz="1800" b="1" dirty="0"/>
              <a:t>: A </a:t>
            </a:r>
            <a:r>
              <a:rPr lang="es-ES" sz="1800" b="1" dirty="0" err="1"/>
              <a:t>practical</a:t>
            </a:r>
            <a:r>
              <a:rPr lang="es-ES" sz="1800" b="1" dirty="0"/>
              <a:t> </a:t>
            </a:r>
            <a:r>
              <a:rPr lang="es-ES" sz="1800" b="1" dirty="0" err="1"/>
              <a:t>guide</a:t>
            </a:r>
            <a:r>
              <a:rPr lang="es-ES" sz="1800" b="1" dirty="0"/>
              <a:t> to </a:t>
            </a:r>
            <a:r>
              <a:rPr lang="es-ES" sz="1800" b="1" dirty="0" err="1"/>
              <a:t>disorders</a:t>
            </a:r>
            <a:r>
              <a:rPr lang="es-ES" sz="1800" b="1" dirty="0"/>
              <a:t> of wáter balance</a:t>
            </a:r>
            <a:r>
              <a:rPr lang="es-ES" sz="1800" dirty="0"/>
              <a:t>. </a:t>
            </a:r>
            <a:r>
              <a:rPr lang="es-ES" sz="1800" dirty="0" err="1"/>
              <a:t>Arc</a:t>
            </a:r>
            <a:r>
              <a:rPr lang="es-ES" sz="1800" dirty="0"/>
              <a:t> </a:t>
            </a:r>
            <a:r>
              <a:rPr lang="es-ES" sz="1800" dirty="0" err="1"/>
              <a:t>Intern</a:t>
            </a:r>
            <a:r>
              <a:rPr lang="es-ES" sz="1800" dirty="0"/>
              <a:t> </a:t>
            </a:r>
            <a:r>
              <a:rPr lang="es-ES" sz="1800" dirty="0" err="1"/>
              <a:t>Med</a:t>
            </a:r>
            <a:r>
              <a:rPr lang="es-ES" sz="1800" dirty="0"/>
              <a:t> Res 2020; 3: 074-095. </a:t>
            </a:r>
            <a:r>
              <a:rPr lang="es-ES" sz="1800" dirty="0">
                <a:hlinkClick r:id="rId6"/>
              </a:rPr>
              <a:t>https://www.fortunejournals.com/articles/hyponatremia-and-hypernatremia-a-practical-guide-to-disorders-of-water-balance.pdf</a:t>
            </a:r>
            <a:r>
              <a:rPr lang="es-ES" sz="1800" dirty="0"/>
              <a:t> </a:t>
            </a:r>
          </a:p>
          <a:p>
            <a:pPr algn="just"/>
            <a:r>
              <a:rPr lang="es-ES" sz="1800" dirty="0"/>
              <a:t>Alcázar R, Tejedor A, </a:t>
            </a:r>
            <a:r>
              <a:rPr lang="es-ES" sz="1800" dirty="0" err="1"/>
              <a:t>Quereda</a:t>
            </a:r>
            <a:r>
              <a:rPr lang="es-ES" sz="1800" dirty="0"/>
              <a:t> C. Hiponatremias. </a:t>
            </a:r>
            <a:r>
              <a:rPr lang="es-ES" sz="1800" dirty="0" err="1"/>
              <a:t>Nefrologia</a:t>
            </a:r>
            <a:r>
              <a:rPr lang="es-ES" sz="1800" dirty="0"/>
              <a:t> 2011; Suplemento extraordinario 2. </a:t>
            </a:r>
            <a:r>
              <a:rPr lang="es-ES" sz="1800" dirty="0">
                <a:hlinkClick r:id="rId7"/>
              </a:rPr>
              <a:t>https://www.revistanefrologia.com/es-vol-2-num-6-sumario-X2013757511X00029</a:t>
            </a:r>
            <a:r>
              <a:rPr lang="es-ES" sz="1800" dirty="0"/>
              <a:t> </a:t>
            </a:r>
            <a:endParaRPr lang="en-GB" sz="1800" dirty="0"/>
          </a:p>
          <a:p>
            <a:pPr algn="just"/>
            <a:endParaRPr lang="en-GB" sz="1800" dirty="0"/>
          </a:p>
          <a:p>
            <a:pPr algn="just"/>
            <a:endParaRPr lang="en-GB" sz="1800" dirty="0"/>
          </a:p>
        </p:txBody>
      </p:sp>
    </p:spTree>
    <p:extLst>
      <p:ext uri="{BB962C8B-B14F-4D97-AF65-F5344CB8AC3E}">
        <p14:creationId xmlns:p14="http://schemas.microsoft.com/office/powerpoint/2010/main" val="45303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899592" y="-58738"/>
            <a:ext cx="8463483" cy="1325563"/>
          </a:xfrm>
        </p:spPr>
        <p:txBody>
          <a:bodyPr rtlCol="0">
            <a:normAutofit/>
          </a:bodyPr>
          <a:lstStyle/>
          <a:p>
            <a:pPr eaLnBrk="1" fontAlgn="auto" hangingPunct="1">
              <a:spcAft>
                <a:spcPts val="0"/>
              </a:spcAft>
              <a:defRPr/>
            </a:pPr>
            <a:r>
              <a:rPr lang="es-ES" sz="3600" b="1" dirty="0">
                <a:solidFill>
                  <a:schemeClr val="accent1">
                    <a:lumMod val="50000"/>
                  </a:schemeClr>
                </a:solidFill>
              </a:rPr>
              <a:t>Conceptos generales</a:t>
            </a:r>
          </a:p>
        </p:txBody>
      </p:sp>
      <p:sp>
        <p:nvSpPr>
          <p:cNvPr id="6" name="Rectangle 5">
            <a:extLst>
              <a:ext uri="{FF2B5EF4-FFF2-40B4-BE49-F238E27FC236}">
                <a16:creationId xmlns:a16="http://schemas.microsoft.com/office/drawing/2014/main" id="{951E40C4-AF06-3242-B4DF-0648158C24FC}"/>
              </a:ext>
            </a:extLst>
          </p:cNvPr>
          <p:cNvSpPr>
            <a:spLocks noGrp="1" noChangeArrowheads="1"/>
          </p:cNvSpPr>
          <p:nvPr>
            <p:ph sz="half" idx="1"/>
          </p:nvPr>
        </p:nvSpPr>
        <p:spPr>
          <a:xfrm>
            <a:off x="163731" y="1316446"/>
            <a:ext cx="4424319" cy="3273171"/>
          </a:xfrm>
          <a:solidFill>
            <a:schemeClr val="accent5">
              <a:lumMod val="20000"/>
              <a:lumOff val="80000"/>
            </a:schemeClr>
          </a:solidFill>
          <a:ln>
            <a:solidFill>
              <a:schemeClr val="accent1"/>
            </a:solidFill>
          </a:ln>
        </p:spPr>
        <p:txBody>
          <a:bodyPr>
            <a:normAutofit fontScale="92500" lnSpcReduction="20000"/>
          </a:bodyPr>
          <a:lstStyle/>
          <a:p>
            <a:pPr eaLnBrk="1" hangingPunct="1">
              <a:lnSpc>
                <a:spcPct val="90000"/>
              </a:lnSpc>
              <a:buFont typeface="Arial" charset="0"/>
              <a:buChar char="•"/>
              <a:defRPr/>
            </a:pPr>
            <a:r>
              <a:rPr lang="es-ES" sz="2200" b="1" dirty="0">
                <a:ea typeface="ＭＳ Ｐゴシック" pitchFamily="8" charset="-128"/>
                <a:cs typeface="ＭＳ Ｐゴシック" pitchFamily="8" charset="-128"/>
              </a:rPr>
              <a:t>FISIOLOGIA DEL SODIO</a:t>
            </a:r>
          </a:p>
          <a:p>
            <a:pPr eaLnBrk="1" hangingPunct="1">
              <a:buFont typeface="Arial" charset="0"/>
              <a:buChar char="–"/>
              <a:defRPr/>
            </a:pPr>
            <a:r>
              <a:rPr lang="es-ES" dirty="0">
                <a:cs typeface="+mn-cs"/>
              </a:rPr>
              <a:t>Principal partícula del EEC</a:t>
            </a:r>
          </a:p>
          <a:p>
            <a:pPr eaLnBrk="1" hangingPunct="1">
              <a:buFont typeface="Arial" charset="0"/>
              <a:buChar char="–"/>
              <a:defRPr/>
            </a:pPr>
            <a:r>
              <a:rPr lang="es-ES" dirty="0">
                <a:cs typeface="+mn-cs"/>
              </a:rPr>
              <a:t>Regula el volumen extracelular</a:t>
            </a:r>
          </a:p>
          <a:p>
            <a:pPr eaLnBrk="1" hangingPunct="1">
              <a:buFont typeface="Arial" charset="0"/>
              <a:buChar char="–"/>
              <a:defRPr/>
            </a:pPr>
            <a:r>
              <a:rPr lang="es-ES" dirty="0">
                <a:cs typeface="+mn-cs"/>
              </a:rPr>
              <a:t>Sensores que detectan cambios en el volumen del EEC</a:t>
            </a:r>
          </a:p>
          <a:p>
            <a:pPr eaLnBrk="1" hangingPunct="1">
              <a:buFont typeface="Arial" charset="0"/>
              <a:buChar char="–"/>
              <a:defRPr/>
            </a:pPr>
            <a:r>
              <a:rPr lang="es-ES" dirty="0">
                <a:cs typeface="+mn-cs"/>
              </a:rPr>
              <a:t>Mecanismos efectores que modifican la tasa de excreción renal de sodio.</a:t>
            </a:r>
          </a:p>
          <a:p>
            <a:pPr lvl="1" eaLnBrk="1" hangingPunct="1">
              <a:buFont typeface="Arial" charset="0"/>
              <a:buChar char="•"/>
              <a:defRPr/>
            </a:pPr>
            <a:r>
              <a:rPr lang="es-ES" sz="1900" dirty="0">
                <a:ea typeface="ＭＳ Ｐゴシック" pitchFamily="8" charset="-128"/>
                <a:cs typeface="+mn-cs"/>
              </a:rPr>
              <a:t>Tasa de FG</a:t>
            </a:r>
          </a:p>
          <a:p>
            <a:pPr lvl="1" eaLnBrk="1" hangingPunct="1">
              <a:buFont typeface="Arial" charset="0"/>
              <a:buChar char="•"/>
              <a:defRPr/>
            </a:pPr>
            <a:r>
              <a:rPr lang="es-ES" sz="1900" dirty="0">
                <a:ea typeface="ＭＳ Ｐゴシック" pitchFamily="8" charset="-128"/>
                <a:cs typeface="+mn-cs"/>
              </a:rPr>
              <a:t>SNS</a:t>
            </a:r>
          </a:p>
          <a:p>
            <a:pPr lvl="1" eaLnBrk="1" hangingPunct="1">
              <a:buFont typeface="Arial" charset="0"/>
              <a:buChar char="•"/>
              <a:defRPr/>
            </a:pPr>
            <a:r>
              <a:rPr lang="es-ES" sz="1900" dirty="0">
                <a:ea typeface="ＭＳ Ｐゴシック" pitchFamily="8" charset="-128"/>
                <a:cs typeface="+mn-cs"/>
              </a:rPr>
              <a:t>SRA-Aldosterona</a:t>
            </a:r>
          </a:p>
          <a:p>
            <a:pPr lvl="1" eaLnBrk="1" hangingPunct="1">
              <a:buFont typeface="Arial" charset="0"/>
              <a:buChar char="•"/>
              <a:defRPr/>
            </a:pPr>
            <a:r>
              <a:rPr lang="es-ES" sz="1900" dirty="0">
                <a:ea typeface="ＭＳ Ｐゴシック" pitchFamily="8" charset="-128"/>
                <a:cs typeface="+mn-cs"/>
              </a:rPr>
              <a:t>Prostaglandinas</a:t>
            </a:r>
          </a:p>
          <a:p>
            <a:pPr lvl="1" eaLnBrk="1" hangingPunct="1">
              <a:buFont typeface="Arial" charset="0"/>
              <a:buChar char="•"/>
              <a:defRPr/>
            </a:pPr>
            <a:r>
              <a:rPr lang="es-ES" sz="1900" dirty="0">
                <a:ea typeface="ＭＳ Ｐゴシック" pitchFamily="8" charset="-128"/>
                <a:cs typeface="+mn-cs"/>
              </a:rPr>
              <a:t>Péptidos </a:t>
            </a:r>
            <a:r>
              <a:rPr lang="es-ES" sz="1900" dirty="0" err="1">
                <a:ea typeface="ＭＳ Ｐゴシック" pitchFamily="8" charset="-128"/>
                <a:cs typeface="+mn-cs"/>
              </a:rPr>
              <a:t>natriuréticos</a:t>
            </a:r>
            <a:endParaRPr lang="es-ES" sz="1900" dirty="0">
              <a:ea typeface="ＭＳ Ｐゴシック" pitchFamily="8" charset="-128"/>
              <a:cs typeface="+mn-cs"/>
            </a:endParaRPr>
          </a:p>
        </p:txBody>
      </p:sp>
      <p:sp>
        <p:nvSpPr>
          <p:cNvPr id="7" name="Rectangle 6">
            <a:extLst>
              <a:ext uri="{FF2B5EF4-FFF2-40B4-BE49-F238E27FC236}">
                <a16:creationId xmlns:a16="http://schemas.microsoft.com/office/drawing/2014/main" id="{8595F878-BBEA-6742-A9BC-B02352D94342}"/>
              </a:ext>
            </a:extLst>
          </p:cNvPr>
          <p:cNvSpPr txBox="1">
            <a:spLocks noChangeArrowheads="1"/>
          </p:cNvSpPr>
          <p:nvPr/>
        </p:nvSpPr>
        <p:spPr>
          <a:xfrm>
            <a:off x="4932040" y="1344023"/>
            <a:ext cx="4195912" cy="3217476"/>
          </a:xfrm>
          <a:prstGeom prst="rect">
            <a:avLst/>
          </a:prstGeom>
          <a:solidFill>
            <a:schemeClr val="accent6">
              <a:lumMod val="20000"/>
              <a:lumOff val="80000"/>
            </a:schemeClr>
          </a:solidFill>
          <a:ln>
            <a:solidFill>
              <a:schemeClr val="accent1"/>
            </a:solidFill>
          </a:ln>
        </p:spPr>
        <p:txBody>
          <a:bodyPr vert="horz" lIns="91440" tIns="45720" rIns="91440" bIns="45720" rtlCol="0" anchor="t">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r>
              <a:rPr lang="es-ES" sz="2000" b="1" dirty="0"/>
              <a:t>FISIOLOGIA DEL AGUA</a:t>
            </a:r>
          </a:p>
          <a:p>
            <a:pPr marL="0" indent="0" eaLnBrk="1" fontAlgn="auto" hangingPunct="1">
              <a:spcAft>
                <a:spcPts val="0"/>
              </a:spcAft>
              <a:buNone/>
              <a:defRPr/>
            </a:pPr>
            <a:r>
              <a:rPr lang="es-ES" sz="1800" dirty="0"/>
              <a:t>-Regula la tonicidad del agua corporal total</a:t>
            </a:r>
            <a:endParaRPr lang="es-ES" sz="1800" dirty="0">
              <a:cs typeface="Calibri"/>
            </a:endParaRPr>
          </a:p>
          <a:p>
            <a:pPr marL="0" indent="0" eaLnBrk="1" fontAlgn="auto" hangingPunct="1">
              <a:spcAft>
                <a:spcPts val="0"/>
              </a:spcAft>
              <a:buNone/>
              <a:defRPr/>
            </a:pPr>
            <a:r>
              <a:rPr lang="es-ES" sz="1800" dirty="0"/>
              <a:t>-Sensores que detectan cambios en la osmolalidad</a:t>
            </a:r>
            <a:endParaRPr lang="es-ES" sz="1800" dirty="0">
              <a:cs typeface="Calibri"/>
            </a:endParaRPr>
          </a:p>
          <a:p>
            <a:pPr lvl="1" eaLnBrk="1" fontAlgn="auto" hangingPunct="1">
              <a:spcAft>
                <a:spcPts val="0"/>
              </a:spcAft>
              <a:defRPr/>
            </a:pPr>
            <a:r>
              <a:rPr lang="es-ES" b="1" dirty="0" err="1">
                <a:solidFill>
                  <a:srgbClr val="0033CC"/>
                </a:solidFill>
              </a:rPr>
              <a:t>Osmoreceptores</a:t>
            </a:r>
            <a:r>
              <a:rPr lang="es-ES" b="1" dirty="0">
                <a:solidFill>
                  <a:srgbClr val="0033CC"/>
                </a:solidFill>
              </a:rPr>
              <a:t> hipotálamo</a:t>
            </a:r>
            <a:endParaRPr lang="es-ES" b="1" dirty="0">
              <a:solidFill>
                <a:srgbClr val="0033CC"/>
              </a:solidFill>
              <a:cs typeface="Calibri"/>
            </a:endParaRPr>
          </a:p>
          <a:p>
            <a:pPr marL="0" indent="0" eaLnBrk="1" fontAlgn="auto" hangingPunct="1">
              <a:spcAft>
                <a:spcPts val="0"/>
              </a:spcAft>
              <a:buNone/>
              <a:defRPr/>
            </a:pPr>
            <a:r>
              <a:rPr lang="es-ES" sz="1800" dirty="0"/>
              <a:t>-Mecanismos efectores</a:t>
            </a:r>
            <a:endParaRPr lang="es-ES" sz="1800" dirty="0">
              <a:cs typeface="Calibri"/>
            </a:endParaRPr>
          </a:p>
          <a:p>
            <a:pPr lvl="1" eaLnBrk="1" fontAlgn="auto" hangingPunct="1">
              <a:spcAft>
                <a:spcPts val="0"/>
              </a:spcAft>
              <a:defRPr/>
            </a:pPr>
            <a:r>
              <a:rPr lang="es-ES" b="1" dirty="0">
                <a:solidFill>
                  <a:srgbClr val="0033CC"/>
                </a:solidFill>
              </a:rPr>
              <a:t>Sed</a:t>
            </a:r>
            <a:endParaRPr lang="es-ES" b="1" dirty="0">
              <a:solidFill>
                <a:srgbClr val="0033CC"/>
              </a:solidFill>
              <a:cs typeface="Calibri"/>
            </a:endParaRPr>
          </a:p>
          <a:p>
            <a:pPr lvl="1" eaLnBrk="1" fontAlgn="auto" hangingPunct="1">
              <a:spcAft>
                <a:spcPts val="0"/>
              </a:spcAft>
              <a:defRPr/>
            </a:pPr>
            <a:r>
              <a:rPr lang="es-ES" b="1" dirty="0">
                <a:solidFill>
                  <a:srgbClr val="0033CC"/>
                </a:solidFill>
              </a:rPr>
              <a:t>ADH</a:t>
            </a:r>
            <a:endParaRPr lang="es-ES" b="1" dirty="0">
              <a:solidFill>
                <a:srgbClr val="0033CC"/>
              </a:solidFill>
              <a:cs typeface="Calibri"/>
            </a:endParaRPr>
          </a:p>
          <a:p>
            <a:pPr marL="0" indent="0">
              <a:buNone/>
              <a:defRPr/>
            </a:pPr>
            <a:r>
              <a:rPr lang="es-ES" sz="1800" b="1" dirty="0">
                <a:solidFill>
                  <a:srgbClr val="0033CC"/>
                </a:solidFill>
                <a:cs typeface="Calibri"/>
              </a:rPr>
              <a:t>-Determina volumen intracelular</a:t>
            </a:r>
          </a:p>
        </p:txBody>
      </p:sp>
      <p:sp>
        <p:nvSpPr>
          <p:cNvPr id="8" name="4 CuadroTexto">
            <a:extLst>
              <a:ext uri="{FF2B5EF4-FFF2-40B4-BE49-F238E27FC236}">
                <a16:creationId xmlns:a16="http://schemas.microsoft.com/office/drawing/2014/main" id="{22F635CA-CAC5-D843-9062-C72AD0D77AC2}"/>
              </a:ext>
            </a:extLst>
          </p:cNvPr>
          <p:cNvSpPr txBox="1">
            <a:spLocks noChangeArrowheads="1"/>
          </p:cNvSpPr>
          <p:nvPr/>
        </p:nvSpPr>
        <p:spPr bwMode="auto">
          <a:xfrm>
            <a:off x="395536" y="5976656"/>
            <a:ext cx="8607228" cy="646331"/>
          </a:xfrm>
          <a:prstGeom prst="rect">
            <a:avLst/>
          </a:prstGeom>
          <a:solidFill>
            <a:schemeClr val="bg1">
              <a:lumMod val="50000"/>
            </a:schemeClr>
          </a:solidFill>
          <a:ln w="38100">
            <a:solidFill>
              <a:schemeClr val="bg1"/>
            </a:solidFill>
            <a:miter lim="800000"/>
            <a:headEnd/>
            <a:tailEnd/>
          </a:ln>
          <a:effectLst>
            <a:outerShdw blurRad="63500" dist="20000" dir="5400000" rotWithShape="0">
              <a:srgbClr val="000000">
                <a:alpha val="37999"/>
              </a:srgbClr>
            </a:outerShdw>
          </a:effectLst>
        </p:spPr>
        <p:txBody>
          <a:bodyPr wrap="square">
            <a:spAutoFit/>
          </a:bodyPr>
          <a:lstStyle>
            <a:lvl1pPr>
              <a:defRPr sz="3200">
                <a:solidFill>
                  <a:schemeClr val="tx1"/>
                </a:solidFill>
                <a:latin typeface="Arial" pitchFamily="34" charset="0"/>
                <a:ea typeface="ＭＳ Ｐゴシック" pitchFamily="34" charset="-128"/>
              </a:defRPr>
            </a:lvl1pPr>
            <a:lvl2pPr>
              <a:defRPr sz="2800">
                <a:solidFill>
                  <a:schemeClr val="tx1"/>
                </a:solidFill>
                <a:latin typeface="Arial" pitchFamily="34" charset="0"/>
                <a:ea typeface="ＭＳ Ｐゴシック" pitchFamily="34" charset="-128"/>
              </a:defRPr>
            </a:lvl2pPr>
            <a:lvl3pPr>
              <a:defRPr sz="2400">
                <a:solidFill>
                  <a:schemeClr val="tx1"/>
                </a:solidFill>
                <a:latin typeface="Arial" pitchFamily="34" charset="0"/>
                <a:ea typeface="ＭＳ Ｐゴシック" pitchFamily="34" charset="-128"/>
              </a:defRPr>
            </a:lvl3pPr>
            <a:lvl4pPr>
              <a:defRPr sz="2000">
                <a:solidFill>
                  <a:schemeClr val="tx1"/>
                </a:solidFill>
                <a:latin typeface="Arial" pitchFamily="34" charset="0"/>
                <a:ea typeface="ＭＳ Ｐゴシック" pitchFamily="34" charset="-128"/>
              </a:defRPr>
            </a:lvl4pPr>
            <a:lvl5pPr>
              <a:defRPr sz="2000">
                <a:solidFill>
                  <a:schemeClr val="tx1"/>
                </a:solidFill>
                <a:latin typeface="Arial" pitchFamily="34" charset="0"/>
                <a:ea typeface="ＭＳ Ｐゴシック" pitchFamily="34" charset="-128"/>
              </a:defRPr>
            </a:lvl5pPr>
            <a:lvl6pPr eaLnBrk="0" fontAlgn="base" hangingPunct="0">
              <a:spcAft>
                <a:spcPct val="0"/>
              </a:spcAft>
              <a:buChar char="»"/>
              <a:defRPr sz="2000">
                <a:solidFill>
                  <a:schemeClr val="tx1"/>
                </a:solidFill>
                <a:latin typeface="Arial" pitchFamily="34" charset="0"/>
                <a:ea typeface="ＭＳ Ｐゴシック" pitchFamily="34" charset="-128"/>
              </a:defRPr>
            </a:lvl6pPr>
            <a:lvl7pPr eaLnBrk="0" fontAlgn="base" hangingPunct="0">
              <a:spcAft>
                <a:spcPct val="0"/>
              </a:spcAft>
              <a:buChar char="»"/>
              <a:defRPr sz="2000">
                <a:solidFill>
                  <a:schemeClr val="tx1"/>
                </a:solidFill>
                <a:latin typeface="Arial" pitchFamily="34" charset="0"/>
                <a:ea typeface="ＭＳ Ｐゴシック" pitchFamily="34" charset="-128"/>
              </a:defRPr>
            </a:lvl7pPr>
            <a:lvl8pPr eaLnBrk="0" fontAlgn="base" hangingPunct="0">
              <a:spcAft>
                <a:spcPct val="0"/>
              </a:spcAft>
              <a:buChar char="»"/>
              <a:defRPr sz="2000">
                <a:solidFill>
                  <a:schemeClr val="tx1"/>
                </a:solidFill>
                <a:latin typeface="Arial" pitchFamily="34" charset="0"/>
                <a:ea typeface="ＭＳ Ｐゴシック" pitchFamily="34" charset="-128"/>
              </a:defRPr>
            </a:lvl8pPr>
            <a:lvl9pPr eaLnBrk="0" fontAlgn="base" hangingPunct="0">
              <a:spcAft>
                <a:spcPct val="0"/>
              </a:spcAft>
              <a:buChar char="»"/>
              <a:defRPr sz="2000">
                <a:solidFill>
                  <a:schemeClr val="tx1"/>
                </a:solidFill>
                <a:latin typeface="Arial" pitchFamily="34" charset="0"/>
                <a:ea typeface="ＭＳ Ｐゴシック" pitchFamily="34" charset="-128"/>
              </a:defRPr>
            </a:lvl9pPr>
          </a:lstStyle>
          <a:p>
            <a:pPr eaLnBrk="1" hangingPunct="1">
              <a:defRPr/>
            </a:pPr>
            <a:r>
              <a:rPr lang="es-ES" altLang="es-ES_tradnl" sz="1800" b="1" dirty="0">
                <a:solidFill>
                  <a:srgbClr val="FFFFFF"/>
                </a:solidFill>
              </a:rPr>
              <a:t>DOS  PERSONAS COMEN LO MISMO EN UN DÍA. El sujeto A bebe 1 litro de agua y el sujeto B bebe 10 litros de agua. ¿Quién elimina más </a:t>
            </a:r>
            <a:r>
              <a:rPr lang="es-ES" altLang="es-ES_tradnl" sz="1800" b="1" dirty="0" err="1">
                <a:solidFill>
                  <a:srgbClr val="FFFFFF"/>
                </a:solidFill>
              </a:rPr>
              <a:t>Na</a:t>
            </a:r>
            <a:r>
              <a:rPr lang="es-ES" altLang="es-ES_tradnl" sz="1800" b="1" dirty="0">
                <a:solidFill>
                  <a:srgbClr val="FFFFFF"/>
                </a:solidFill>
              </a:rPr>
              <a:t> en orina?</a:t>
            </a:r>
          </a:p>
        </p:txBody>
      </p:sp>
      <p:sp>
        <p:nvSpPr>
          <p:cNvPr id="9" name="Rectangle 3">
            <a:extLst>
              <a:ext uri="{FF2B5EF4-FFF2-40B4-BE49-F238E27FC236}">
                <a16:creationId xmlns:a16="http://schemas.microsoft.com/office/drawing/2014/main" id="{966070E9-3D9C-41D4-8DCF-95D8BF92F3E5}"/>
              </a:ext>
            </a:extLst>
          </p:cNvPr>
          <p:cNvSpPr txBox="1">
            <a:spLocks noChangeArrowheads="1"/>
          </p:cNvSpPr>
          <p:nvPr/>
        </p:nvSpPr>
        <p:spPr bwMode="auto">
          <a:xfrm>
            <a:off x="899592" y="903593"/>
            <a:ext cx="6984776" cy="363232"/>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hangingPunct="1">
              <a:lnSpc>
                <a:spcPct val="80000"/>
              </a:lnSpc>
              <a:defRPr/>
            </a:pPr>
            <a:r>
              <a:rPr lang="es-ES" altLang="es-ES_tradnl" sz="2400" b="1" dirty="0">
                <a:solidFill>
                  <a:schemeClr val="bg1"/>
                </a:solidFill>
                <a:ea typeface="ＭＳ Ｐゴシック" panose="020B0600070205080204" pitchFamily="34" charset="-128"/>
              </a:rPr>
              <a:t>La regulación del agua y del </a:t>
            </a:r>
            <a:r>
              <a:rPr lang="es-ES" altLang="es-ES_tradnl" sz="2400" b="1" dirty="0" err="1">
                <a:solidFill>
                  <a:schemeClr val="bg1"/>
                </a:solidFill>
                <a:ea typeface="ＭＳ Ｐゴシック" panose="020B0600070205080204" pitchFamily="34" charset="-128"/>
              </a:rPr>
              <a:t>Na</a:t>
            </a:r>
            <a:r>
              <a:rPr lang="es-ES" altLang="es-ES_tradnl" sz="2400" b="1" dirty="0">
                <a:solidFill>
                  <a:schemeClr val="bg1"/>
                </a:solidFill>
                <a:ea typeface="ＭＳ Ｐゴシック" panose="020B0600070205080204" pitchFamily="34" charset="-128"/>
              </a:rPr>
              <a:t> son independientes.</a:t>
            </a:r>
          </a:p>
          <a:p>
            <a:pPr lvl="1" algn="just" eaLnBrk="1" hangingPunct="1">
              <a:lnSpc>
                <a:spcPct val="80000"/>
              </a:lnSpc>
              <a:buFont typeface="Wingdings" pitchFamily="2" charset="2"/>
              <a:buNone/>
              <a:defRPr/>
            </a:pPr>
            <a:endParaRPr lang="es-ES" altLang="es-ES_tradnl" sz="2000" b="1" dirty="0">
              <a:solidFill>
                <a:schemeClr val="bg1"/>
              </a:solidFill>
              <a:ea typeface="ＭＳ Ｐゴシック" panose="020B0600070205080204" pitchFamily="34" charset="-128"/>
            </a:endParaRPr>
          </a:p>
        </p:txBody>
      </p:sp>
      <p:sp>
        <p:nvSpPr>
          <p:cNvPr id="10" name="Rectangle 3">
            <a:extLst>
              <a:ext uri="{FF2B5EF4-FFF2-40B4-BE49-F238E27FC236}">
                <a16:creationId xmlns:a16="http://schemas.microsoft.com/office/drawing/2014/main" id="{8487B938-E5F3-48A5-A9E7-3E617AAC5B92}"/>
              </a:ext>
            </a:extLst>
          </p:cNvPr>
          <p:cNvSpPr txBox="1">
            <a:spLocks/>
          </p:cNvSpPr>
          <p:nvPr/>
        </p:nvSpPr>
        <p:spPr bwMode="auto">
          <a:xfrm>
            <a:off x="4932040" y="4561499"/>
            <a:ext cx="4211960" cy="1325563"/>
          </a:xfrm>
          <a:prstGeom prst="rect">
            <a:avLst/>
          </a:prstGeom>
          <a:solidFill>
            <a:schemeClr val="bg1"/>
          </a:solidFill>
          <a:ln>
            <a:solidFill>
              <a:schemeClr val="accent1"/>
            </a:solidFill>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hangingPunct="1"/>
            <a:r>
              <a:rPr lang="es-ES" altLang="es-ES_tradnl" dirty="0">
                <a:ea typeface="ＭＳ Ｐゴシック" panose="020B0600070205080204" pitchFamily="34" charset="-128"/>
              </a:rPr>
              <a:t>La </a:t>
            </a:r>
            <a:r>
              <a:rPr lang="es-ES" altLang="es-ES_tradnl" b="1" dirty="0">
                <a:ea typeface="ＭＳ Ｐゴシック" panose="020B0600070205080204" pitchFamily="34" charset="-128"/>
              </a:rPr>
              <a:t>concentración de </a:t>
            </a:r>
            <a:r>
              <a:rPr lang="es-ES" altLang="es-ES_tradnl" b="1" dirty="0" err="1">
                <a:ea typeface="ＭＳ Ｐゴシック" panose="020B0600070205080204" pitchFamily="34" charset="-128"/>
              </a:rPr>
              <a:t>Na</a:t>
            </a:r>
            <a:r>
              <a:rPr lang="es-ES" altLang="es-ES_tradnl" b="1" dirty="0">
                <a:ea typeface="ＭＳ Ｐゴシック" panose="020B0600070205080204" pitchFamily="34" charset="-128"/>
              </a:rPr>
              <a:t> </a:t>
            </a:r>
            <a:r>
              <a:rPr lang="es-ES" altLang="es-ES_tradnl" dirty="0">
                <a:ea typeface="ＭＳ Ｐゴシック" panose="020B0600070205080204" pitchFamily="34" charset="-128"/>
              </a:rPr>
              <a:t> mide la </a:t>
            </a:r>
            <a:r>
              <a:rPr lang="es-ES" altLang="es-ES_tradnl" b="1" dirty="0">
                <a:ea typeface="ＭＳ Ｐゴシック" panose="020B0600070205080204" pitchFamily="34" charset="-128"/>
              </a:rPr>
              <a:t>osmolalidad</a:t>
            </a:r>
            <a:r>
              <a:rPr lang="es-ES" altLang="es-ES_tradnl" dirty="0">
                <a:ea typeface="ＭＳ Ｐゴシック" panose="020B0600070205080204" pitchFamily="34" charset="-128"/>
              </a:rPr>
              <a:t> extracelular. Refleja </a:t>
            </a:r>
            <a:r>
              <a:rPr lang="es-ES" altLang="es-ES_tradnl" b="1" dirty="0">
                <a:solidFill>
                  <a:srgbClr val="FF0000"/>
                </a:solidFill>
                <a:ea typeface="ＭＳ Ｐゴシック" panose="020B0600070205080204" pitchFamily="34" charset="-128"/>
              </a:rPr>
              <a:t>CAMBIOS EN EL AGUA : Hiponatremia-hipernatremia</a:t>
            </a:r>
          </a:p>
        </p:txBody>
      </p:sp>
      <p:sp>
        <p:nvSpPr>
          <p:cNvPr id="11" name="Rectangle 3">
            <a:extLst>
              <a:ext uri="{FF2B5EF4-FFF2-40B4-BE49-F238E27FC236}">
                <a16:creationId xmlns:a16="http://schemas.microsoft.com/office/drawing/2014/main" id="{1318B1A9-1FB3-4ACA-8587-C9901A801065}"/>
              </a:ext>
            </a:extLst>
          </p:cNvPr>
          <p:cNvSpPr txBox="1">
            <a:spLocks/>
          </p:cNvSpPr>
          <p:nvPr/>
        </p:nvSpPr>
        <p:spPr bwMode="auto">
          <a:xfrm>
            <a:off x="163730" y="4561499"/>
            <a:ext cx="4392221" cy="1325563"/>
          </a:xfrm>
          <a:prstGeom prst="rect">
            <a:avLst/>
          </a:prstGeom>
          <a:solidFill>
            <a:schemeClr val="bg1"/>
          </a:solidFill>
          <a:ln>
            <a:solidFill>
              <a:schemeClr val="accent1"/>
            </a:solidFill>
          </a:ln>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hangingPunct="1"/>
            <a:r>
              <a:rPr lang="es-ES" altLang="es-ES_tradnl" dirty="0">
                <a:ea typeface="ＭＳ Ｐゴシック" panose="020B0600070205080204" pitchFamily="34" charset="-128"/>
              </a:rPr>
              <a:t>La </a:t>
            </a:r>
            <a:r>
              <a:rPr lang="es-ES" altLang="es-ES_tradnl" b="1" dirty="0">
                <a:ea typeface="ＭＳ Ｐゴシック" panose="020B0600070205080204" pitchFamily="34" charset="-128"/>
              </a:rPr>
              <a:t>cantidad total de </a:t>
            </a:r>
            <a:r>
              <a:rPr lang="es-ES" altLang="es-ES_tradnl" b="1" dirty="0" err="1">
                <a:ea typeface="ＭＳ Ｐゴシック" panose="020B0600070205080204" pitchFamily="34" charset="-128"/>
              </a:rPr>
              <a:t>Na</a:t>
            </a:r>
            <a:r>
              <a:rPr lang="es-ES" altLang="es-ES_tradnl" dirty="0">
                <a:ea typeface="ＭＳ Ｐゴシック" panose="020B0600070205080204" pitchFamily="34" charset="-128"/>
              </a:rPr>
              <a:t> determina el volumen del espacio extracelular. Refleja </a:t>
            </a:r>
            <a:r>
              <a:rPr lang="es-ES" altLang="es-ES_tradnl" b="1" dirty="0">
                <a:solidFill>
                  <a:srgbClr val="FF0000"/>
                </a:solidFill>
                <a:ea typeface="ＭＳ Ｐゴシック" panose="020B0600070205080204" pitchFamily="34" charset="-128"/>
              </a:rPr>
              <a:t>CAMBIOS EN EL VOLUMEN: Deshidratación/hipervolemia</a:t>
            </a:r>
          </a:p>
        </p:txBody>
      </p:sp>
    </p:spTree>
    <p:extLst>
      <p:ext uri="{BB962C8B-B14F-4D97-AF65-F5344CB8AC3E}">
        <p14:creationId xmlns:p14="http://schemas.microsoft.com/office/powerpoint/2010/main" val="256027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476375" y="-5873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Conceptos generales: </a:t>
            </a:r>
            <a:r>
              <a:rPr lang="es-ES" sz="2800" b="1" dirty="0">
                <a:solidFill>
                  <a:schemeClr val="accent1">
                    <a:lumMod val="50000"/>
                  </a:schemeClr>
                </a:solidFill>
              </a:rPr>
              <a:t>Regulación de la </a:t>
            </a:r>
            <a:r>
              <a:rPr lang="es-ES" sz="2800" b="1" dirty="0" err="1">
                <a:solidFill>
                  <a:schemeClr val="accent1">
                    <a:lumMod val="50000"/>
                  </a:schemeClr>
                </a:solidFill>
              </a:rPr>
              <a:t>osmolalidad</a:t>
            </a:r>
            <a:r>
              <a:rPr lang="es-ES" sz="2800" b="1" dirty="0">
                <a:solidFill>
                  <a:schemeClr val="accent1">
                    <a:lumMod val="50000"/>
                  </a:schemeClr>
                </a:solidFill>
              </a:rPr>
              <a:t>: ADH</a:t>
            </a:r>
            <a:endParaRPr lang="es-ES" sz="3600" b="1" dirty="0">
              <a:solidFill>
                <a:schemeClr val="accent1">
                  <a:lumMod val="50000"/>
                </a:schemeClr>
              </a:solidFill>
            </a:endParaRPr>
          </a:p>
        </p:txBody>
      </p:sp>
      <p:sp>
        <p:nvSpPr>
          <p:cNvPr id="9" name="Rectangle 3">
            <a:extLst>
              <a:ext uri="{FF2B5EF4-FFF2-40B4-BE49-F238E27FC236}">
                <a16:creationId xmlns:a16="http://schemas.microsoft.com/office/drawing/2014/main" id="{D70453D3-751E-A54C-B2CB-F3F45D9CC544}"/>
              </a:ext>
            </a:extLst>
          </p:cNvPr>
          <p:cNvSpPr>
            <a:spLocks noGrp="1"/>
          </p:cNvSpPr>
          <p:nvPr>
            <p:ph idx="1"/>
          </p:nvPr>
        </p:nvSpPr>
        <p:spPr>
          <a:xfrm>
            <a:off x="614471" y="1473639"/>
            <a:ext cx="4807446" cy="2014517"/>
          </a:xfrm>
        </p:spPr>
        <p:txBody>
          <a:bodyPr/>
          <a:lstStyle/>
          <a:p>
            <a:pPr eaLnBrk="1" hangingPunct="1"/>
            <a:r>
              <a:rPr lang="es-ES" altLang="es-ES_tradnl" sz="2400" b="1" dirty="0">
                <a:ea typeface="ＭＳ Ｐゴシック" panose="020B0600070205080204" pitchFamily="34" charset="-128"/>
              </a:rPr>
              <a:t>REGULACIÓN OSMÓTICA</a:t>
            </a:r>
          </a:p>
          <a:p>
            <a:pPr lvl="1" eaLnBrk="1" hangingPunct="1"/>
            <a:r>
              <a:rPr lang="es-ES" altLang="es-ES_tradnl" sz="2000" b="1" dirty="0">
                <a:ea typeface="ＭＳ Ｐゴシック" panose="020B0600070205080204" pitchFamily="34" charset="-128"/>
              </a:rPr>
              <a:t>Muy eficiente</a:t>
            </a:r>
            <a:r>
              <a:rPr lang="es-ES" altLang="es-ES_tradnl" sz="2000" dirty="0">
                <a:ea typeface="ＭＳ Ｐゴシック" panose="020B0600070205080204" pitchFamily="34" charset="-128"/>
              </a:rPr>
              <a:t>: Pequeños cambios en la </a:t>
            </a:r>
            <a:r>
              <a:rPr lang="es-ES" altLang="es-ES_tradnl" sz="2000" dirty="0" err="1">
                <a:ea typeface="ＭＳ Ｐゴシック" panose="020B0600070205080204" pitchFamily="34" charset="-128"/>
              </a:rPr>
              <a:t>osmolaridad</a:t>
            </a:r>
            <a:r>
              <a:rPr lang="es-ES" altLang="es-ES_tradnl" sz="2000" dirty="0">
                <a:ea typeface="ＭＳ Ｐゴシック" panose="020B0600070205080204" pitchFamily="34" charset="-128"/>
              </a:rPr>
              <a:t> plasmática se traducen en grandes cambios en la ADH y en la </a:t>
            </a:r>
            <a:r>
              <a:rPr lang="es-ES" altLang="es-ES_tradnl" sz="2000" dirty="0" err="1">
                <a:ea typeface="ＭＳ Ｐゴシック" panose="020B0600070205080204" pitchFamily="34" charset="-128"/>
              </a:rPr>
              <a:t>osmolaridad</a:t>
            </a:r>
            <a:r>
              <a:rPr lang="es-ES" altLang="es-ES_tradnl" sz="2000" dirty="0">
                <a:ea typeface="ＭＳ Ｐゴシック" panose="020B0600070205080204" pitchFamily="34" charset="-128"/>
              </a:rPr>
              <a:t> urinaria</a:t>
            </a:r>
          </a:p>
          <a:p>
            <a:pPr lvl="2" eaLnBrk="1" hangingPunct="1"/>
            <a:r>
              <a:rPr lang="es-ES" altLang="es-ES_tradnl" sz="1800" dirty="0">
                <a:ea typeface="ＭＳ Ｐゴシック" panose="020B0600070205080204" pitchFamily="34" charset="-128"/>
              </a:rPr>
              <a:t>La ADH comienza a liberarse con </a:t>
            </a:r>
            <a:r>
              <a:rPr lang="es-ES" altLang="es-ES_tradnl" sz="1800" dirty="0" err="1">
                <a:ea typeface="ＭＳ Ｐゴシック" panose="020B0600070205080204" pitchFamily="34" charset="-128"/>
              </a:rPr>
              <a:t>osm</a:t>
            </a:r>
            <a:r>
              <a:rPr lang="es-ES" altLang="es-ES_tradnl" sz="1800" dirty="0">
                <a:ea typeface="ＭＳ Ｐゴシック" panose="020B0600070205080204" pitchFamily="34" charset="-128"/>
              </a:rPr>
              <a:t> 280 </a:t>
            </a:r>
            <a:r>
              <a:rPr lang="es-ES" altLang="es-ES_tradnl" sz="1800" dirty="0" err="1">
                <a:ea typeface="ＭＳ Ｐゴシック" panose="020B0600070205080204" pitchFamily="34" charset="-128"/>
              </a:rPr>
              <a:t>mOsm</a:t>
            </a:r>
            <a:r>
              <a:rPr lang="es-ES" altLang="es-ES_tradnl" sz="1800" dirty="0">
                <a:ea typeface="ＭＳ Ｐゴシック" panose="020B0600070205080204" pitchFamily="34" charset="-128"/>
              </a:rPr>
              <a:t>/kg</a:t>
            </a:r>
          </a:p>
          <a:p>
            <a:pPr lvl="2" eaLnBrk="1" hangingPunct="1"/>
            <a:r>
              <a:rPr lang="es-ES" altLang="es-ES_tradnl" sz="1800" dirty="0">
                <a:ea typeface="ＭＳ Ｐゴシック" panose="020B0600070205080204" pitchFamily="34" charset="-128"/>
              </a:rPr>
              <a:t>Máximo efecto con </a:t>
            </a:r>
            <a:r>
              <a:rPr lang="es-ES" altLang="es-ES_tradnl" sz="1800" dirty="0" err="1">
                <a:ea typeface="ＭＳ Ｐゴシック" panose="020B0600070205080204" pitchFamily="34" charset="-128"/>
              </a:rPr>
              <a:t>osmp</a:t>
            </a:r>
            <a:r>
              <a:rPr lang="es-ES" altLang="es-ES_tradnl" sz="1800" dirty="0">
                <a:ea typeface="ＭＳ Ｐゴシック" panose="020B0600070205080204" pitchFamily="34" charset="-128"/>
              </a:rPr>
              <a:t> 295 </a:t>
            </a:r>
            <a:r>
              <a:rPr lang="es-ES" altLang="es-ES_tradnl" sz="1800" dirty="0" err="1">
                <a:ea typeface="ＭＳ Ｐゴシック" panose="020B0600070205080204" pitchFamily="34" charset="-128"/>
              </a:rPr>
              <a:t>mOsm</a:t>
            </a:r>
            <a:r>
              <a:rPr lang="es-ES" altLang="es-ES_tradnl" sz="1800" dirty="0">
                <a:ea typeface="ＭＳ Ｐゴシック" panose="020B0600070205080204" pitchFamily="34" charset="-128"/>
              </a:rPr>
              <a:t>/kg</a:t>
            </a:r>
          </a:p>
          <a:p>
            <a:pPr lvl="2" eaLnBrk="1" hangingPunct="1">
              <a:buFont typeface="Arial" panose="020B0604020202020204" pitchFamily="34" charset="0"/>
              <a:buNone/>
            </a:pPr>
            <a:endParaRPr lang="es-ES" altLang="es-ES_tradnl" sz="1800" dirty="0">
              <a:ea typeface="ＭＳ Ｐゴシック" panose="020B0600070205080204" pitchFamily="34" charset="-128"/>
            </a:endParaRPr>
          </a:p>
        </p:txBody>
      </p:sp>
      <p:pic>
        <p:nvPicPr>
          <p:cNvPr id="4" name="Imagen 3">
            <a:extLst>
              <a:ext uri="{FF2B5EF4-FFF2-40B4-BE49-F238E27FC236}">
                <a16:creationId xmlns:a16="http://schemas.microsoft.com/office/drawing/2014/main" id="{27805F5D-4291-8B49-8AA8-696028907638}"/>
              </a:ext>
            </a:extLst>
          </p:cNvPr>
          <p:cNvPicPr>
            <a:picLocks noChangeAspect="1"/>
          </p:cNvPicPr>
          <p:nvPr/>
        </p:nvPicPr>
        <p:blipFill>
          <a:blip r:embed="rId3" cstate="print"/>
          <a:stretch>
            <a:fillRect/>
          </a:stretch>
        </p:blipFill>
        <p:spPr>
          <a:xfrm>
            <a:off x="5421917" y="1826034"/>
            <a:ext cx="3596808" cy="2134691"/>
          </a:xfrm>
          <a:prstGeom prst="rect">
            <a:avLst/>
          </a:prstGeom>
        </p:spPr>
      </p:pic>
      <p:sp>
        <p:nvSpPr>
          <p:cNvPr id="11" name="Rectangle 3">
            <a:extLst>
              <a:ext uri="{FF2B5EF4-FFF2-40B4-BE49-F238E27FC236}">
                <a16:creationId xmlns:a16="http://schemas.microsoft.com/office/drawing/2014/main" id="{CE33FA0C-4628-894F-A453-54505175A3E8}"/>
              </a:ext>
            </a:extLst>
          </p:cNvPr>
          <p:cNvSpPr txBox="1">
            <a:spLocks/>
          </p:cNvSpPr>
          <p:nvPr/>
        </p:nvSpPr>
        <p:spPr bwMode="auto">
          <a:xfrm>
            <a:off x="735013" y="3840551"/>
            <a:ext cx="7687766" cy="191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eaLnBrk="1" hangingPunct="1">
              <a:buFont typeface="Arial" panose="020B0604020202020204" pitchFamily="34" charset="0"/>
              <a:buNone/>
            </a:pPr>
            <a:endParaRPr lang="es-ES" altLang="es-ES_tradnl" sz="1800" dirty="0">
              <a:ea typeface="ＭＳ Ｐゴシック" panose="020B0600070205080204" pitchFamily="34" charset="-128"/>
            </a:endParaRPr>
          </a:p>
          <a:p>
            <a:pPr eaLnBrk="1" hangingPunct="1"/>
            <a:r>
              <a:rPr lang="es-ES" altLang="es-ES_tradnl" sz="2400" b="1" dirty="0">
                <a:ea typeface="ＭＳ Ｐゴシック" panose="020B0600070205080204" pitchFamily="34" charset="-128"/>
              </a:rPr>
              <a:t>REGULACIÓN NO OSMÓTICA</a:t>
            </a:r>
          </a:p>
          <a:p>
            <a:pPr lvl="1" eaLnBrk="1" hangingPunct="1"/>
            <a:r>
              <a:rPr lang="es-ES" altLang="es-ES_tradnl" sz="2000" dirty="0">
                <a:ea typeface="ＭＳ Ｐゴシック" panose="020B0600070205080204" pitchFamily="34" charset="-128"/>
              </a:rPr>
              <a:t>Cambios en el </a:t>
            </a:r>
            <a:r>
              <a:rPr lang="es-ES" altLang="es-ES_tradnl" sz="2000" b="1" dirty="0">
                <a:ea typeface="ＭＳ Ｐゴシック" panose="020B0600070205080204" pitchFamily="34" charset="-128"/>
              </a:rPr>
              <a:t>volumen sanguíneo</a:t>
            </a:r>
            <a:r>
              <a:rPr lang="es-ES" altLang="es-ES_tradnl" sz="2000" dirty="0">
                <a:ea typeface="ＭＳ Ｐゴシック" panose="020B0600070205080204" pitchFamily="34" charset="-128"/>
              </a:rPr>
              <a:t> y presión arterial</a:t>
            </a:r>
          </a:p>
          <a:p>
            <a:pPr lvl="1" eaLnBrk="1" hangingPunct="1"/>
            <a:r>
              <a:rPr lang="es-ES" altLang="es-ES_tradnl" sz="2000" dirty="0">
                <a:ea typeface="ＭＳ Ｐゴシック" panose="020B0600070205080204" pitchFamily="34" charset="-128"/>
              </a:rPr>
              <a:t>Náusea, dolor y ansiedad</a:t>
            </a:r>
          </a:p>
          <a:p>
            <a:pPr lvl="1" eaLnBrk="1" hangingPunct="1"/>
            <a:r>
              <a:rPr lang="es-ES" altLang="es-ES_tradnl" sz="2000" dirty="0">
                <a:ea typeface="ＭＳ Ｐゴシック" panose="020B0600070205080204" pitchFamily="34" charset="-128"/>
              </a:rPr>
              <a:t>Fármacos</a:t>
            </a:r>
          </a:p>
        </p:txBody>
      </p:sp>
      <p:sp>
        <p:nvSpPr>
          <p:cNvPr id="12" name="Text Box 4">
            <a:extLst>
              <a:ext uri="{FF2B5EF4-FFF2-40B4-BE49-F238E27FC236}">
                <a16:creationId xmlns:a16="http://schemas.microsoft.com/office/drawing/2014/main" id="{083B856B-A23C-1047-8F58-059B08B7DA71}"/>
              </a:ext>
            </a:extLst>
          </p:cNvPr>
          <p:cNvSpPr txBox="1">
            <a:spLocks noChangeArrowheads="1"/>
          </p:cNvSpPr>
          <p:nvPr/>
        </p:nvSpPr>
        <p:spPr bwMode="auto">
          <a:xfrm>
            <a:off x="721221" y="5923975"/>
            <a:ext cx="7393370" cy="584775"/>
          </a:xfrm>
          <a:prstGeom prst="rect">
            <a:avLst/>
          </a:prstGeom>
          <a:solidFill>
            <a:schemeClr val="bg1">
              <a:alpha val="38823"/>
            </a:schemeClr>
          </a:solidFill>
          <a:ln w="9525">
            <a:solidFill>
              <a:srgbClr val="000000"/>
            </a:solidFill>
            <a:miter lim="800000"/>
            <a:headEnd/>
            <a:tailEnd/>
          </a:ln>
        </p:spPr>
        <p:txBody>
          <a:bodyPr wrap="none" anchor="t">
            <a:spAutoFit/>
          </a:bodyPr>
          <a:lstStyle>
            <a:defPPr>
              <a:defRPr lang="es-E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FontTx/>
              <a:buNone/>
            </a:pPr>
            <a:r>
              <a:rPr lang="es-ES" altLang="es-ES_tradnl" sz="1600" b="1" dirty="0">
                <a:solidFill>
                  <a:srgbClr val="0070C0"/>
                </a:solidFill>
              </a:rPr>
              <a:t>Los mecanismos homeostáticos que mantienen la integridad del volumen</a:t>
            </a:r>
            <a:endParaRPr lang="es-ES" sz="2000" dirty="0">
              <a:solidFill>
                <a:srgbClr val="0070C0"/>
              </a:solidFill>
            </a:endParaRPr>
          </a:p>
          <a:p>
            <a:pPr algn="ctr" eaLnBrk="1" hangingPunct="1">
              <a:spcBef>
                <a:spcPct val="0"/>
              </a:spcBef>
              <a:buFontTx/>
              <a:buNone/>
            </a:pPr>
            <a:r>
              <a:rPr lang="es-ES" altLang="es-ES_tradnl" sz="1600" b="1" dirty="0">
                <a:solidFill>
                  <a:srgbClr val="0070C0"/>
                </a:solidFill>
              </a:rPr>
              <a:t>circulatorio dominan sobre los mecanismos que mantiene la tonicidad</a:t>
            </a:r>
          </a:p>
        </p:txBody>
      </p:sp>
    </p:spTree>
    <p:extLst>
      <p:ext uri="{BB962C8B-B14F-4D97-AF65-F5344CB8AC3E}">
        <p14:creationId xmlns:p14="http://schemas.microsoft.com/office/powerpoint/2010/main" val="238569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476375" y="-58738"/>
            <a:ext cx="7488113" cy="1325563"/>
          </a:xfrm>
        </p:spPr>
        <p:txBody>
          <a:bodyPr rtlCol="0">
            <a:normAutofit/>
          </a:bodyPr>
          <a:lstStyle/>
          <a:p>
            <a:pPr eaLnBrk="1" fontAlgn="auto" hangingPunct="1">
              <a:spcAft>
                <a:spcPts val="0"/>
              </a:spcAft>
              <a:defRPr/>
            </a:pPr>
            <a:r>
              <a:rPr lang="es-ES" sz="3600" b="1" dirty="0">
                <a:solidFill>
                  <a:schemeClr val="accent1">
                    <a:lumMod val="50000"/>
                  </a:schemeClr>
                </a:solidFill>
              </a:rPr>
              <a:t>Conceptos generales: </a:t>
            </a:r>
            <a:br>
              <a:rPr lang="es-ES" sz="3600" b="1" dirty="0">
                <a:solidFill>
                  <a:schemeClr val="accent1">
                    <a:lumMod val="50000"/>
                  </a:schemeClr>
                </a:solidFill>
              </a:rPr>
            </a:br>
            <a:r>
              <a:rPr lang="es-ES" sz="2800" b="1" dirty="0">
                <a:solidFill>
                  <a:schemeClr val="accent1">
                    <a:lumMod val="50000"/>
                  </a:schemeClr>
                </a:solidFill>
              </a:rPr>
              <a:t>Estimación de la excreción renal de agua libre</a:t>
            </a:r>
            <a:endParaRPr lang="es-ES" sz="3600" b="1" dirty="0">
              <a:solidFill>
                <a:schemeClr val="accent1">
                  <a:lumMod val="50000"/>
                </a:schemeClr>
              </a:solidFill>
            </a:endParaRPr>
          </a:p>
        </p:txBody>
      </p:sp>
      <p:sp>
        <p:nvSpPr>
          <p:cNvPr id="10" name="Rectangle 3">
            <a:extLst>
              <a:ext uri="{FF2B5EF4-FFF2-40B4-BE49-F238E27FC236}">
                <a16:creationId xmlns:a16="http://schemas.microsoft.com/office/drawing/2014/main" id="{85695B4A-1912-A94F-9963-F3CCFDECD9F8}"/>
              </a:ext>
            </a:extLst>
          </p:cNvPr>
          <p:cNvSpPr>
            <a:spLocks noGrp="1"/>
          </p:cNvSpPr>
          <p:nvPr>
            <p:ph idx="1"/>
          </p:nvPr>
        </p:nvSpPr>
        <p:spPr>
          <a:xfrm>
            <a:off x="1032160" y="1693634"/>
            <a:ext cx="6557529" cy="1093916"/>
          </a:xfrm>
        </p:spPr>
        <p:txBody>
          <a:bodyPr>
            <a:normAutofit fontScale="92500" lnSpcReduction="20000"/>
          </a:bodyPr>
          <a:lstStyle/>
          <a:p>
            <a:pPr eaLnBrk="1" hangingPunct="1"/>
            <a:r>
              <a:rPr lang="es-ES" altLang="es-ES_tradnl" dirty="0">
                <a:ea typeface="ＭＳ Ｐゴシック" panose="020B0600070205080204" pitchFamily="34" charset="-128"/>
              </a:rPr>
              <a:t>Aclaramiento osmolar: Precisa </a:t>
            </a:r>
            <a:r>
              <a:rPr lang="es-ES" altLang="es-ES_tradnl" dirty="0" err="1">
                <a:ea typeface="ＭＳ Ｐゴシック" panose="020B0600070205080204" pitchFamily="34" charset="-128"/>
              </a:rPr>
              <a:t>Osm</a:t>
            </a:r>
            <a:r>
              <a:rPr lang="es-ES" altLang="es-ES_tradnl" dirty="0">
                <a:ea typeface="ＭＳ Ｐゴシック" panose="020B0600070205080204" pitchFamily="34" charset="-128"/>
              </a:rPr>
              <a:t> plasmática y urinaria</a:t>
            </a:r>
            <a:br>
              <a:rPr lang="es-ES" altLang="es-ES_tradnl" dirty="0">
                <a:ea typeface="ＭＳ Ｐゴシック" panose="020B0600070205080204" pitchFamily="34" charset="-128"/>
              </a:rPr>
            </a:br>
            <a:endParaRPr lang="es-ES" altLang="es-ES_tradnl" dirty="0">
              <a:ea typeface="ＭＳ Ｐゴシック" panose="020B0600070205080204" pitchFamily="34" charset="-128"/>
            </a:endParaRPr>
          </a:p>
          <a:p>
            <a:pPr eaLnBrk="1" hangingPunct="1"/>
            <a:r>
              <a:rPr lang="es-ES" altLang="es-ES_tradnl" dirty="0">
                <a:ea typeface="ＭＳ Ｐゴシック" panose="020B0600070205080204" pitchFamily="34" charset="-128"/>
              </a:rPr>
              <a:t>Aclaramiento de agua libre de electrolitos CH</a:t>
            </a:r>
            <a:r>
              <a:rPr lang="es-ES" altLang="es-ES_tradnl" baseline="-25000" dirty="0">
                <a:ea typeface="ＭＳ Ｐゴシック" panose="020B0600070205080204" pitchFamily="34" charset="-128"/>
              </a:rPr>
              <a:t>2</a:t>
            </a:r>
            <a:r>
              <a:rPr lang="es-ES" altLang="es-ES_tradnl" dirty="0">
                <a:ea typeface="ＭＳ Ｐゴシック" panose="020B0600070205080204" pitchFamily="34" charset="-128"/>
              </a:rPr>
              <a:t>O (e)</a:t>
            </a:r>
            <a:endParaRPr lang="es-ES" altLang="es-ES_tradnl" b="1" i="1" dirty="0">
              <a:ea typeface="ＭＳ Ｐゴシック" panose="020B0600070205080204" pitchFamily="34" charset="-128"/>
            </a:endParaRPr>
          </a:p>
          <a:p>
            <a:pPr lvl="1" eaLnBrk="1" hangingPunct="1"/>
            <a:r>
              <a:rPr lang="es-ES" altLang="es-ES_tradnl" b="1" i="1" dirty="0">
                <a:ea typeface="ＭＳ Ｐゴシック" panose="020B0600070205080204" pitchFamily="34" charset="-128"/>
              </a:rPr>
              <a:t>CH</a:t>
            </a:r>
            <a:r>
              <a:rPr lang="es-ES" altLang="es-ES_tradnl" b="1" i="1" baseline="-25000" dirty="0">
                <a:ea typeface="ＭＳ Ｐゴシック" panose="020B0600070205080204" pitchFamily="34" charset="-128"/>
              </a:rPr>
              <a:t>2</a:t>
            </a:r>
            <a:r>
              <a:rPr lang="es-ES" altLang="es-ES_tradnl" b="1" i="1" dirty="0">
                <a:ea typeface="ＭＳ Ｐゴシック" panose="020B0600070205080204" pitchFamily="34" charset="-128"/>
              </a:rPr>
              <a:t>O (e) = V (1 – [(</a:t>
            </a:r>
            <a:r>
              <a:rPr lang="es-ES" altLang="es-ES_tradnl" b="1" i="1" dirty="0" err="1">
                <a:ea typeface="ＭＳ Ｐゴシック" panose="020B0600070205080204" pitchFamily="34" charset="-128"/>
              </a:rPr>
              <a:t>Nau</a:t>
            </a:r>
            <a:r>
              <a:rPr lang="es-ES" altLang="es-ES_tradnl" b="1" i="1" dirty="0">
                <a:ea typeface="ＭＳ Ｐゴシック" panose="020B0600070205080204" pitchFamily="34" charset="-128"/>
              </a:rPr>
              <a:t> +</a:t>
            </a:r>
            <a:r>
              <a:rPr lang="es-ES" altLang="es-ES_tradnl" b="1" i="1" dirty="0" err="1">
                <a:ea typeface="ＭＳ Ｐゴシック" panose="020B0600070205080204" pitchFamily="34" charset="-128"/>
              </a:rPr>
              <a:t>Ku</a:t>
            </a:r>
            <a:r>
              <a:rPr lang="es-ES" altLang="es-ES_tradnl" b="1" i="1" dirty="0">
                <a:ea typeface="ＭＳ Ｐゴシック" panose="020B0600070205080204" pitchFamily="34" charset="-128"/>
              </a:rPr>
              <a:t>)/</a:t>
            </a:r>
            <a:r>
              <a:rPr lang="es-ES" altLang="es-ES_tradnl" b="1" i="1" dirty="0" err="1">
                <a:ea typeface="ＭＳ Ｐゴシック" panose="020B0600070205080204" pitchFamily="34" charset="-128"/>
              </a:rPr>
              <a:t>Nap</a:t>
            </a:r>
            <a:r>
              <a:rPr lang="es-ES" altLang="es-ES_tradnl" b="1" i="1" dirty="0">
                <a:ea typeface="ＭＳ Ｐゴシック" panose="020B0600070205080204" pitchFamily="34" charset="-128"/>
              </a:rPr>
              <a:t>] )</a:t>
            </a:r>
          </a:p>
          <a:p>
            <a:pPr lvl="1" eaLnBrk="1" hangingPunct="1">
              <a:buFont typeface="Wingdings" panose="05000000000000000000" pitchFamily="2" charset="2"/>
              <a:buNone/>
            </a:pPr>
            <a:endParaRPr lang="es-ES" altLang="es-ES_tradnl" dirty="0">
              <a:ea typeface="ＭＳ Ｐゴシック" panose="020B0600070205080204" pitchFamily="34" charset="-128"/>
            </a:endParaRPr>
          </a:p>
          <a:p>
            <a:pPr eaLnBrk="1" hangingPunct="1"/>
            <a:endParaRPr lang="es-ES" altLang="es-ES_tradnl" dirty="0">
              <a:ea typeface="ＭＳ Ｐゴシック" panose="020B0600070205080204" pitchFamily="34" charset="-128"/>
            </a:endParaRPr>
          </a:p>
        </p:txBody>
      </p:sp>
      <p:sp>
        <p:nvSpPr>
          <p:cNvPr id="13" name="Text Box 4">
            <a:extLst>
              <a:ext uri="{FF2B5EF4-FFF2-40B4-BE49-F238E27FC236}">
                <a16:creationId xmlns:a16="http://schemas.microsoft.com/office/drawing/2014/main" id="{10EB54E9-8078-A74C-A5D7-97439C890485}"/>
              </a:ext>
            </a:extLst>
          </p:cNvPr>
          <p:cNvSpPr txBox="1">
            <a:spLocks noChangeArrowheads="1"/>
          </p:cNvSpPr>
          <p:nvPr/>
        </p:nvSpPr>
        <p:spPr bwMode="auto">
          <a:xfrm>
            <a:off x="1269621" y="3248525"/>
            <a:ext cx="2406428" cy="300082"/>
          </a:xfrm>
          <a:prstGeom prst="rect">
            <a:avLst/>
          </a:prstGeom>
          <a:solidFill>
            <a:schemeClr val="accent5">
              <a:lumMod val="20000"/>
              <a:lumOff val="8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1350" b="1">
                <a:solidFill>
                  <a:srgbClr val="000000"/>
                </a:solidFill>
              </a:rPr>
              <a:t>Nau + Ku &gt; Nap   (CH2O - ) </a:t>
            </a:r>
          </a:p>
        </p:txBody>
      </p:sp>
      <p:sp>
        <p:nvSpPr>
          <p:cNvPr id="14" name="Text Box 5">
            <a:extLst>
              <a:ext uri="{FF2B5EF4-FFF2-40B4-BE49-F238E27FC236}">
                <a16:creationId xmlns:a16="http://schemas.microsoft.com/office/drawing/2014/main" id="{D03FE558-9F6E-F945-8E03-F44AB0CA71CE}"/>
              </a:ext>
            </a:extLst>
          </p:cNvPr>
          <p:cNvSpPr txBox="1">
            <a:spLocks noChangeArrowheads="1"/>
          </p:cNvSpPr>
          <p:nvPr/>
        </p:nvSpPr>
        <p:spPr bwMode="auto">
          <a:xfrm>
            <a:off x="6022596" y="3248525"/>
            <a:ext cx="1550424" cy="300082"/>
          </a:xfrm>
          <a:prstGeom prst="rect">
            <a:avLst/>
          </a:prstGeom>
          <a:solidFill>
            <a:schemeClr val="accent5">
              <a:lumMod val="20000"/>
              <a:lumOff val="8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1350" b="1">
                <a:solidFill>
                  <a:srgbClr val="000000"/>
                </a:solidFill>
              </a:rPr>
              <a:t>[Na]p disminuirá</a:t>
            </a:r>
          </a:p>
        </p:txBody>
      </p:sp>
      <p:sp>
        <p:nvSpPr>
          <p:cNvPr id="15" name="Text Box 6">
            <a:extLst>
              <a:ext uri="{FF2B5EF4-FFF2-40B4-BE49-F238E27FC236}">
                <a16:creationId xmlns:a16="http://schemas.microsoft.com/office/drawing/2014/main" id="{B3DDB886-3225-D743-A084-B6ADC6EF0367}"/>
              </a:ext>
            </a:extLst>
          </p:cNvPr>
          <p:cNvSpPr txBox="1">
            <a:spLocks noChangeArrowheads="1"/>
          </p:cNvSpPr>
          <p:nvPr/>
        </p:nvSpPr>
        <p:spPr bwMode="auto">
          <a:xfrm>
            <a:off x="4141080" y="3146132"/>
            <a:ext cx="1348446" cy="507831"/>
          </a:xfrm>
          <a:prstGeom prst="rect">
            <a:avLst/>
          </a:prstGeom>
          <a:solidFill>
            <a:schemeClr val="accent5">
              <a:lumMod val="20000"/>
              <a:lumOff val="8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350" b="1">
                <a:solidFill>
                  <a:srgbClr val="000000"/>
                </a:solidFill>
              </a:rPr>
              <a:t>Ganancia </a:t>
            </a:r>
          </a:p>
          <a:p>
            <a:pPr algn="ctr" eaLnBrk="1" hangingPunct="1">
              <a:spcBef>
                <a:spcPct val="0"/>
              </a:spcBef>
              <a:buFontTx/>
              <a:buNone/>
            </a:pPr>
            <a:r>
              <a:rPr lang="es-ES" altLang="es-ES_tradnl" sz="1350" b="1">
                <a:solidFill>
                  <a:srgbClr val="000000"/>
                </a:solidFill>
              </a:rPr>
              <a:t>de agua libre  </a:t>
            </a:r>
          </a:p>
        </p:txBody>
      </p:sp>
      <p:sp>
        <p:nvSpPr>
          <p:cNvPr id="16" name="AutoShape 8">
            <a:extLst>
              <a:ext uri="{FF2B5EF4-FFF2-40B4-BE49-F238E27FC236}">
                <a16:creationId xmlns:a16="http://schemas.microsoft.com/office/drawing/2014/main" id="{1703CAED-3E40-F540-8D32-0F82A4C36B3C}"/>
              </a:ext>
            </a:extLst>
          </p:cNvPr>
          <p:cNvSpPr>
            <a:spLocks noChangeArrowheads="1"/>
          </p:cNvSpPr>
          <p:nvPr/>
        </p:nvSpPr>
        <p:spPr bwMode="auto">
          <a:xfrm>
            <a:off x="3592531" y="3278292"/>
            <a:ext cx="594122" cy="216694"/>
          </a:xfrm>
          <a:prstGeom prst="rightArrow">
            <a:avLst>
              <a:gd name="adj1" fmla="val 50000"/>
              <a:gd name="adj2" fmla="val 6854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_tradnl" sz="1350">
              <a:solidFill>
                <a:srgbClr val="000000"/>
              </a:solidFill>
            </a:endParaRPr>
          </a:p>
        </p:txBody>
      </p:sp>
      <p:sp>
        <p:nvSpPr>
          <p:cNvPr id="17" name="AutoShape 9">
            <a:extLst>
              <a:ext uri="{FF2B5EF4-FFF2-40B4-BE49-F238E27FC236}">
                <a16:creationId xmlns:a16="http://schemas.microsoft.com/office/drawing/2014/main" id="{6B66144C-5E78-D744-8B01-F6F5B4D162AC}"/>
              </a:ext>
            </a:extLst>
          </p:cNvPr>
          <p:cNvSpPr>
            <a:spLocks noChangeArrowheads="1"/>
          </p:cNvSpPr>
          <p:nvPr/>
        </p:nvSpPr>
        <p:spPr bwMode="auto">
          <a:xfrm>
            <a:off x="5428475" y="3278292"/>
            <a:ext cx="594122" cy="216694"/>
          </a:xfrm>
          <a:prstGeom prst="rightArrow">
            <a:avLst>
              <a:gd name="adj1" fmla="val 50000"/>
              <a:gd name="adj2" fmla="val 6854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_tradnl" sz="1350">
              <a:solidFill>
                <a:srgbClr val="000000"/>
              </a:solidFill>
            </a:endParaRPr>
          </a:p>
        </p:txBody>
      </p:sp>
      <p:sp>
        <p:nvSpPr>
          <p:cNvPr id="18" name="Text Box 10">
            <a:extLst>
              <a:ext uri="{FF2B5EF4-FFF2-40B4-BE49-F238E27FC236}">
                <a16:creationId xmlns:a16="http://schemas.microsoft.com/office/drawing/2014/main" id="{6964D789-FABC-664B-BF3C-E7F68F94032B}"/>
              </a:ext>
            </a:extLst>
          </p:cNvPr>
          <p:cNvSpPr txBox="1">
            <a:spLocks noChangeArrowheads="1"/>
          </p:cNvSpPr>
          <p:nvPr/>
        </p:nvSpPr>
        <p:spPr bwMode="auto">
          <a:xfrm>
            <a:off x="1286290" y="3950994"/>
            <a:ext cx="2449710" cy="300082"/>
          </a:xfrm>
          <a:prstGeom prst="rect">
            <a:avLst/>
          </a:prstGeom>
          <a:solidFill>
            <a:schemeClr val="accent5">
              <a:lumMod val="20000"/>
              <a:lumOff val="8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1350" b="1">
                <a:solidFill>
                  <a:srgbClr val="000000"/>
                </a:solidFill>
              </a:rPr>
              <a:t>Nau + Ku &lt; Nap   (CH2O + ) </a:t>
            </a:r>
          </a:p>
        </p:txBody>
      </p:sp>
      <p:sp>
        <p:nvSpPr>
          <p:cNvPr id="19" name="Text Box 11">
            <a:extLst>
              <a:ext uri="{FF2B5EF4-FFF2-40B4-BE49-F238E27FC236}">
                <a16:creationId xmlns:a16="http://schemas.microsoft.com/office/drawing/2014/main" id="{48D8C405-6138-4040-AC3D-4FAA5AE6493B}"/>
              </a:ext>
            </a:extLst>
          </p:cNvPr>
          <p:cNvSpPr txBox="1">
            <a:spLocks noChangeArrowheads="1"/>
          </p:cNvSpPr>
          <p:nvPr/>
        </p:nvSpPr>
        <p:spPr bwMode="auto">
          <a:xfrm>
            <a:off x="6039265" y="3950994"/>
            <a:ext cx="1550424" cy="300082"/>
          </a:xfrm>
          <a:prstGeom prst="rect">
            <a:avLst/>
          </a:prstGeom>
          <a:solidFill>
            <a:schemeClr val="accent5">
              <a:lumMod val="20000"/>
              <a:lumOff val="8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1350" b="1">
                <a:solidFill>
                  <a:srgbClr val="000000"/>
                </a:solidFill>
              </a:rPr>
              <a:t>[Na]p aumentará</a:t>
            </a:r>
          </a:p>
        </p:txBody>
      </p:sp>
      <p:sp>
        <p:nvSpPr>
          <p:cNvPr id="20" name="Text Box 12">
            <a:extLst>
              <a:ext uri="{FF2B5EF4-FFF2-40B4-BE49-F238E27FC236}">
                <a16:creationId xmlns:a16="http://schemas.microsoft.com/office/drawing/2014/main" id="{EAD5F51B-ACAF-FD4F-83A5-D10E2E4E6CFE}"/>
              </a:ext>
            </a:extLst>
          </p:cNvPr>
          <p:cNvSpPr txBox="1">
            <a:spLocks noChangeArrowheads="1"/>
          </p:cNvSpPr>
          <p:nvPr/>
        </p:nvSpPr>
        <p:spPr bwMode="auto">
          <a:xfrm>
            <a:off x="4157749" y="3848601"/>
            <a:ext cx="1348446" cy="507831"/>
          </a:xfrm>
          <a:prstGeom prst="rect">
            <a:avLst/>
          </a:prstGeom>
          <a:solidFill>
            <a:schemeClr val="accent5">
              <a:lumMod val="20000"/>
              <a:lumOff val="8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s-ES" altLang="es-ES_tradnl" sz="1350" b="1">
                <a:solidFill>
                  <a:srgbClr val="000000"/>
                </a:solidFill>
              </a:rPr>
              <a:t>Pérdida </a:t>
            </a:r>
          </a:p>
          <a:p>
            <a:pPr algn="ctr" eaLnBrk="1" hangingPunct="1">
              <a:spcBef>
                <a:spcPct val="0"/>
              </a:spcBef>
              <a:buFontTx/>
              <a:buNone/>
            </a:pPr>
            <a:r>
              <a:rPr lang="es-ES" altLang="es-ES_tradnl" sz="1350" b="1">
                <a:solidFill>
                  <a:srgbClr val="000000"/>
                </a:solidFill>
              </a:rPr>
              <a:t>de agua libre  </a:t>
            </a:r>
          </a:p>
        </p:txBody>
      </p:sp>
      <p:sp>
        <p:nvSpPr>
          <p:cNvPr id="21" name="AutoShape 13">
            <a:extLst>
              <a:ext uri="{FF2B5EF4-FFF2-40B4-BE49-F238E27FC236}">
                <a16:creationId xmlns:a16="http://schemas.microsoft.com/office/drawing/2014/main" id="{C80D8000-AABB-844F-82F5-9385E18677FA}"/>
              </a:ext>
            </a:extLst>
          </p:cNvPr>
          <p:cNvSpPr>
            <a:spLocks noChangeArrowheads="1"/>
          </p:cNvSpPr>
          <p:nvPr/>
        </p:nvSpPr>
        <p:spPr bwMode="auto">
          <a:xfrm>
            <a:off x="3609200" y="3980761"/>
            <a:ext cx="594122" cy="216694"/>
          </a:xfrm>
          <a:prstGeom prst="rightArrow">
            <a:avLst>
              <a:gd name="adj1" fmla="val 50000"/>
              <a:gd name="adj2" fmla="val 6854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_tradnl" sz="1350">
              <a:solidFill>
                <a:srgbClr val="000000"/>
              </a:solidFill>
            </a:endParaRPr>
          </a:p>
        </p:txBody>
      </p:sp>
      <p:sp>
        <p:nvSpPr>
          <p:cNvPr id="22" name="AutoShape 14">
            <a:extLst>
              <a:ext uri="{FF2B5EF4-FFF2-40B4-BE49-F238E27FC236}">
                <a16:creationId xmlns:a16="http://schemas.microsoft.com/office/drawing/2014/main" id="{E2A34B34-4A8D-3D48-BE20-FF0D48F0AFCC}"/>
              </a:ext>
            </a:extLst>
          </p:cNvPr>
          <p:cNvSpPr>
            <a:spLocks noChangeArrowheads="1"/>
          </p:cNvSpPr>
          <p:nvPr/>
        </p:nvSpPr>
        <p:spPr bwMode="auto">
          <a:xfrm>
            <a:off x="5445144" y="3980761"/>
            <a:ext cx="594122" cy="216694"/>
          </a:xfrm>
          <a:prstGeom prst="rightArrow">
            <a:avLst>
              <a:gd name="adj1" fmla="val 50000"/>
              <a:gd name="adj2" fmla="val 6854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s-ES_tradnl" altLang="es-ES_tradnl" sz="1350">
              <a:solidFill>
                <a:srgbClr val="000000"/>
              </a:solidFill>
            </a:endParaRPr>
          </a:p>
        </p:txBody>
      </p:sp>
      <p:sp>
        <p:nvSpPr>
          <p:cNvPr id="23" name="5 CuadroTexto">
            <a:extLst>
              <a:ext uri="{FF2B5EF4-FFF2-40B4-BE49-F238E27FC236}">
                <a16:creationId xmlns:a16="http://schemas.microsoft.com/office/drawing/2014/main" id="{57EC18BF-99C1-7E4F-86EE-B97292BB77AB}"/>
              </a:ext>
            </a:extLst>
          </p:cNvPr>
          <p:cNvSpPr txBox="1">
            <a:spLocks noChangeArrowheads="1"/>
          </p:cNvSpPr>
          <p:nvPr/>
        </p:nvSpPr>
        <p:spPr bwMode="auto">
          <a:xfrm>
            <a:off x="1798254" y="4951518"/>
            <a:ext cx="4538422" cy="1015663"/>
          </a:xfrm>
          <a:prstGeom prst="rect">
            <a:avLst/>
          </a:prstGeom>
          <a:solidFill>
            <a:srgbClr val="F2F2F2"/>
          </a:solidFill>
          <a:ln w="9525">
            <a:solidFill>
              <a:schemeClr val="tx1"/>
            </a:solidFill>
            <a:miter lim="800000"/>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s-ES" altLang="es-ES_tradnl" sz="1200" dirty="0" err="1">
                <a:solidFill>
                  <a:srgbClr val="000000"/>
                </a:solidFill>
              </a:rPr>
              <a:t>Na</a:t>
            </a:r>
            <a:r>
              <a:rPr lang="es-ES" altLang="es-ES_tradnl" sz="1200" baseline="-25000" dirty="0" err="1">
                <a:solidFill>
                  <a:srgbClr val="000000"/>
                </a:solidFill>
              </a:rPr>
              <a:t>orina</a:t>
            </a:r>
            <a:r>
              <a:rPr lang="es-ES" altLang="es-ES_tradnl" sz="1200" dirty="0" err="1">
                <a:solidFill>
                  <a:srgbClr val="000000"/>
                </a:solidFill>
              </a:rPr>
              <a:t>+K</a:t>
            </a:r>
            <a:r>
              <a:rPr lang="es-ES" altLang="es-ES_tradnl" sz="1200" baseline="-25000" dirty="0" err="1">
                <a:solidFill>
                  <a:srgbClr val="000000"/>
                </a:solidFill>
              </a:rPr>
              <a:t>orina</a:t>
            </a:r>
            <a:r>
              <a:rPr lang="es-ES" altLang="es-ES_tradnl" sz="1200" dirty="0">
                <a:solidFill>
                  <a:srgbClr val="000000"/>
                </a:solidFill>
              </a:rPr>
              <a:t> /</a:t>
            </a:r>
            <a:r>
              <a:rPr lang="es-ES" altLang="es-ES_tradnl" sz="1200" dirty="0" err="1">
                <a:solidFill>
                  <a:srgbClr val="000000"/>
                </a:solidFill>
              </a:rPr>
              <a:t>Na</a:t>
            </a:r>
            <a:r>
              <a:rPr lang="es-ES" altLang="es-ES_tradnl" sz="1200" baseline="-25000" dirty="0" err="1">
                <a:solidFill>
                  <a:srgbClr val="000000"/>
                </a:solidFill>
              </a:rPr>
              <a:t>plasma</a:t>
            </a:r>
            <a:r>
              <a:rPr lang="es-ES" altLang="es-ES_tradnl" sz="1200" dirty="0">
                <a:solidFill>
                  <a:srgbClr val="000000"/>
                </a:solidFill>
              </a:rPr>
              <a:t>   	</a:t>
            </a:r>
            <a:r>
              <a:rPr lang="es-ES" altLang="es-ES_tradnl" sz="1200" b="1" dirty="0">
                <a:solidFill>
                  <a:srgbClr val="0070C0"/>
                </a:solidFill>
              </a:rPr>
              <a:t>Interpretación C</a:t>
            </a:r>
            <a:r>
              <a:rPr lang="es-ES" altLang="es-ES_tradnl" sz="1200" b="1" baseline="30000" dirty="0">
                <a:solidFill>
                  <a:srgbClr val="0070C0"/>
                </a:solidFill>
              </a:rPr>
              <a:t>e</a:t>
            </a:r>
            <a:r>
              <a:rPr lang="es-ES" altLang="es-ES_tradnl" sz="1200" b="1" dirty="0">
                <a:solidFill>
                  <a:srgbClr val="0070C0"/>
                </a:solidFill>
              </a:rPr>
              <a:t>H</a:t>
            </a:r>
            <a:r>
              <a:rPr lang="es-ES" altLang="es-ES_tradnl" sz="1200" b="1" baseline="-25000" dirty="0">
                <a:solidFill>
                  <a:srgbClr val="0070C0"/>
                </a:solidFill>
              </a:rPr>
              <a:t>2</a:t>
            </a:r>
            <a:r>
              <a:rPr lang="es-ES" altLang="es-ES_tradnl" sz="1200" b="1" dirty="0">
                <a:solidFill>
                  <a:srgbClr val="0070C0"/>
                </a:solidFill>
              </a:rPr>
              <a:t>O</a:t>
            </a:r>
          </a:p>
          <a:p>
            <a:pPr eaLnBrk="1" hangingPunct="1">
              <a:spcBef>
                <a:spcPct val="0"/>
              </a:spcBef>
              <a:buFontTx/>
              <a:buNone/>
            </a:pPr>
            <a:endParaRPr lang="es-ES" altLang="es-ES_tradnl" sz="1200" dirty="0">
              <a:solidFill>
                <a:srgbClr val="000000"/>
              </a:solidFill>
            </a:endParaRPr>
          </a:p>
          <a:p>
            <a:pPr eaLnBrk="1" hangingPunct="1">
              <a:spcBef>
                <a:spcPct val="0"/>
              </a:spcBef>
              <a:buFontTx/>
              <a:buNone/>
            </a:pPr>
            <a:r>
              <a:rPr lang="es-ES" altLang="es-ES_tradnl" sz="1200" dirty="0">
                <a:solidFill>
                  <a:srgbClr val="000000"/>
                </a:solidFill>
              </a:rPr>
              <a:t>	  </a:t>
            </a:r>
            <a:r>
              <a:rPr lang="es-ES" altLang="es-ES_tradnl" sz="1200" u="sng" dirty="0">
                <a:solidFill>
                  <a:srgbClr val="000000"/>
                </a:solidFill>
              </a:rPr>
              <a:t>&gt;</a:t>
            </a:r>
            <a:r>
              <a:rPr lang="es-ES" altLang="es-ES_tradnl" sz="1200" dirty="0">
                <a:solidFill>
                  <a:srgbClr val="000000"/>
                </a:solidFill>
              </a:rPr>
              <a:t>1		negativo(“reabsorción”)</a:t>
            </a:r>
          </a:p>
          <a:p>
            <a:pPr eaLnBrk="1" hangingPunct="1">
              <a:spcBef>
                <a:spcPct val="0"/>
              </a:spcBef>
              <a:buFontTx/>
              <a:buNone/>
            </a:pPr>
            <a:r>
              <a:rPr lang="es-ES" altLang="es-ES_tradnl" sz="1200" dirty="0">
                <a:solidFill>
                  <a:srgbClr val="000000"/>
                </a:solidFill>
              </a:rPr>
              <a:t>	0.5-1		limitado	</a:t>
            </a:r>
          </a:p>
          <a:p>
            <a:pPr eaLnBrk="1" hangingPunct="1">
              <a:spcBef>
                <a:spcPct val="0"/>
              </a:spcBef>
              <a:buFontTx/>
              <a:buNone/>
            </a:pPr>
            <a:r>
              <a:rPr lang="es-ES" altLang="es-ES_tradnl" sz="1200" dirty="0">
                <a:solidFill>
                  <a:srgbClr val="000000"/>
                </a:solidFill>
              </a:rPr>
              <a:t>	&lt; 0.5		positivo(“excreción)</a:t>
            </a:r>
          </a:p>
        </p:txBody>
      </p:sp>
      <p:sp>
        <p:nvSpPr>
          <p:cNvPr id="24" name="CuadroTexto 23">
            <a:extLst>
              <a:ext uri="{FF2B5EF4-FFF2-40B4-BE49-F238E27FC236}">
                <a16:creationId xmlns:a16="http://schemas.microsoft.com/office/drawing/2014/main" id="{980CD6C0-509E-5246-82E6-44D43820D41E}"/>
              </a:ext>
            </a:extLst>
          </p:cNvPr>
          <p:cNvSpPr txBox="1"/>
          <p:nvPr/>
        </p:nvSpPr>
        <p:spPr>
          <a:xfrm>
            <a:off x="6338454" y="5442184"/>
            <a:ext cx="2270173" cy="584775"/>
          </a:xfrm>
          <a:prstGeom prst="rect">
            <a:avLst/>
          </a:prstGeom>
          <a:noFill/>
        </p:spPr>
        <p:txBody>
          <a:bodyPr wrap="none" rtlCol="0">
            <a:spAutoFit/>
          </a:bodyPr>
          <a:lstStyle/>
          <a:p>
            <a:r>
              <a:rPr lang="es-ES" b="1" dirty="0">
                <a:solidFill>
                  <a:schemeClr val="accent1">
                    <a:lumMod val="75000"/>
                  </a:schemeClr>
                </a:solidFill>
              </a:rPr>
              <a:t>Fórmula de </a:t>
            </a:r>
            <a:r>
              <a:rPr lang="es-ES" b="1" dirty="0" err="1">
                <a:solidFill>
                  <a:schemeClr val="accent1">
                    <a:lumMod val="75000"/>
                  </a:schemeClr>
                </a:solidFill>
              </a:rPr>
              <a:t>Furst</a:t>
            </a:r>
            <a:endParaRPr lang="es-ES" b="1" dirty="0">
              <a:solidFill>
                <a:schemeClr val="accent1">
                  <a:lumMod val="75000"/>
                </a:schemeClr>
              </a:solidFill>
            </a:endParaRPr>
          </a:p>
          <a:p>
            <a:r>
              <a:rPr lang="es-ES" sz="1400" i="1" dirty="0"/>
              <a:t>Am J </a:t>
            </a:r>
            <a:r>
              <a:rPr lang="es-ES" sz="1400" i="1" dirty="0" err="1"/>
              <a:t>Med</a:t>
            </a:r>
            <a:r>
              <a:rPr lang="es-ES" sz="1400" i="1" dirty="0"/>
              <a:t> </a:t>
            </a:r>
            <a:r>
              <a:rPr lang="es-ES" sz="1400" i="1" dirty="0" err="1"/>
              <a:t>Sci</a:t>
            </a:r>
            <a:r>
              <a:rPr lang="es-ES" sz="1400" i="1" dirty="0"/>
              <a:t> 2000; 319: 240</a:t>
            </a:r>
          </a:p>
        </p:txBody>
      </p:sp>
    </p:spTree>
    <p:extLst>
      <p:ext uri="{BB962C8B-B14F-4D97-AF65-F5344CB8AC3E}">
        <p14:creationId xmlns:p14="http://schemas.microsoft.com/office/powerpoint/2010/main" val="342549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827584" y="260648"/>
            <a:ext cx="7886700" cy="814585"/>
          </a:xfrm>
        </p:spPr>
        <p:txBody>
          <a:bodyPr rtlCol="0">
            <a:normAutofit/>
          </a:bodyPr>
          <a:lstStyle/>
          <a:p>
            <a:pPr eaLnBrk="1" fontAlgn="auto" hangingPunct="1">
              <a:lnSpc>
                <a:spcPct val="100000"/>
              </a:lnSpc>
              <a:spcAft>
                <a:spcPts val="0"/>
              </a:spcAft>
              <a:defRPr/>
            </a:pPr>
            <a:r>
              <a:rPr lang="es-ES" sz="3600" b="1" dirty="0">
                <a:solidFill>
                  <a:schemeClr val="accent1">
                    <a:lumMod val="50000"/>
                  </a:schemeClr>
                </a:solidFill>
              </a:rPr>
              <a:t>HIPONATREMIA: Definición y clasificación</a:t>
            </a:r>
          </a:p>
        </p:txBody>
      </p:sp>
      <p:sp>
        <p:nvSpPr>
          <p:cNvPr id="8" name="Rectangle 3">
            <a:extLst>
              <a:ext uri="{FF2B5EF4-FFF2-40B4-BE49-F238E27FC236}">
                <a16:creationId xmlns:a16="http://schemas.microsoft.com/office/drawing/2014/main" id="{1F24C6AB-1696-B141-836E-F4A8D204859A}"/>
              </a:ext>
            </a:extLst>
          </p:cNvPr>
          <p:cNvSpPr txBox="1">
            <a:spLocks noChangeArrowheads="1"/>
          </p:cNvSpPr>
          <p:nvPr/>
        </p:nvSpPr>
        <p:spPr bwMode="auto">
          <a:xfrm>
            <a:off x="273740" y="918271"/>
            <a:ext cx="8640960" cy="911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00000"/>
              </a:lnSpc>
              <a:defRPr/>
            </a:pPr>
            <a:r>
              <a:rPr lang="es-ES_tradnl" altLang="es-ES_tradnl" sz="2000" dirty="0">
                <a:ea typeface="ＭＳ Ｐゴシック" panose="020B0600070205080204" pitchFamily="34" charset="-128"/>
              </a:rPr>
              <a:t>Trastorno </a:t>
            </a:r>
            <a:r>
              <a:rPr lang="es-ES_tradnl" altLang="es-ES_tradnl" sz="2000" b="1" dirty="0">
                <a:solidFill>
                  <a:schemeClr val="accent1">
                    <a:lumMod val="50000"/>
                  </a:schemeClr>
                </a:solidFill>
                <a:ea typeface="ＭＳ Ｐゴシック" panose="020B0600070205080204" pitchFamily="34" charset="-128"/>
              </a:rPr>
              <a:t>multifactorial</a:t>
            </a:r>
            <a:r>
              <a:rPr lang="es-ES_tradnl" altLang="es-ES_tradnl" sz="2000" dirty="0">
                <a:solidFill>
                  <a:schemeClr val="accent1">
                    <a:lumMod val="50000"/>
                  </a:schemeClr>
                </a:solidFill>
                <a:ea typeface="ＭＳ Ｐゴシック" panose="020B0600070205080204" pitchFamily="34" charset="-128"/>
              </a:rPr>
              <a:t> </a:t>
            </a:r>
            <a:r>
              <a:rPr lang="es-ES_tradnl" altLang="es-ES_tradnl" sz="2000" dirty="0">
                <a:ea typeface="ＭＳ Ｐゴシック" panose="020B0600070205080204" pitchFamily="34" charset="-128"/>
              </a:rPr>
              <a:t>definido por la </a:t>
            </a:r>
            <a:r>
              <a:rPr lang="es-ES_tradnl" altLang="es-ES_tradnl" sz="2000" b="1" dirty="0">
                <a:solidFill>
                  <a:schemeClr val="accent1">
                    <a:lumMod val="75000"/>
                  </a:schemeClr>
                </a:solidFill>
                <a:ea typeface="ＭＳ Ｐゴシック" panose="020B0600070205080204" pitchFamily="34" charset="-128"/>
              </a:rPr>
              <a:t>disminución en la concentración plasmática de sodio</a:t>
            </a:r>
            <a:r>
              <a:rPr lang="es-ES_tradnl" altLang="es-ES_tradnl" sz="2000" dirty="0">
                <a:ea typeface="ＭＳ Ｐゴシック" panose="020B0600070205080204" pitchFamily="34" charset="-128"/>
              </a:rPr>
              <a:t>:  </a:t>
            </a:r>
          </a:p>
        </p:txBody>
      </p:sp>
      <p:pic>
        <p:nvPicPr>
          <p:cNvPr id="4" name="Imagen 3">
            <a:extLst>
              <a:ext uri="{FF2B5EF4-FFF2-40B4-BE49-F238E27FC236}">
                <a16:creationId xmlns:a16="http://schemas.microsoft.com/office/drawing/2014/main" id="{2F73ED61-57C9-1741-9CB3-824B781BE8E9}"/>
              </a:ext>
            </a:extLst>
          </p:cNvPr>
          <p:cNvPicPr>
            <a:picLocks noChangeAspect="1"/>
          </p:cNvPicPr>
          <p:nvPr/>
        </p:nvPicPr>
        <p:blipFill>
          <a:blip r:embed="rId3" cstate="print"/>
          <a:stretch>
            <a:fillRect/>
          </a:stretch>
        </p:blipFill>
        <p:spPr>
          <a:xfrm>
            <a:off x="3131840" y="1246658"/>
            <a:ext cx="4642431" cy="653058"/>
          </a:xfrm>
          <a:prstGeom prst="rect">
            <a:avLst/>
          </a:prstGeom>
        </p:spPr>
      </p:pic>
      <p:sp>
        <p:nvSpPr>
          <p:cNvPr id="11" name="Rectangle 3">
            <a:extLst>
              <a:ext uri="{FF2B5EF4-FFF2-40B4-BE49-F238E27FC236}">
                <a16:creationId xmlns:a16="http://schemas.microsoft.com/office/drawing/2014/main" id="{76BE0848-C1C2-0140-93F8-4A1D69AD9884}"/>
              </a:ext>
            </a:extLst>
          </p:cNvPr>
          <p:cNvSpPr txBox="1">
            <a:spLocks noChangeArrowheads="1"/>
          </p:cNvSpPr>
          <p:nvPr/>
        </p:nvSpPr>
        <p:spPr bwMode="auto">
          <a:xfrm>
            <a:off x="251520" y="1919569"/>
            <a:ext cx="8640960" cy="437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00000"/>
              </a:lnSpc>
              <a:defRPr/>
            </a:pPr>
            <a:r>
              <a:rPr lang="es-ES_tradnl" altLang="es-ES_tradnl" sz="2000" dirty="0">
                <a:ea typeface="ＭＳ Ｐゴシック" panose="020B0600070205080204" pitchFamily="34" charset="-128"/>
              </a:rPr>
              <a:t>Aumenta el agua corporal respecto al sodio, con </a:t>
            </a:r>
            <a:r>
              <a:rPr lang="es-ES_tradnl" altLang="es-ES_tradnl" sz="2000" b="1" dirty="0">
                <a:solidFill>
                  <a:schemeClr val="accent5">
                    <a:lumMod val="50000"/>
                  </a:schemeClr>
                </a:solidFill>
                <a:ea typeface="ＭＳ Ｐゴシック" panose="020B0600070205080204" pitchFamily="34" charset="-128"/>
              </a:rPr>
              <a:t>aumento del agua intracelular</a:t>
            </a:r>
          </a:p>
        </p:txBody>
      </p:sp>
      <p:sp>
        <p:nvSpPr>
          <p:cNvPr id="13" name="Rectangle 3">
            <a:extLst>
              <a:ext uri="{FF2B5EF4-FFF2-40B4-BE49-F238E27FC236}">
                <a16:creationId xmlns:a16="http://schemas.microsoft.com/office/drawing/2014/main" id="{7A13D1EC-C78C-5440-A2EA-4566C0D27127}"/>
              </a:ext>
            </a:extLst>
          </p:cNvPr>
          <p:cNvSpPr txBox="1">
            <a:spLocks noChangeArrowheads="1"/>
          </p:cNvSpPr>
          <p:nvPr/>
        </p:nvSpPr>
        <p:spPr bwMode="auto">
          <a:xfrm>
            <a:off x="251520" y="2409312"/>
            <a:ext cx="8640960" cy="14375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00000"/>
              </a:lnSpc>
              <a:defRPr/>
            </a:pPr>
            <a:r>
              <a:rPr lang="es-ES_tradnl" altLang="es-ES_tradnl" sz="2000" dirty="0">
                <a:ea typeface="ＭＳ Ｐゴシック" panose="020B0600070205080204" pitchFamily="34" charset="-128"/>
              </a:rPr>
              <a:t>Precisa dos componentes:</a:t>
            </a:r>
          </a:p>
          <a:p>
            <a:pPr lvl="1" eaLnBrk="1" hangingPunct="1">
              <a:lnSpc>
                <a:spcPct val="100000"/>
              </a:lnSpc>
              <a:defRPr/>
            </a:pPr>
            <a:r>
              <a:rPr lang="es-ES_tradnl" altLang="es-ES_tradnl" sz="2000" b="1" dirty="0">
                <a:ea typeface="ＭＳ Ｐゴシック" panose="020B0600070205080204" pitchFamily="34" charset="-128"/>
              </a:rPr>
              <a:t>Fuente de agua libre: </a:t>
            </a:r>
            <a:r>
              <a:rPr lang="es-ES_tradnl" altLang="es-ES_tradnl" sz="2000" dirty="0">
                <a:solidFill>
                  <a:schemeClr val="accent5">
                    <a:lumMod val="50000"/>
                  </a:schemeClr>
                </a:solidFill>
                <a:ea typeface="ＭＳ Ｐゴシック" panose="020B0600070205080204" pitchFamily="34" charset="-128"/>
              </a:rPr>
              <a:t>Relevante en </a:t>
            </a:r>
            <a:r>
              <a:rPr lang="es-ES_tradnl" altLang="es-ES_tradnl" sz="2000" b="1" dirty="0">
                <a:solidFill>
                  <a:schemeClr val="accent5">
                    <a:lumMod val="50000"/>
                  </a:schemeClr>
                </a:solidFill>
                <a:ea typeface="ＭＳ Ｐゴシック" panose="020B0600070205080204" pitchFamily="34" charset="-128"/>
              </a:rPr>
              <a:t>hiponatremias agudas.</a:t>
            </a:r>
          </a:p>
          <a:p>
            <a:pPr lvl="1" eaLnBrk="1" hangingPunct="1">
              <a:lnSpc>
                <a:spcPct val="100000"/>
              </a:lnSpc>
              <a:defRPr/>
            </a:pPr>
            <a:r>
              <a:rPr lang="es-ES_tradnl" altLang="es-ES_tradnl" sz="2000" b="1" dirty="0">
                <a:ea typeface="ＭＳ Ｐゴシック" panose="020B0600070205080204" pitchFamily="34" charset="-128"/>
              </a:rPr>
              <a:t>Presencia de ADH </a:t>
            </a:r>
            <a:r>
              <a:rPr lang="es-ES_tradnl" altLang="es-ES_tradnl" sz="2000" dirty="0">
                <a:solidFill>
                  <a:schemeClr val="accent5">
                    <a:lumMod val="50000"/>
                  </a:schemeClr>
                </a:solidFill>
                <a:ea typeface="ＭＳ Ｐゴシック" panose="020B0600070205080204" pitchFamily="34" charset="-128"/>
              </a:rPr>
              <a:t>que impida la eliminación renal de agua libre</a:t>
            </a:r>
            <a:r>
              <a:rPr lang="es-ES_tradnl" altLang="es-ES_tradnl" sz="2000" b="1" dirty="0">
                <a:solidFill>
                  <a:schemeClr val="accent5">
                    <a:lumMod val="50000"/>
                  </a:schemeClr>
                </a:solidFill>
                <a:ea typeface="ＭＳ Ｐゴシック" panose="020B0600070205080204" pitchFamily="34" charset="-128"/>
              </a:rPr>
              <a:t>: Relevante en hiponatremias crónicas.</a:t>
            </a:r>
          </a:p>
        </p:txBody>
      </p:sp>
      <p:sp>
        <p:nvSpPr>
          <p:cNvPr id="14" name="Rectangle 3">
            <a:extLst>
              <a:ext uri="{FF2B5EF4-FFF2-40B4-BE49-F238E27FC236}">
                <a16:creationId xmlns:a16="http://schemas.microsoft.com/office/drawing/2014/main" id="{465F87F0-CA22-0A4E-AF3D-71FA445945A8}"/>
              </a:ext>
            </a:extLst>
          </p:cNvPr>
          <p:cNvSpPr txBox="1">
            <a:spLocks noChangeArrowheads="1"/>
          </p:cNvSpPr>
          <p:nvPr/>
        </p:nvSpPr>
        <p:spPr bwMode="auto">
          <a:xfrm>
            <a:off x="2483768" y="6136841"/>
            <a:ext cx="3742060" cy="4618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10000"/>
              </a:lnSpc>
              <a:defRPr/>
            </a:pPr>
            <a:r>
              <a:rPr lang="es-ES_tradnl" altLang="es-ES_tradnl" sz="2000" dirty="0">
                <a:ea typeface="ＭＳ Ｐゴシック" panose="020B0600070205080204" pitchFamily="34" charset="-128"/>
              </a:rPr>
              <a:t>Principal riesgo: </a:t>
            </a:r>
            <a:r>
              <a:rPr lang="es-ES_tradnl" altLang="es-ES_tradnl" sz="2000" b="1" dirty="0">
                <a:solidFill>
                  <a:schemeClr val="accent5">
                    <a:lumMod val="50000"/>
                  </a:schemeClr>
                </a:solidFill>
                <a:ea typeface="ＭＳ Ｐゴシック" panose="020B0600070205080204" pitchFamily="34" charset="-128"/>
              </a:rPr>
              <a:t>Edema cerebral</a:t>
            </a:r>
          </a:p>
        </p:txBody>
      </p:sp>
      <p:sp>
        <p:nvSpPr>
          <p:cNvPr id="10" name="Marcador de contenido 1">
            <a:extLst>
              <a:ext uri="{FF2B5EF4-FFF2-40B4-BE49-F238E27FC236}">
                <a16:creationId xmlns:a16="http://schemas.microsoft.com/office/drawing/2014/main" id="{B0E4BF84-BC06-4C07-827C-C736C97E787E}"/>
              </a:ext>
            </a:extLst>
          </p:cNvPr>
          <p:cNvSpPr txBox="1">
            <a:spLocks/>
          </p:cNvSpPr>
          <p:nvPr/>
        </p:nvSpPr>
        <p:spPr bwMode="auto">
          <a:xfrm>
            <a:off x="251520" y="3967942"/>
            <a:ext cx="8576810" cy="20351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2"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lnSpc>
                <a:spcPct val="100000"/>
              </a:lnSpc>
              <a:defRPr/>
            </a:pPr>
            <a:r>
              <a:rPr lang="es-ES_tradnl" altLang="es-ES_tradnl" sz="2000" dirty="0">
                <a:ea typeface="ＭＳ Ｐゴシック" panose="020B0600070205080204" pitchFamily="34" charset="-128"/>
              </a:rPr>
              <a:t>Se clasifica según:</a:t>
            </a:r>
          </a:p>
          <a:p>
            <a:pPr eaLnBrk="1" hangingPunct="1">
              <a:lnSpc>
                <a:spcPct val="100000"/>
              </a:lnSpc>
              <a:defRPr/>
            </a:pPr>
            <a:r>
              <a:rPr lang="es-ES_tradnl" altLang="es-ES_tradnl" sz="2000" b="1" dirty="0">
                <a:solidFill>
                  <a:schemeClr val="accent1">
                    <a:lumMod val="75000"/>
                  </a:schemeClr>
                </a:solidFill>
                <a:ea typeface="ＭＳ Ｐゴシック" panose="020B0600070205080204" pitchFamily="34" charset="-128"/>
              </a:rPr>
              <a:t>Situación de la volemia</a:t>
            </a:r>
          </a:p>
          <a:p>
            <a:pPr lvl="1" eaLnBrk="1" hangingPunct="1">
              <a:lnSpc>
                <a:spcPct val="100000"/>
              </a:lnSpc>
              <a:defRPr/>
            </a:pPr>
            <a:r>
              <a:rPr lang="es-ES_tradnl" altLang="es-ES_tradnl" sz="2000" i="1" dirty="0">
                <a:ea typeface="ＭＳ Ｐゴシック" panose="020B0600070205080204" pitchFamily="34" charset="-128"/>
              </a:rPr>
              <a:t>Hipovolémicas</a:t>
            </a:r>
          </a:p>
          <a:p>
            <a:pPr lvl="1" eaLnBrk="1" hangingPunct="1">
              <a:lnSpc>
                <a:spcPct val="100000"/>
              </a:lnSpc>
              <a:defRPr/>
            </a:pPr>
            <a:r>
              <a:rPr lang="es-ES_tradnl" altLang="es-ES_tradnl" sz="2000" i="1" dirty="0" err="1">
                <a:ea typeface="ＭＳ Ｐゴシック" panose="020B0600070205080204" pitchFamily="34" charset="-128"/>
              </a:rPr>
              <a:t>Normovolémicas</a:t>
            </a:r>
            <a:endParaRPr lang="es-ES_tradnl" altLang="es-ES_tradnl" sz="2000" i="1" dirty="0">
              <a:ea typeface="ＭＳ Ｐゴシック" panose="020B0600070205080204" pitchFamily="34" charset="-128"/>
            </a:endParaRPr>
          </a:p>
          <a:p>
            <a:pPr lvl="1" eaLnBrk="1" hangingPunct="1">
              <a:lnSpc>
                <a:spcPct val="100000"/>
              </a:lnSpc>
              <a:defRPr/>
            </a:pPr>
            <a:r>
              <a:rPr lang="es-ES_tradnl" altLang="es-ES_tradnl" sz="2000" i="1" dirty="0" err="1">
                <a:ea typeface="ＭＳ Ｐゴシック" panose="020B0600070205080204" pitchFamily="34" charset="-128"/>
              </a:rPr>
              <a:t>Hipervolémicas</a:t>
            </a:r>
            <a:endParaRPr lang="es-ES_tradnl" altLang="es-ES_tradnl" sz="2000" i="1" dirty="0">
              <a:ea typeface="ＭＳ Ｐゴシック" panose="020B0600070205080204" pitchFamily="34" charset="-128"/>
            </a:endParaRPr>
          </a:p>
          <a:p>
            <a:pPr lvl="1" eaLnBrk="1" hangingPunct="1">
              <a:lnSpc>
                <a:spcPct val="100000"/>
              </a:lnSpc>
              <a:defRPr/>
            </a:pPr>
            <a:endParaRPr lang="es-ES_tradnl" altLang="es-ES_tradnl" sz="2000" i="1" dirty="0">
              <a:ea typeface="ＭＳ Ｐゴシック" panose="020B0600070205080204" pitchFamily="34" charset="-128"/>
            </a:endParaRPr>
          </a:p>
          <a:p>
            <a:pPr lvl="1" eaLnBrk="1" hangingPunct="1">
              <a:lnSpc>
                <a:spcPct val="100000"/>
              </a:lnSpc>
              <a:buNone/>
              <a:defRPr/>
            </a:pPr>
            <a:endParaRPr lang="es-ES_tradnl" altLang="es-ES_tradnl" sz="2000" i="1" dirty="0">
              <a:ea typeface="ＭＳ Ｐゴシック" panose="020B0600070205080204" pitchFamily="34" charset="-128"/>
            </a:endParaRPr>
          </a:p>
          <a:p>
            <a:pPr lvl="1" eaLnBrk="1" hangingPunct="1">
              <a:lnSpc>
                <a:spcPct val="100000"/>
              </a:lnSpc>
              <a:defRPr/>
            </a:pPr>
            <a:endParaRPr lang="es-ES_tradnl" altLang="es-ES_tradnl" sz="2000" i="1" dirty="0">
              <a:ea typeface="ＭＳ Ｐゴシック" panose="020B0600070205080204" pitchFamily="34" charset="-128"/>
            </a:endParaRPr>
          </a:p>
          <a:p>
            <a:pPr>
              <a:lnSpc>
                <a:spcPct val="100000"/>
              </a:lnSpc>
              <a:defRPr/>
            </a:pPr>
            <a:r>
              <a:rPr lang="es-ES_tradnl" altLang="es-ES_tradnl" sz="2000" b="1" dirty="0">
                <a:solidFill>
                  <a:schemeClr val="accent1">
                    <a:lumMod val="75000"/>
                  </a:schemeClr>
                </a:solidFill>
                <a:ea typeface="ＭＳ Ｐゴシック" panose="020B0600070205080204" pitchFamily="34" charset="-128"/>
              </a:rPr>
              <a:t>Velocidad de Instauración:</a:t>
            </a:r>
          </a:p>
          <a:p>
            <a:pPr lvl="1">
              <a:lnSpc>
                <a:spcPct val="100000"/>
              </a:lnSpc>
              <a:defRPr/>
            </a:pPr>
            <a:r>
              <a:rPr lang="es-ES_tradnl" altLang="es-ES_tradnl" sz="2000" b="1" i="1" dirty="0">
                <a:solidFill>
                  <a:schemeClr val="accent1">
                    <a:lumMod val="75000"/>
                  </a:schemeClr>
                </a:solidFill>
                <a:ea typeface="ＭＳ Ｐゴシック" panose="020B0600070205080204" pitchFamily="34" charset="-128"/>
              </a:rPr>
              <a:t>Agudas</a:t>
            </a:r>
            <a:r>
              <a:rPr lang="es-ES_tradnl" altLang="es-ES_tradnl" sz="2000" i="1" dirty="0">
                <a:ea typeface="ＭＳ Ｐゴシック" panose="020B0600070205080204" pitchFamily="34" charset="-128"/>
              </a:rPr>
              <a:t> Postoperatorias, Ejercicio (maratón), Éxtasis, Polidipsia psicógena</a:t>
            </a:r>
          </a:p>
          <a:p>
            <a:pPr lvl="1">
              <a:lnSpc>
                <a:spcPct val="100000"/>
              </a:lnSpc>
              <a:defRPr/>
            </a:pPr>
            <a:r>
              <a:rPr lang="es-ES_tradnl" altLang="es-ES_tradnl" sz="2000" b="1" i="1" dirty="0">
                <a:solidFill>
                  <a:schemeClr val="accent1">
                    <a:lumMod val="75000"/>
                  </a:schemeClr>
                </a:solidFill>
                <a:ea typeface="ＭＳ Ｐゴシック" panose="020B0600070205080204" pitchFamily="34" charset="-128"/>
              </a:rPr>
              <a:t>Crónicas </a:t>
            </a:r>
            <a:r>
              <a:rPr lang="es-ES_tradnl" altLang="es-ES_tradnl" sz="2000" i="1" dirty="0">
                <a:ea typeface="ＭＳ Ｐゴシック" panose="020B0600070205080204" pitchFamily="34" charset="-128"/>
              </a:rPr>
              <a:t>– Las más frecuentes</a:t>
            </a:r>
          </a:p>
          <a:p>
            <a:pPr lvl="1" eaLnBrk="1" hangingPunct="1">
              <a:lnSpc>
                <a:spcPct val="100000"/>
              </a:lnSpc>
              <a:defRPr/>
            </a:pPr>
            <a:endParaRPr lang="es-ES_tradnl" altLang="es-ES_tradnl" sz="2000" i="1" dirty="0">
              <a:ea typeface="ＭＳ Ｐゴシック" panose="020B0600070205080204" pitchFamily="34" charset="-128"/>
            </a:endParaRPr>
          </a:p>
          <a:p>
            <a:pPr lvl="1" eaLnBrk="1" hangingPunct="1">
              <a:lnSpc>
                <a:spcPct val="100000"/>
              </a:lnSpc>
              <a:defRPr/>
            </a:pPr>
            <a:endParaRPr lang="es-ES_tradnl" altLang="es-ES_tradnl" sz="2000" i="1" dirty="0">
              <a:ea typeface="ＭＳ Ｐゴシック" panose="020B0600070205080204" pitchFamily="34" charset="-128"/>
            </a:endParaRPr>
          </a:p>
        </p:txBody>
      </p:sp>
    </p:spTree>
    <p:extLst>
      <p:ext uri="{BB962C8B-B14F-4D97-AF65-F5344CB8AC3E}">
        <p14:creationId xmlns:p14="http://schemas.microsoft.com/office/powerpoint/2010/main" val="285840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Epidemiología</a:t>
            </a:r>
          </a:p>
        </p:txBody>
      </p:sp>
      <p:sp>
        <p:nvSpPr>
          <p:cNvPr id="7" name="Marcador de contenido 6">
            <a:extLst>
              <a:ext uri="{FF2B5EF4-FFF2-40B4-BE49-F238E27FC236}">
                <a16:creationId xmlns:a16="http://schemas.microsoft.com/office/drawing/2014/main" id="{F843E613-DA38-D14B-8E74-3AA61F72807E}"/>
              </a:ext>
            </a:extLst>
          </p:cNvPr>
          <p:cNvSpPr>
            <a:spLocks noGrp="1"/>
          </p:cNvSpPr>
          <p:nvPr>
            <p:ph idx="1"/>
          </p:nvPr>
        </p:nvSpPr>
        <p:spPr>
          <a:xfrm>
            <a:off x="628650" y="1700808"/>
            <a:ext cx="8119814" cy="3972868"/>
          </a:xfrm>
          <a:ln>
            <a:solidFill>
              <a:schemeClr val="accent1"/>
            </a:solidFill>
          </a:ln>
        </p:spPr>
        <p:txBody>
          <a:bodyPr>
            <a:normAutofit fontScale="92500" lnSpcReduction="10000"/>
          </a:bodyPr>
          <a:lstStyle/>
          <a:p>
            <a:r>
              <a:rPr lang="es-ES_tradnl" dirty="0"/>
              <a:t>La hiponatremia es </a:t>
            </a:r>
            <a:r>
              <a:rPr lang="es-ES_tradnl" b="1" dirty="0">
                <a:solidFill>
                  <a:schemeClr val="accent1">
                    <a:lumMod val="75000"/>
                  </a:schemeClr>
                </a:solidFill>
              </a:rPr>
              <a:t>MUY FRECUENTE </a:t>
            </a:r>
          </a:p>
          <a:p>
            <a:pPr lvl="1"/>
            <a:r>
              <a:rPr lang="es-ES_tradnl" dirty="0"/>
              <a:t>ELEVADA PREVALENCIA, especialmente en el medio hospitalario</a:t>
            </a:r>
          </a:p>
          <a:p>
            <a:pPr marL="342900" lvl="1" indent="0">
              <a:buNone/>
            </a:pPr>
            <a:endParaRPr lang="es-ES_tradnl" dirty="0"/>
          </a:p>
          <a:p>
            <a:r>
              <a:rPr lang="es-ES_tradnl" dirty="0"/>
              <a:t>La hiponatremia se asocia a </a:t>
            </a:r>
            <a:r>
              <a:rPr lang="es-ES_tradnl" b="1" dirty="0">
                <a:solidFill>
                  <a:schemeClr val="accent1">
                    <a:lumMod val="75000"/>
                  </a:schemeClr>
                </a:solidFill>
              </a:rPr>
              <a:t>ELEVADA MORBIMORTALIDAD</a:t>
            </a:r>
          </a:p>
          <a:p>
            <a:pPr lvl="1"/>
            <a:r>
              <a:rPr lang="es-ES_tradnl" dirty="0"/>
              <a:t>Causa </a:t>
            </a:r>
            <a:r>
              <a:rPr lang="es-ES_tradnl" dirty="0" err="1"/>
              <a:t>morbi</a:t>
            </a:r>
            <a:r>
              <a:rPr lang="es-ES_tradnl" dirty="0"/>
              <a:t>-mortalidad</a:t>
            </a:r>
          </a:p>
          <a:p>
            <a:pPr lvl="1"/>
            <a:r>
              <a:rPr lang="es-ES_tradnl" dirty="0"/>
              <a:t>Se asocia a un peor pronóstico en cualquier escenario clínico</a:t>
            </a:r>
          </a:p>
          <a:p>
            <a:endParaRPr lang="es-ES_tradnl" dirty="0"/>
          </a:p>
          <a:p>
            <a:r>
              <a:rPr lang="es-ES_tradnl" dirty="0"/>
              <a:t>La hiponatremia está </a:t>
            </a:r>
            <a:r>
              <a:rPr lang="es-ES_tradnl" b="1" dirty="0">
                <a:solidFill>
                  <a:schemeClr val="accent1">
                    <a:lumMod val="75000"/>
                  </a:schemeClr>
                </a:solidFill>
              </a:rPr>
              <a:t>INFRADIAGNOSTICADA</a:t>
            </a:r>
          </a:p>
          <a:p>
            <a:pPr lvl="1"/>
            <a:r>
              <a:rPr lang="es-ES_tradnl" dirty="0"/>
              <a:t>¿Dónde ponemos las                     para diagnosticar la hiponatremia?</a:t>
            </a:r>
          </a:p>
          <a:p>
            <a:pPr lvl="1"/>
            <a:endParaRPr lang="es-ES_tradnl" dirty="0"/>
          </a:p>
          <a:p>
            <a:pPr lvl="1"/>
            <a:endParaRPr lang="es-ES_tradnl" dirty="0"/>
          </a:p>
          <a:p>
            <a:pPr marL="342900" lvl="1" indent="0">
              <a:buNone/>
            </a:pPr>
            <a:endParaRPr lang="es-ES_tradnl" dirty="0"/>
          </a:p>
          <a:p>
            <a:r>
              <a:rPr lang="es-ES_tradnl" i="1" dirty="0">
                <a:solidFill>
                  <a:schemeClr val="accent1">
                    <a:lumMod val="75000"/>
                  </a:schemeClr>
                </a:solidFill>
              </a:rPr>
              <a:t>La hiponatremia se maneja mal en urgencias y en hospitalización</a:t>
            </a:r>
          </a:p>
          <a:p>
            <a:pPr lvl="1"/>
            <a:endParaRPr lang="es-ES_tradnl" dirty="0"/>
          </a:p>
          <a:p>
            <a:pPr marL="0" indent="0">
              <a:buNone/>
            </a:pPr>
            <a:endParaRPr lang="es-ES_tradnl" dirty="0"/>
          </a:p>
          <a:p>
            <a:endParaRPr lang="es-ES" dirty="0"/>
          </a:p>
        </p:txBody>
      </p:sp>
      <p:pic>
        <p:nvPicPr>
          <p:cNvPr id="10" name="Picture 2" descr="Gifs de Gafas">
            <a:extLst>
              <a:ext uri="{FF2B5EF4-FFF2-40B4-BE49-F238E27FC236}">
                <a16:creationId xmlns:a16="http://schemas.microsoft.com/office/drawing/2014/main" id="{DB8AEF5F-5BD9-F74C-B72C-1845A702DF7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265" y="4249169"/>
            <a:ext cx="729611" cy="51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94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BD0BD-7FA4-D845-B601-003D25C3280B}"/>
              </a:ext>
            </a:extLst>
          </p:cNvPr>
          <p:cNvSpPr>
            <a:spLocks noGrp="1"/>
          </p:cNvSpPr>
          <p:nvPr>
            <p:ph type="title"/>
          </p:nvPr>
        </p:nvSpPr>
        <p:spPr>
          <a:xfrm>
            <a:off x="1189048" y="10318"/>
            <a:ext cx="7886700" cy="1325563"/>
          </a:xfrm>
        </p:spPr>
        <p:txBody>
          <a:bodyPr rtlCol="0">
            <a:normAutofit/>
          </a:bodyPr>
          <a:lstStyle/>
          <a:p>
            <a:pPr eaLnBrk="1" fontAlgn="auto" hangingPunct="1">
              <a:spcAft>
                <a:spcPts val="0"/>
              </a:spcAft>
              <a:defRPr/>
            </a:pPr>
            <a:r>
              <a:rPr lang="es-ES" sz="3600" b="1" dirty="0">
                <a:solidFill>
                  <a:schemeClr val="accent1">
                    <a:lumMod val="50000"/>
                  </a:schemeClr>
                </a:solidFill>
              </a:rPr>
              <a:t>HIPONATREMIA: Epidemiología</a:t>
            </a:r>
          </a:p>
        </p:txBody>
      </p:sp>
      <p:pic>
        <p:nvPicPr>
          <p:cNvPr id="8" name="Imagen 7">
            <a:extLst>
              <a:ext uri="{FF2B5EF4-FFF2-40B4-BE49-F238E27FC236}">
                <a16:creationId xmlns:a16="http://schemas.microsoft.com/office/drawing/2014/main" id="{613933A8-1410-0641-88ED-87FED7A10C82}"/>
              </a:ext>
            </a:extLst>
          </p:cNvPr>
          <p:cNvPicPr>
            <a:picLocks noChangeAspect="1"/>
          </p:cNvPicPr>
          <p:nvPr/>
        </p:nvPicPr>
        <p:blipFill>
          <a:blip r:embed="rId3" cstate="print"/>
          <a:stretch>
            <a:fillRect/>
          </a:stretch>
        </p:blipFill>
        <p:spPr>
          <a:xfrm>
            <a:off x="94049" y="1278057"/>
            <a:ext cx="4797047" cy="2848708"/>
          </a:xfrm>
          <a:prstGeom prst="rect">
            <a:avLst/>
          </a:prstGeom>
          <a:ln>
            <a:solidFill>
              <a:srgbClr val="4F81BD"/>
            </a:solidFill>
          </a:ln>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AB6E0A6C-A4BA-874D-B8A3-CB57CEC5BCF1}"/>
              </a:ext>
            </a:extLst>
          </p:cNvPr>
          <p:cNvPicPr>
            <a:picLocks noChangeAspect="1"/>
          </p:cNvPicPr>
          <p:nvPr/>
        </p:nvPicPr>
        <p:blipFill>
          <a:blip r:embed="rId4" cstate="print"/>
          <a:stretch>
            <a:fillRect/>
          </a:stretch>
        </p:blipFill>
        <p:spPr>
          <a:xfrm>
            <a:off x="4244314" y="3787685"/>
            <a:ext cx="4756862" cy="2770950"/>
          </a:xfrm>
          <a:prstGeom prst="rect">
            <a:avLst/>
          </a:prstGeom>
          <a:ln>
            <a:solidFill>
              <a:srgbClr val="4F81BD"/>
            </a:solidFill>
          </a:ln>
          <a:effectLst>
            <a:outerShdw blurRad="50800" dist="38100" dir="2700000" algn="tl" rotWithShape="0">
              <a:prstClr val="black">
                <a:alpha val="40000"/>
              </a:prstClr>
            </a:outerShdw>
          </a:effectLst>
        </p:spPr>
      </p:pic>
      <p:sp>
        <p:nvSpPr>
          <p:cNvPr id="11" name="CuadroTexto 10">
            <a:extLst>
              <a:ext uri="{FF2B5EF4-FFF2-40B4-BE49-F238E27FC236}">
                <a16:creationId xmlns:a16="http://schemas.microsoft.com/office/drawing/2014/main" id="{66F4C3A5-A348-4C49-BBFD-6F7D56E2929C}"/>
              </a:ext>
            </a:extLst>
          </p:cNvPr>
          <p:cNvSpPr txBox="1"/>
          <p:nvPr/>
        </p:nvSpPr>
        <p:spPr>
          <a:xfrm>
            <a:off x="4979508" y="1335881"/>
            <a:ext cx="3933255" cy="728003"/>
          </a:xfrm>
          <a:prstGeom prst="rect">
            <a:avLst/>
          </a:prstGeom>
          <a:solidFill>
            <a:schemeClr val="bg1"/>
          </a:solidFill>
        </p:spPr>
        <p:txBody>
          <a:bodyPr vert="horz" lIns="68580" tIns="34290" rIns="68580" bIns="34290" rtlCol="0" anchor="ctr">
            <a:normAutofit fontScale="92500" lnSpcReduction="20000"/>
          </a:bodyPr>
          <a:lstStyle>
            <a:lvl1pPr algn="ctr">
              <a:lnSpc>
                <a:spcPct val="90000"/>
              </a:lnSpc>
              <a:spcBef>
                <a:spcPct val="0"/>
              </a:spcBef>
              <a:buNone/>
              <a:defRPr sz="4400" b="1">
                <a:solidFill>
                  <a:schemeClr val="accent1">
                    <a:lumMod val="50000"/>
                  </a:schemeClr>
                </a:solidFill>
                <a:latin typeface="+mj-lt"/>
                <a:ea typeface="+mj-ea"/>
                <a:cs typeface="+mj-cs"/>
              </a:defRPr>
            </a:lvl1pPr>
          </a:lstStyle>
          <a:p>
            <a:pPr marL="257175" indent="-257175" algn="just">
              <a:buFont typeface="Arial" panose="020B0604020202020204" pitchFamily="34" charset="0"/>
              <a:buChar char="•"/>
            </a:pPr>
            <a:r>
              <a:rPr lang="es-ES_tradnl" sz="1500" dirty="0"/>
              <a:t>La más frecuente de las alteraciones electrolíticas</a:t>
            </a:r>
          </a:p>
          <a:p>
            <a:pPr marL="257175" indent="-257175" algn="just">
              <a:buFont typeface="Arial" panose="020B0604020202020204" pitchFamily="34" charset="0"/>
              <a:buChar char="•"/>
            </a:pPr>
            <a:endParaRPr lang="es-ES_tradnl" sz="1500" dirty="0"/>
          </a:p>
          <a:p>
            <a:pPr marL="257175" indent="-257175" algn="just">
              <a:buFont typeface="Arial" panose="020B0604020202020204" pitchFamily="34" charset="0"/>
              <a:buChar char="•"/>
            </a:pPr>
            <a:r>
              <a:rPr lang="es-ES_tradnl" sz="1500" dirty="0"/>
              <a:t>Incidencia variable según el contexto y la cifra de </a:t>
            </a:r>
            <a:r>
              <a:rPr lang="es-ES_tradnl" sz="1500" dirty="0" err="1"/>
              <a:t>natremia</a:t>
            </a:r>
            <a:r>
              <a:rPr lang="es-ES_tradnl" sz="1500" dirty="0"/>
              <a:t> que consideremos</a:t>
            </a:r>
            <a:endParaRPr lang="es-ES" sz="1500" dirty="0"/>
          </a:p>
        </p:txBody>
      </p:sp>
      <p:sp>
        <p:nvSpPr>
          <p:cNvPr id="12" name="CuadroTexto 11">
            <a:extLst>
              <a:ext uri="{FF2B5EF4-FFF2-40B4-BE49-F238E27FC236}">
                <a16:creationId xmlns:a16="http://schemas.microsoft.com/office/drawing/2014/main" id="{0CC53ED1-0413-2147-BE4F-7A172748569F}"/>
              </a:ext>
            </a:extLst>
          </p:cNvPr>
          <p:cNvSpPr txBox="1"/>
          <p:nvPr/>
        </p:nvSpPr>
        <p:spPr>
          <a:xfrm>
            <a:off x="6839988" y="6073813"/>
            <a:ext cx="2127739" cy="450166"/>
          </a:xfrm>
          <a:prstGeom prst="rect">
            <a:avLst/>
          </a:prstGeom>
          <a:solidFill>
            <a:schemeClr val="bg1"/>
          </a:solidFill>
        </p:spPr>
        <p:txBody>
          <a:bodyPr vert="horz" lIns="68580" tIns="34290" rIns="68580" bIns="34290" rtlCol="0" anchor="ctr">
            <a:normAutofit/>
          </a:bodyPr>
          <a:lstStyle>
            <a:lvl1pPr algn="ctr">
              <a:lnSpc>
                <a:spcPct val="90000"/>
              </a:lnSpc>
              <a:spcBef>
                <a:spcPct val="0"/>
              </a:spcBef>
              <a:buNone/>
              <a:defRPr sz="4400" b="1">
                <a:solidFill>
                  <a:schemeClr val="accent1">
                    <a:lumMod val="50000"/>
                  </a:schemeClr>
                </a:solidFill>
                <a:latin typeface="+mj-lt"/>
                <a:ea typeface="+mj-ea"/>
                <a:cs typeface="+mj-cs"/>
              </a:defRPr>
            </a:lvl1pPr>
          </a:lstStyle>
          <a:p>
            <a:pPr algn="just"/>
            <a:r>
              <a:rPr lang="es-ES_tradnl" sz="1500" dirty="0"/>
              <a:t>HOSPITAL U. WURZBURG</a:t>
            </a:r>
            <a:endParaRPr lang="es-ES" sz="1500" dirty="0"/>
          </a:p>
        </p:txBody>
      </p:sp>
    </p:spTree>
    <p:extLst>
      <p:ext uri="{BB962C8B-B14F-4D97-AF65-F5344CB8AC3E}">
        <p14:creationId xmlns:p14="http://schemas.microsoft.com/office/powerpoint/2010/main" val="21529095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28455</TotalTime>
  <Words>6605</Words>
  <Application>Microsoft Office PowerPoint</Application>
  <PresentationFormat>Presentación en pantalla (4:3)</PresentationFormat>
  <Paragraphs>731</Paragraphs>
  <Slides>38</Slides>
  <Notes>37</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38</vt:i4>
      </vt:variant>
    </vt:vector>
  </HeadingPairs>
  <TitlesOfParts>
    <vt:vector size="48" baseType="lpstr">
      <vt:lpstr>Yu Mincho Demibold</vt:lpstr>
      <vt:lpstr>Arial</vt:lpstr>
      <vt:lpstr>Arial Narrow</vt:lpstr>
      <vt:lpstr>Calibri</vt:lpstr>
      <vt:lpstr>Calibri Light</vt:lpstr>
      <vt:lpstr>Symbol</vt:lpstr>
      <vt:lpstr>Wingdings</vt:lpstr>
      <vt:lpstr>Wingdings 3</vt:lpstr>
      <vt:lpstr>Tema de Office</vt:lpstr>
      <vt:lpstr>Diseño personalizado</vt:lpstr>
      <vt:lpstr>Presentación de PowerPoint</vt:lpstr>
      <vt:lpstr>INDICE: Trastornos del Agua</vt:lpstr>
      <vt:lpstr>Conceptos generales: Distribución del agua corporal total</vt:lpstr>
      <vt:lpstr>Conceptos generales</vt:lpstr>
      <vt:lpstr>Conceptos generales: Regulación de la osmolalidad: ADH</vt:lpstr>
      <vt:lpstr>Conceptos generales:  Estimación de la excreción renal de agua libre</vt:lpstr>
      <vt:lpstr>HIPONATREMIA: Definición y clasificación</vt:lpstr>
      <vt:lpstr>HIPONATREMIA: Epidemiología</vt:lpstr>
      <vt:lpstr>HIPONATREMIA: Epidemiología</vt:lpstr>
      <vt:lpstr>HIPONATREMIA: Epidemiología</vt:lpstr>
      <vt:lpstr>HIPONATREMIA: Epidemiología</vt:lpstr>
      <vt:lpstr>HIPONATREMIA: Clínica</vt:lpstr>
      <vt:lpstr>HIPONATREMIA: Clínica: ¿Por qué neurológica?</vt:lpstr>
      <vt:lpstr>HIPONATREMIA: Factores de Riesgo</vt:lpstr>
      <vt:lpstr>HIPONATREMIA: Preguntas Clave</vt:lpstr>
      <vt:lpstr>HIPONATREMIA: Diagnóstico Diferencial:</vt:lpstr>
      <vt:lpstr>HIPONATREMIA: Hiponatremias agudas</vt:lpstr>
      <vt:lpstr>HIPONATREMIA: Hiponatremias crónicas</vt:lpstr>
      <vt:lpstr>HIPONATREMIA: Hiponatremias crónicas. Principales causas</vt:lpstr>
      <vt:lpstr>HIPONATREMIA: SIADH: Diagnóstico</vt:lpstr>
      <vt:lpstr>HIPONATREMIA: Tratamiento –  Principios generales</vt:lpstr>
      <vt:lpstr>HIPONATREMIA: Tratamiento –  En función del tipo de hiponatremia</vt:lpstr>
      <vt:lpstr>HIPONATREMIA: Tratamiento –  En función de síntomas y cronicidad</vt:lpstr>
      <vt:lpstr>HIPONATREMIA: Tratamiento –  Otras consideraciones</vt:lpstr>
      <vt:lpstr>HIPONATREMIA: Conclusiones</vt:lpstr>
      <vt:lpstr>HIPERNATREMIA: Definición</vt:lpstr>
      <vt:lpstr>HIPERNATREMIA: Consideraciones</vt:lpstr>
      <vt:lpstr>HIPERNATREMIA:  Importancia de la estimación del volumen extracelular</vt:lpstr>
      <vt:lpstr>HIPERNATREMIA:  Importancia de la estimación del volumen extracelular</vt:lpstr>
      <vt:lpstr>HIPERNATREMIA: Preguntas clave</vt:lpstr>
      <vt:lpstr>HIPERNATREMIA: Etiología y Diagnóstico diferencial</vt:lpstr>
      <vt:lpstr>HIPERNATREMIA: Clínica</vt:lpstr>
      <vt:lpstr>HIPERNATREMIA: Diabetes Insípida</vt:lpstr>
      <vt:lpstr>HIPERNATREMIA: Diagnóstico diferencial</vt:lpstr>
      <vt:lpstr>HIPERNATREMIA: Tratamiento</vt:lpstr>
      <vt:lpstr>HIPERNATREMIA: Tratamiento</vt:lpstr>
      <vt:lpstr>HIPERNATREMIA: Conclusiones</vt:lpstr>
      <vt:lpstr>TRASTORNOS DEL AGUA: Enlaces de interés</vt:lpstr>
    </vt:vector>
  </TitlesOfParts>
  <Company>Consejeria de Sanidad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dialisis14</dc:creator>
  <cp:lastModifiedBy>victor lorenzo sellares</cp:lastModifiedBy>
  <cp:revision>505</cp:revision>
  <dcterms:created xsi:type="dcterms:W3CDTF">2006-10-10T11:12:50Z</dcterms:created>
  <dcterms:modified xsi:type="dcterms:W3CDTF">2022-01-19T09:35:15Z</dcterms:modified>
</cp:coreProperties>
</file>