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5" r:id="rId1"/>
  </p:sldMasterIdLst>
  <p:handoutMasterIdLst>
    <p:handoutMasterId r:id="rId32"/>
  </p:handoutMasterIdLst>
  <p:sldIdLst>
    <p:sldId id="28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04F234-C1BA-4135-8F82-2FB316E37831}" v="1" dt="2022-01-19T09:39:44.21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244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E3C2A106-135C-466F-B1C8-2F0D359E4438}"/>
    <pc:docChg chg="undo custSel addSld delSld modSld sldOrd modMainMaster">
      <pc:chgData name="victor lorenzo sellares" userId="cca9b460c6724927" providerId="LiveId" clId="{E3C2A106-135C-466F-B1C8-2F0D359E4438}" dt="2022-01-17T13:50:42.036" v="658" actId="6549"/>
      <pc:docMkLst>
        <pc:docMk/>
      </pc:docMkLst>
      <pc:sldChg chg="modSp del mod ord setBg">
        <pc:chgData name="victor lorenzo sellares" userId="cca9b460c6724927" providerId="LiveId" clId="{E3C2A106-135C-466F-B1C8-2F0D359E4438}" dt="2022-01-17T13:50:32.582" v="657" actId="2696"/>
        <pc:sldMkLst>
          <pc:docMk/>
          <pc:sldMk cId="0" sldId="256"/>
        </pc:sldMkLst>
        <pc:spChg chg="mod">
          <ac:chgData name="victor lorenzo sellares" userId="cca9b460c6724927" providerId="LiveId" clId="{E3C2A106-135C-466F-B1C8-2F0D359E4438}" dt="2022-01-17T13:41:25.181" v="419" actId="1076"/>
          <ac:spMkLst>
            <pc:docMk/>
            <pc:sldMk cId="0" sldId="256"/>
            <ac:spMk id="2" creationId="{00000000-0000-0000-0000-000000000000}"/>
          </ac:spMkLst>
        </pc:spChg>
      </pc:sldChg>
      <pc:sldChg chg="addSp delSp modSp mod setBg">
        <pc:chgData name="victor lorenzo sellares" userId="cca9b460c6724927" providerId="LiveId" clId="{E3C2A106-135C-466F-B1C8-2F0D359E4438}" dt="2022-01-17T13:50:42.036" v="658" actId="6549"/>
        <pc:sldMkLst>
          <pc:docMk/>
          <pc:sldMk cId="0" sldId="257"/>
        </pc:sldMkLst>
        <pc:spChg chg="mod">
          <ac:chgData name="victor lorenzo sellares" userId="cca9b460c6724927" providerId="LiveId" clId="{E3C2A106-135C-466F-B1C8-2F0D359E4438}" dt="2022-01-17T13:43:16.268" v="424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50:42.036" v="658" actId="6549"/>
          <ac:spMkLst>
            <pc:docMk/>
            <pc:sldMk cId="0" sldId="257"/>
            <ac:spMk id="3" creationId="{00000000-0000-0000-0000-000000000000}"/>
          </ac:spMkLst>
        </pc:spChg>
        <pc:picChg chg="del mod">
          <ac:chgData name="victor lorenzo sellares" userId="cca9b460c6724927" providerId="LiveId" clId="{E3C2A106-135C-466F-B1C8-2F0D359E4438}" dt="2022-01-17T13:43:08.873" v="423" actId="478"/>
          <ac:picMkLst>
            <pc:docMk/>
            <pc:sldMk cId="0" sldId="257"/>
            <ac:picMk id="4" creationId="{00000000-0000-0000-0000-000000000000}"/>
          </ac:picMkLst>
        </pc:picChg>
        <pc:picChg chg="add del mod">
          <ac:chgData name="victor lorenzo sellares" userId="cca9b460c6724927" providerId="LiveId" clId="{E3C2A106-135C-466F-B1C8-2F0D359E4438}" dt="2021-11-07T18:21:54.424" v="390" actId="478"/>
          <ac:picMkLst>
            <pc:docMk/>
            <pc:sldMk cId="0" sldId="257"/>
            <ac:picMk id="5" creationId="{76EE183C-187D-489A-81DB-34DF4BBC8A12}"/>
          </ac:picMkLst>
        </pc:picChg>
        <pc:picChg chg="add del mod">
          <ac:chgData name="victor lorenzo sellares" userId="cca9b460c6724927" providerId="LiveId" clId="{E3C2A106-135C-466F-B1C8-2F0D359E4438}" dt="2021-11-07T18:22:47.448" v="395" actId="478"/>
          <ac:picMkLst>
            <pc:docMk/>
            <pc:sldMk cId="0" sldId="257"/>
            <ac:picMk id="7" creationId="{A0FE85D8-6F2F-4279-88A9-0206D3F84A75}"/>
          </ac:picMkLst>
        </pc:picChg>
        <pc:picChg chg="add del mod">
          <ac:chgData name="victor lorenzo sellares" userId="cca9b460c6724927" providerId="LiveId" clId="{E3C2A106-135C-466F-B1C8-2F0D359E4438}" dt="2022-01-17T13:43:08.873" v="423" actId="478"/>
          <ac:picMkLst>
            <pc:docMk/>
            <pc:sldMk cId="0" sldId="257"/>
            <ac:picMk id="9" creationId="{ED2F5CD8-CCB0-402D-892E-FB34DFA638C1}"/>
          </ac:picMkLst>
        </pc:picChg>
      </pc:sldChg>
      <pc:sldChg chg="delSp modSp mod">
        <pc:chgData name="victor lorenzo sellares" userId="cca9b460c6724927" providerId="LiveId" clId="{E3C2A106-135C-466F-B1C8-2F0D359E4438}" dt="2022-01-17T13:43:26.946" v="427" actId="478"/>
        <pc:sldMkLst>
          <pc:docMk/>
          <pc:sldMk cId="0" sldId="258"/>
        </pc:sldMkLst>
        <pc:spChg chg="del mod">
          <ac:chgData name="victor lorenzo sellares" userId="cca9b460c6724927" providerId="LiveId" clId="{E3C2A106-135C-466F-B1C8-2F0D359E4438}" dt="2022-01-17T13:43:26.946" v="427" actId="478"/>
          <ac:spMkLst>
            <pc:docMk/>
            <pc:sldMk cId="0" sldId="258"/>
            <ac:spMk id="7" creationId="{00000000-0000-0000-0000-000000000000}"/>
          </ac:spMkLst>
        </pc:spChg>
        <pc:picChg chg="del mod">
          <ac:chgData name="victor lorenzo sellares" userId="cca9b460c6724927" providerId="LiveId" clId="{E3C2A106-135C-466F-B1C8-2F0D359E4438}" dt="2022-01-17T13:43:26.946" v="427" actId="478"/>
          <ac:picMkLst>
            <pc:docMk/>
            <pc:sldMk cId="0" sldId="258"/>
            <ac:picMk id="8" creationId="{00000000-0000-0000-0000-000000000000}"/>
          </ac:picMkLst>
        </pc:picChg>
      </pc:sldChg>
      <pc:sldChg chg="addSp delSp modSp mod">
        <pc:chgData name="victor lorenzo sellares" userId="cca9b460c6724927" providerId="LiveId" clId="{E3C2A106-135C-466F-B1C8-2F0D359E4438}" dt="2021-11-07T18:20:36.098" v="382" actId="478"/>
        <pc:sldMkLst>
          <pc:docMk/>
          <pc:sldMk cId="0" sldId="259"/>
        </pc:sldMkLst>
        <pc:spChg chg="mod">
          <ac:chgData name="victor lorenzo sellares" userId="cca9b460c6724927" providerId="LiveId" clId="{E3C2A106-135C-466F-B1C8-2F0D359E4438}" dt="2021-11-06T12:46:56.629" v="7" actId="1076"/>
          <ac:spMkLst>
            <pc:docMk/>
            <pc:sldMk cId="0" sldId="259"/>
            <ac:spMk id="4" creationId="{00000000-0000-0000-0000-000000000000}"/>
          </ac:spMkLst>
        </pc:spChg>
        <pc:picChg chg="del mod">
          <ac:chgData name="victor lorenzo sellares" userId="cca9b460c6724927" providerId="LiveId" clId="{E3C2A106-135C-466F-B1C8-2F0D359E4438}" dt="2021-11-07T18:20:36.098" v="382" actId="478"/>
          <ac:picMkLst>
            <pc:docMk/>
            <pc:sldMk cId="0" sldId="259"/>
            <ac:picMk id="3" creationId="{00000000-0000-0000-0000-000000000000}"/>
          </ac:picMkLst>
        </pc:picChg>
        <pc:picChg chg="add mod">
          <ac:chgData name="victor lorenzo sellares" userId="cca9b460c6724927" providerId="LiveId" clId="{E3C2A106-135C-466F-B1C8-2F0D359E4438}" dt="2021-11-06T12:47:01.023" v="9" actId="14100"/>
          <ac:picMkLst>
            <pc:docMk/>
            <pc:sldMk cId="0" sldId="259"/>
            <ac:picMk id="5" creationId="{6C606D28-1344-4E7E-BE7B-03EE80489194}"/>
          </ac:picMkLst>
        </pc:picChg>
      </pc:sldChg>
      <pc:sldChg chg="delSp modSp mod">
        <pc:chgData name="victor lorenzo sellares" userId="cca9b460c6724927" providerId="LiveId" clId="{E3C2A106-135C-466F-B1C8-2F0D359E4438}" dt="2022-01-17T13:43:53.602" v="432" actId="1076"/>
        <pc:sldMkLst>
          <pc:docMk/>
          <pc:sldMk cId="0" sldId="262"/>
        </pc:sldMkLst>
        <pc:spChg chg="mod">
          <ac:chgData name="victor lorenzo sellares" userId="cca9b460c6724927" providerId="LiveId" clId="{E3C2A106-135C-466F-B1C8-2F0D359E4438}" dt="2022-01-17T13:43:53.602" v="432" actId="1076"/>
          <ac:spMkLst>
            <pc:docMk/>
            <pc:sldMk cId="0" sldId="262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3:47.444" v="430" actId="1076"/>
          <ac:spMkLst>
            <pc:docMk/>
            <pc:sldMk cId="0" sldId="262"/>
            <ac:spMk id="3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3:49.176" v="431" actId="478"/>
          <ac:picMkLst>
            <pc:docMk/>
            <pc:sldMk cId="0" sldId="262"/>
            <ac:picMk id="4" creationId="{00000000-0000-0000-0000-000000000000}"/>
          </ac:picMkLst>
        </pc:picChg>
      </pc:sldChg>
      <pc:sldChg chg="delSp modSp mod">
        <pc:chgData name="victor lorenzo sellares" userId="cca9b460c6724927" providerId="LiveId" clId="{E3C2A106-135C-466F-B1C8-2F0D359E4438}" dt="2022-01-17T13:44:02.006" v="434" actId="6549"/>
        <pc:sldMkLst>
          <pc:docMk/>
          <pc:sldMk cId="0" sldId="265"/>
        </pc:sldMkLst>
        <pc:spChg chg="mod">
          <ac:chgData name="victor lorenzo sellares" userId="cca9b460c6724927" providerId="LiveId" clId="{E3C2A106-135C-466F-B1C8-2F0D359E4438}" dt="2021-11-07T18:26:09.916" v="412"/>
          <ac:spMkLst>
            <pc:docMk/>
            <pc:sldMk cId="0" sldId="265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4:02.006" v="434" actId="6549"/>
          <ac:spMkLst>
            <pc:docMk/>
            <pc:sldMk cId="0" sldId="265"/>
            <ac:spMk id="3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3:58.760" v="433" actId="478"/>
          <ac:picMkLst>
            <pc:docMk/>
            <pc:sldMk cId="0" sldId="265"/>
            <ac:picMk id="4" creationId="{00000000-0000-0000-0000-000000000000}"/>
          </ac:picMkLst>
        </pc:picChg>
      </pc:sldChg>
      <pc:sldChg chg="delSp modSp mod">
        <pc:chgData name="victor lorenzo sellares" userId="cca9b460c6724927" providerId="LiveId" clId="{E3C2A106-135C-466F-B1C8-2F0D359E4438}" dt="2022-01-17T13:44:09.847" v="436" actId="6549"/>
        <pc:sldMkLst>
          <pc:docMk/>
          <pc:sldMk cId="0" sldId="267"/>
        </pc:sldMkLst>
        <pc:spChg chg="mod">
          <ac:chgData name="victor lorenzo sellares" userId="cca9b460c6724927" providerId="LiveId" clId="{E3C2A106-135C-466F-B1C8-2F0D359E4438}" dt="2021-11-07T18:26:09.916" v="412"/>
          <ac:spMkLst>
            <pc:docMk/>
            <pc:sldMk cId="0" sldId="267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4:09.847" v="436" actId="6549"/>
          <ac:spMkLst>
            <pc:docMk/>
            <pc:sldMk cId="0" sldId="267"/>
            <ac:spMk id="3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4:06.201" v="435" actId="478"/>
          <ac:picMkLst>
            <pc:docMk/>
            <pc:sldMk cId="0" sldId="267"/>
            <ac:picMk id="4" creationId="{00000000-0000-0000-0000-000000000000}"/>
          </ac:picMkLst>
        </pc:picChg>
      </pc:sldChg>
      <pc:sldChg chg="addSp delSp modSp mod">
        <pc:chgData name="victor lorenzo sellares" userId="cca9b460c6724927" providerId="LiveId" clId="{E3C2A106-135C-466F-B1C8-2F0D359E4438}" dt="2021-11-07T18:20:51.296" v="383" actId="478"/>
        <pc:sldMkLst>
          <pc:docMk/>
          <pc:sldMk cId="0" sldId="269"/>
        </pc:sldMkLst>
        <pc:spChg chg="mod">
          <ac:chgData name="victor lorenzo sellares" userId="cca9b460c6724927" providerId="LiveId" clId="{E3C2A106-135C-466F-B1C8-2F0D359E4438}" dt="2021-11-06T12:56:29.446" v="266" actId="14100"/>
          <ac:spMkLst>
            <pc:docMk/>
            <pc:sldMk cId="0" sldId="269"/>
            <ac:spMk id="4" creationId="{00000000-0000-0000-0000-000000000000}"/>
          </ac:spMkLst>
        </pc:spChg>
        <pc:spChg chg="del mod">
          <ac:chgData name="victor lorenzo sellares" userId="cca9b460c6724927" providerId="LiveId" clId="{E3C2A106-135C-466F-B1C8-2F0D359E4438}" dt="2021-11-06T12:54:39.219" v="262" actId="478"/>
          <ac:spMkLst>
            <pc:docMk/>
            <pc:sldMk cId="0" sldId="269"/>
            <ac:spMk id="5" creationId="{00000000-0000-0000-0000-000000000000}"/>
          </ac:spMkLst>
        </pc:spChg>
        <pc:spChg chg="add mod">
          <ac:chgData name="victor lorenzo sellares" userId="cca9b460c6724927" providerId="LiveId" clId="{E3C2A106-135C-466F-B1C8-2F0D359E4438}" dt="2021-11-06T12:54:29.523" v="260" actId="6549"/>
          <ac:spMkLst>
            <pc:docMk/>
            <pc:sldMk cId="0" sldId="269"/>
            <ac:spMk id="7" creationId="{A97DCDCD-1940-4A80-BA6D-D3883B04BC4A}"/>
          </ac:spMkLst>
        </pc:spChg>
        <pc:spChg chg="add mod">
          <ac:chgData name="victor lorenzo sellares" userId="cca9b460c6724927" providerId="LiveId" clId="{E3C2A106-135C-466F-B1C8-2F0D359E4438}" dt="2021-11-06T12:50:34.795" v="181" actId="1076"/>
          <ac:spMkLst>
            <pc:docMk/>
            <pc:sldMk cId="0" sldId="269"/>
            <ac:spMk id="8" creationId="{2A56BF16-394C-4419-AA76-D3615890CC52}"/>
          </ac:spMkLst>
        </pc:spChg>
        <pc:spChg chg="add mod">
          <ac:chgData name="victor lorenzo sellares" userId="cca9b460c6724927" providerId="LiveId" clId="{E3C2A106-135C-466F-B1C8-2F0D359E4438}" dt="2021-11-06T12:50:37.264" v="182" actId="1076"/>
          <ac:spMkLst>
            <pc:docMk/>
            <pc:sldMk cId="0" sldId="269"/>
            <ac:spMk id="9" creationId="{E5BD3917-F012-467B-8275-91C1B48A231B}"/>
          </ac:spMkLst>
        </pc:spChg>
        <pc:spChg chg="add mod">
          <ac:chgData name="victor lorenzo sellares" userId="cca9b460c6724927" providerId="LiveId" clId="{E3C2A106-135C-466F-B1C8-2F0D359E4438}" dt="2021-11-06T12:50:23.373" v="178" actId="1076"/>
          <ac:spMkLst>
            <pc:docMk/>
            <pc:sldMk cId="0" sldId="269"/>
            <ac:spMk id="10" creationId="{FDDA499F-9580-4CD4-BB67-17A0FD9E61F1}"/>
          </ac:spMkLst>
        </pc:spChg>
        <pc:spChg chg="add mod">
          <ac:chgData name="victor lorenzo sellares" userId="cca9b460c6724927" providerId="LiveId" clId="{E3C2A106-135C-466F-B1C8-2F0D359E4438}" dt="2021-11-06T12:50:31.005" v="180" actId="207"/>
          <ac:spMkLst>
            <pc:docMk/>
            <pc:sldMk cId="0" sldId="269"/>
            <ac:spMk id="11" creationId="{93165CC0-1E41-4C91-AA5D-3E62234FB2C8}"/>
          </ac:spMkLst>
        </pc:spChg>
        <pc:spChg chg="add mod">
          <ac:chgData name="victor lorenzo sellares" userId="cca9b460c6724927" providerId="LiveId" clId="{E3C2A106-135C-466F-B1C8-2F0D359E4438}" dt="2021-11-06T12:51:08.282" v="185"/>
          <ac:spMkLst>
            <pc:docMk/>
            <pc:sldMk cId="0" sldId="269"/>
            <ac:spMk id="13" creationId="{5848ACBE-4A00-4853-84E7-0EF73223EFE9}"/>
          </ac:spMkLst>
        </pc:spChg>
        <pc:spChg chg="add mod">
          <ac:chgData name="victor lorenzo sellares" userId="cca9b460c6724927" providerId="LiveId" clId="{E3C2A106-135C-466F-B1C8-2F0D359E4438}" dt="2021-11-06T12:52:39.387" v="219" actId="1076"/>
          <ac:spMkLst>
            <pc:docMk/>
            <pc:sldMk cId="0" sldId="269"/>
            <ac:spMk id="23" creationId="{82CF4C79-CE2A-4401-A337-13F976CEE2A2}"/>
          </ac:spMkLst>
        </pc:spChg>
        <pc:spChg chg="add mod">
          <ac:chgData name="victor lorenzo sellares" userId="cca9b460c6724927" providerId="LiveId" clId="{E3C2A106-135C-466F-B1C8-2F0D359E4438}" dt="2021-11-06T12:52:35.617" v="218" actId="14100"/>
          <ac:spMkLst>
            <pc:docMk/>
            <pc:sldMk cId="0" sldId="269"/>
            <ac:spMk id="24" creationId="{09267868-EF38-478E-9EDB-FF0BF2816576}"/>
          </ac:spMkLst>
        </pc:spChg>
        <pc:spChg chg="add mod">
          <ac:chgData name="victor lorenzo sellares" userId="cca9b460c6724927" providerId="LiveId" clId="{E3C2A106-135C-466F-B1C8-2F0D359E4438}" dt="2021-11-06T12:53:59.972" v="258" actId="1076"/>
          <ac:spMkLst>
            <pc:docMk/>
            <pc:sldMk cId="0" sldId="269"/>
            <ac:spMk id="35" creationId="{B7A6776F-A410-4D2C-BF4A-B68A1BCA71A9}"/>
          </ac:spMkLst>
        </pc:spChg>
        <pc:picChg chg="del mod">
          <ac:chgData name="victor lorenzo sellares" userId="cca9b460c6724927" providerId="LiveId" clId="{E3C2A106-135C-466F-B1C8-2F0D359E4438}" dt="2021-11-06T12:53:31.346" v="229" actId="478"/>
          <ac:picMkLst>
            <pc:docMk/>
            <pc:sldMk cId="0" sldId="269"/>
            <ac:picMk id="3" creationId="{00000000-0000-0000-0000-000000000000}"/>
          </ac:picMkLst>
        </pc:picChg>
        <pc:picChg chg="add mod">
          <ac:chgData name="victor lorenzo sellares" userId="cca9b460c6724927" providerId="LiveId" clId="{E3C2A106-135C-466F-B1C8-2F0D359E4438}" dt="2021-11-06T12:51:11.788" v="189" actId="1035"/>
          <ac:picMkLst>
            <pc:docMk/>
            <pc:sldMk cId="0" sldId="269"/>
            <ac:picMk id="6" creationId="{10139BF6-B5F4-4D4A-BE74-BCAE6A3F9923}"/>
          </ac:picMkLst>
        </pc:picChg>
        <pc:picChg chg="add mod">
          <ac:chgData name="victor lorenzo sellares" userId="cca9b460c6724927" providerId="LiveId" clId="{E3C2A106-135C-466F-B1C8-2F0D359E4438}" dt="2021-11-06T12:53:07.537" v="226" actId="1076"/>
          <ac:picMkLst>
            <pc:docMk/>
            <pc:sldMk cId="0" sldId="269"/>
            <ac:picMk id="12" creationId="{C823E096-41CE-46C1-A6CF-BE83692C7542}"/>
          </ac:picMkLst>
        </pc:picChg>
        <pc:picChg chg="add del mod">
          <ac:chgData name="victor lorenzo sellares" userId="cca9b460c6724927" providerId="LiveId" clId="{E3C2A106-135C-466F-B1C8-2F0D359E4438}" dt="2021-11-07T18:20:51.296" v="383" actId="478"/>
          <ac:picMkLst>
            <pc:docMk/>
            <pc:sldMk cId="0" sldId="269"/>
            <ac:picMk id="37" creationId="{CDAB1782-4AF4-48B4-9BCB-4182067C7AEE}"/>
          </ac:picMkLst>
        </pc:picChg>
        <pc:cxnChg chg="add mod">
          <ac:chgData name="victor lorenzo sellares" userId="cca9b460c6724927" providerId="LiveId" clId="{E3C2A106-135C-466F-B1C8-2F0D359E4438}" dt="2021-11-06T12:51:50.377" v="196" actId="14100"/>
          <ac:cxnSpMkLst>
            <pc:docMk/>
            <pc:sldMk cId="0" sldId="269"/>
            <ac:cxnSpMk id="15" creationId="{E7645194-35F5-4F8E-AE7F-88FE24CCE4D4}"/>
          </ac:cxnSpMkLst>
        </pc:cxnChg>
        <pc:cxnChg chg="add mod">
          <ac:chgData name="victor lorenzo sellares" userId="cca9b460c6724927" providerId="LiveId" clId="{E3C2A106-135C-466F-B1C8-2F0D359E4438}" dt="2021-11-06T12:52:23.137" v="215" actId="14100"/>
          <ac:cxnSpMkLst>
            <pc:docMk/>
            <pc:sldMk cId="0" sldId="269"/>
            <ac:cxnSpMk id="17" creationId="{B0832DB7-47E7-4223-877F-3CCF463A0015}"/>
          </ac:cxnSpMkLst>
        </pc:cxnChg>
        <pc:cxnChg chg="add mod">
          <ac:chgData name="victor lorenzo sellares" userId="cca9b460c6724927" providerId="LiveId" clId="{E3C2A106-135C-466F-B1C8-2F0D359E4438}" dt="2021-11-06T12:52:53.815" v="222" actId="14100"/>
          <ac:cxnSpMkLst>
            <pc:docMk/>
            <pc:sldMk cId="0" sldId="269"/>
            <ac:cxnSpMk id="25" creationId="{A832A8D3-3DAC-4681-86AA-F6ABBC4D7319}"/>
          </ac:cxnSpMkLst>
        </pc:cxnChg>
        <pc:cxnChg chg="add mod">
          <ac:chgData name="victor lorenzo sellares" userId="cca9b460c6724927" providerId="LiveId" clId="{E3C2A106-135C-466F-B1C8-2F0D359E4438}" dt="2021-11-06T12:53:06.807" v="225" actId="14100"/>
          <ac:cxnSpMkLst>
            <pc:docMk/>
            <pc:sldMk cId="0" sldId="269"/>
            <ac:cxnSpMk id="28" creationId="{2B3E82B5-A47A-497C-B006-9733BC3E86BC}"/>
          </ac:cxnSpMkLst>
        </pc:cxnChg>
        <pc:cxnChg chg="add mod">
          <ac:chgData name="victor lorenzo sellares" userId="cca9b460c6724927" providerId="LiveId" clId="{E3C2A106-135C-466F-B1C8-2F0D359E4438}" dt="2021-11-06T12:53:41.253" v="233" actId="14100"/>
          <ac:cxnSpMkLst>
            <pc:docMk/>
            <pc:sldMk cId="0" sldId="269"/>
            <ac:cxnSpMk id="31" creationId="{D943E0D1-A5EB-4E43-83D8-9FB7D846C2A5}"/>
          </ac:cxnSpMkLst>
        </pc:cxnChg>
      </pc:sldChg>
      <pc:sldChg chg="delSp modSp mod">
        <pc:chgData name="victor lorenzo sellares" userId="cca9b460c6724927" providerId="LiveId" clId="{E3C2A106-135C-466F-B1C8-2F0D359E4438}" dt="2022-01-17T13:44:21.755" v="441"/>
        <pc:sldMkLst>
          <pc:docMk/>
          <pc:sldMk cId="0" sldId="270"/>
        </pc:sldMkLst>
        <pc:spChg chg="del mod">
          <ac:chgData name="victor lorenzo sellares" userId="cca9b460c6724927" providerId="LiveId" clId="{E3C2A106-135C-466F-B1C8-2F0D359E4438}" dt="2022-01-17T13:44:21.755" v="441"/>
          <ac:spMkLst>
            <pc:docMk/>
            <pc:sldMk cId="0" sldId="270"/>
            <ac:spMk id="4" creationId="{00000000-0000-0000-0000-000000000000}"/>
          </ac:spMkLst>
        </pc:spChg>
        <pc:spChg chg="del">
          <ac:chgData name="victor lorenzo sellares" userId="cca9b460c6724927" providerId="LiveId" clId="{E3C2A106-135C-466F-B1C8-2F0D359E4438}" dt="2022-01-17T13:44:21.753" v="439" actId="478"/>
          <ac:spMkLst>
            <pc:docMk/>
            <pc:sldMk cId="0" sldId="270"/>
            <ac:spMk id="5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4:15.080" v="437" actId="478"/>
          <ac:picMkLst>
            <pc:docMk/>
            <pc:sldMk cId="0" sldId="270"/>
            <ac:picMk id="6" creationId="{00000000-0000-0000-0000-000000000000}"/>
          </ac:picMkLst>
        </pc:picChg>
      </pc:sldChg>
      <pc:sldChg chg="modSp">
        <pc:chgData name="victor lorenzo sellares" userId="cca9b460c6724927" providerId="LiveId" clId="{E3C2A106-135C-466F-B1C8-2F0D359E4438}" dt="2021-11-07T18:26:09.916" v="412"/>
        <pc:sldMkLst>
          <pc:docMk/>
          <pc:sldMk cId="0" sldId="271"/>
        </pc:sldMkLst>
        <pc:spChg chg="mod">
          <ac:chgData name="victor lorenzo sellares" userId="cca9b460c6724927" providerId="LiveId" clId="{E3C2A106-135C-466F-B1C8-2F0D359E4438}" dt="2021-11-07T18:26:09.916" v="412"/>
          <ac:spMkLst>
            <pc:docMk/>
            <pc:sldMk cId="0" sldId="271"/>
            <ac:spMk id="2" creationId="{00000000-0000-0000-0000-000000000000}"/>
          </ac:spMkLst>
        </pc:spChg>
      </pc:sldChg>
      <pc:sldChg chg="delSp modSp mod">
        <pc:chgData name="victor lorenzo sellares" userId="cca9b460c6724927" providerId="LiveId" clId="{E3C2A106-135C-466F-B1C8-2F0D359E4438}" dt="2022-01-17T13:44:32.411" v="443" actId="6549"/>
        <pc:sldMkLst>
          <pc:docMk/>
          <pc:sldMk cId="0" sldId="273"/>
        </pc:sldMkLst>
        <pc:spChg chg="mod">
          <ac:chgData name="victor lorenzo sellares" userId="cca9b460c6724927" providerId="LiveId" clId="{E3C2A106-135C-466F-B1C8-2F0D359E4438}" dt="2021-11-07T18:26:09.916" v="412"/>
          <ac:spMkLst>
            <pc:docMk/>
            <pc:sldMk cId="0" sldId="273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4:32.411" v="443" actId="6549"/>
          <ac:spMkLst>
            <pc:docMk/>
            <pc:sldMk cId="0" sldId="273"/>
            <ac:spMk id="3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4:28.210" v="442" actId="478"/>
          <ac:picMkLst>
            <pc:docMk/>
            <pc:sldMk cId="0" sldId="273"/>
            <ac:picMk id="4" creationId="{00000000-0000-0000-0000-000000000000}"/>
          </ac:picMkLst>
        </pc:picChg>
      </pc:sldChg>
      <pc:sldChg chg="delSp mod">
        <pc:chgData name="victor lorenzo sellares" userId="cca9b460c6724927" providerId="LiveId" clId="{E3C2A106-135C-466F-B1C8-2F0D359E4438}" dt="2022-01-17T13:44:39.835" v="444" actId="478"/>
        <pc:sldMkLst>
          <pc:docMk/>
          <pc:sldMk cId="0" sldId="275"/>
        </pc:sldMkLst>
        <pc:spChg chg="del">
          <ac:chgData name="victor lorenzo sellares" userId="cca9b460c6724927" providerId="LiveId" clId="{E3C2A106-135C-466F-B1C8-2F0D359E4438}" dt="2022-01-17T13:44:39.835" v="444" actId="478"/>
          <ac:spMkLst>
            <pc:docMk/>
            <pc:sldMk cId="0" sldId="275"/>
            <ac:spMk id="4" creationId="{00000000-0000-0000-0000-000000000000}"/>
          </ac:spMkLst>
        </pc:spChg>
        <pc:spChg chg="del">
          <ac:chgData name="victor lorenzo sellares" userId="cca9b460c6724927" providerId="LiveId" clId="{E3C2A106-135C-466F-B1C8-2F0D359E4438}" dt="2022-01-17T13:44:39.835" v="444" actId="478"/>
          <ac:spMkLst>
            <pc:docMk/>
            <pc:sldMk cId="0" sldId="275"/>
            <ac:spMk id="5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4:39.835" v="444" actId="478"/>
          <ac:picMkLst>
            <pc:docMk/>
            <pc:sldMk cId="0" sldId="275"/>
            <ac:picMk id="6" creationId="{00000000-0000-0000-0000-000000000000}"/>
          </ac:picMkLst>
        </pc:picChg>
      </pc:sldChg>
      <pc:sldChg chg="addSp delSp modSp del mod">
        <pc:chgData name="victor lorenzo sellares" userId="cca9b460c6724927" providerId="LiveId" clId="{E3C2A106-135C-466F-B1C8-2F0D359E4438}" dt="2022-01-17T13:49:49.408" v="655" actId="2696"/>
        <pc:sldMkLst>
          <pc:docMk/>
          <pc:sldMk cId="0" sldId="277"/>
        </pc:sldMkLst>
        <pc:spChg chg="add del mod">
          <ac:chgData name="victor lorenzo sellares" userId="cca9b460c6724927" providerId="LiveId" clId="{E3C2A106-135C-466F-B1C8-2F0D359E4438}" dt="2022-01-17T13:46:06.483" v="476" actId="1076"/>
          <ac:spMkLst>
            <pc:docMk/>
            <pc:sldMk cId="0" sldId="277"/>
            <ac:spMk id="3" creationId="{00000000-0000-0000-0000-000000000000}"/>
          </ac:spMkLst>
        </pc:spChg>
        <pc:spChg chg="add del mod">
          <ac:chgData name="victor lorenzo sellares" userId="cca9b460c6724927" providerId="LiveId" clId="{E3C2A106-135C-466F-B1C8-2F0D359E4438}" dt="2022-01-17T13:46:03.495" v="474" actId="20577"/>
          <ac:spMkLst>
            <pc:docMk/>
            <pc:sldMk cId="0" sldId="277"/>
            <ac:spMk id="6" creationId="{00000000-0000-0000-0000-000000000000}"/>
          </ac:spMkLst>
        </pc:spChg>
        <pc:spChg chg="add del mod">
          <ac:chgData name="victor lorenzo sellares" userId="cca9b460c6724927" providerId="LiveId" clId="{E3C2A106-135C-466F-B1C8-2F0D359E4438}" dt="2022-01-17T13:46:04.043" v="475" actId="21"/>
          <ac:spMkLst>
            <pc:docMk/>
            <pc:sldMk cId="0" sldId="277"/>
            <ac:spMk id="7" creationId="{00000000-0000-0000-0000-000000000000}"/>
          </ac:spMkLst>
        </pc:spChg>
        <pc:spChg chg="add del mod">
          <ac:chgData name="victor lorenzo sellares" userId="cca9b460c6724927" providerId="LiveId" clId="{E3C2A106-135C-466F-B1C8-2F0D359E4438}" dt="2022-01-17T13:44:49.220" v="446" actId="478"/>
          <ac:spMkLst>
            <pc:docMk/>
            <pc:sldMk cId="0" sldId="277"/>
            <ac:spMk id="9" creationId="{AC63FB37-C6D2-4F16-A351-48E646997CFE}"/>
          </ac:spMkLst>
        </pc:spChg>
        <pc:spChg chg="add del mod">
          <ac:chgData name="victor lorenzo sellares" userId="cca9b460c6724927" providerId="LiveId" clId="{E3C2A106-135C-466F-B1C8-2F0D359E4438}" dt="2022-01-17T13:46:02.711" v="472" actId="22"/>
          <ac:spMkLst>
            <pc:docMk/>
            <pc:sldMk cId="0" sldId="277"/>
            <ac:spMk id="11" creationId="{14B78864-3BF7-4C10-8C36-3AA78C284B91}"/>
          </ac:spMkLst>
        </pc:spChg>
      </pc:sldChg>
      <pc:sldChg chg="delSp modSp mod">
        <pc:chgData name="victor lorenzo sellares" userId="cca9b460c6724927" providerId="LiveId" clId="{E3C2A106-135C-466F-B1C8-2F0D359E4438}" dt="2022-01-17T13:46:20.243" v="478" actId="6549"/>
        <pc:sldMkLst>
          <pc:docMk/>
          <pc:sldMk cId="0" sldId="282"/>
        </pc:sldMkLst>
        <pc:spChg chg="mod">
          <ac:chgData name="victor lorenzo sellares" userId="cca9b460c6724927" providerId="LiveId" clId="{E3C2A106-135C-466F-B1C8-2F0D359E4438}" dt="2021-11-07T18:26:09.916" v="412"/>
          <ac:spMkLst>
            <pc:docMk/>
            <pc:sldMk cId="0" sldId="282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6:20.243" v="478" actId="6549"/>
          <ac:spMkLst>
            <pc:docMk/>
            <pc:sldMk cId="0" sldId="282"/>
            <ac:spMk id="3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6:16.995" v="477" actId="478"/>
          <ac:picMkLst>
            <pc:docMk/>
            <pc:sldMk cId="0" sldId="282"/>
            <ac:picMk id="4" creationId="{00000000-0000-0000-0000-000000000000}"/>
          </ac:picMkLst>
        </pc:picChg>
      </pc:sldChg>
      <pc:sldChg chg="delSp modSp mod">
        <pc:chgData name="victor lorenzo sellares" userId="cca9b460c6724927" providerId="LiveId" clId="{E3C2A106-135C-466F-B1C8-2F0D359E4438}" dt="2022-01-17T13:46:29.738" v="481" actId="478"/>
        <pc:sldMkLst>
          <pc:docMk/>
          <pc:sldMk cId="0" sldId="284"/>
        </pc:sldMkLst>
        <pc:spChg chg="mod">
          <ac:chgData name="victor lorenzo sellares" userId="cca9b460c6724927" providerId="LiveId" clId="{E3C2A106-135C-466F-B1C8-2F0D359E4438}" dt="2021-11-07T18:26:09.916" v="412"/>
          <ac:spMkLst>
            <pc:docMk/>
            <pc:sldMk cId="0" sldId="284"/>
            <ac:spMk id="2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6:25.557" v="479" actId="6549"/>
          <ac:spMkLst>
            <pc:docMk/>
            <pc:sldMk cId="0" sldId="284"/>
            <ac:spMk id="4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6:27.292" v="480" actId="6549"/>
          <ac:spMkLst>
            <pc:docMk/>
            <pc:sldMk cId="0" sldId="284"/>
            <ac:spMk id="5" creationId="{00000000-0000-0000-0000-000000000000}"/>
          </ac:spMkLst>
        </pc:spChg>
        <pc:picChg chg="del">
          <ac:chgData name="victor lorenzo sellares" userId="cca9b460c6724927" providerId="LiveId" clId="{E3C2A106-135C-466F-B1C8-2F0D359E4438}" dt="2022-01-17T13:46:29.738" v="481" actId="478"/>
          <ac:picMkLst>
            <pc:docMk/>
            <pc:sldMk cId="0" sldId="284"/>
            <ac:picMk id="6" creationId="{00000000-0000-0000-0000-000000000000}"/>
          </ac:picMkLst>
        </pc:picChg>
      </pc:sldChg>
      <pc:sldChg chg="delSp new del mod">
        <pc:chgData name="victor lorenzo sellares" userId="cca9b460c6724927" providerId="LiveId" clId="{E3C2A106-135C-466F-B1C8-2F0D359E4438}" dt="2021-11-06T13:03:59.018" v="372" actId="2696"/>
        <pc:sldMkLst>
          <pc:docMk/>
          <pc:sldMk cId="1670160626" sldId="286"/>
        </pc:sldMkLst>
        <pc:spChg chg="del">
          <ac:chgData name="victor lorenzo sellares" userId="cca9b460c6724927" providerId="LiveId" clId="{E3C2A106-135C-466F-B1C8-2F0D359E4438}" dt="2021-11-06T13:01:52.001" v="271" actId="478"/>
          <ac:spMkLst>
            <pc:docMk/>
            <pc:sldMk cId="1670160626" sldId="286"/>
            <ac:spMk id="2" creationId="{A00B3A54-A7F3-433C-AF56-EABFFCA28518}"/>
          </ac:spMkLst>
        </pc:spChg>
        <pc:spChg chg="del">
          <ac:chgData name="victor lorenzo sellares" userId="cca9b460c6724927" providerId="LiveId" clId="{E3C2A106-135C-466F-B1C8-2F0D359E4438}" dt="2021-11-06T13:01:53.289" v="272" actId="478"/>
          <ac:spMkLst>
            <pc:docMk/>
            <pc:sldMk cId="1670160626" sldId="286"/>
            <ac:spMk id="3" creationId="{6D9A74A9-C4FC-4066-AC73-03F8D703B9ED}"/>
          </ac:spMkLst>
        </pc:spChg>
      </pc:sldChg>
      <pc:sldChg chg="delSp modSp mod">
        <pc:chgData name="victor lorenzo sellares" userId="cca9b460c6724927" providerId="LiveId" clId="{E3C2A106-135C-466F-B1C8-2F0D359E4438}" dt="2022-01-17T13:49:38.347" v="654" actId="6549"/>
        <pc:sldMkLst>
          <pc:docMk/>
          <pc:sldMk cId="2548420157" sldId="286"/>
        </pc:sldMkLst>
        <pc:spChg chg="del mod">
          <ac:chgData name="victor lorenzo sellares" userId="cca9b460c6724927" providerId="LiveId" clId="{E3C2A106-135C-466F-B1C8-2F0D359E4438}" dt="2022-01-17T13:48:11.818" v="636" actId="478"/>
          <ac:spMkLst>
            <pc:docMk/>
            <pc:sldMk cId="2548420157" sldId="286"/>
            <ac:spMk id="3" creationId="{00000000-0000-0000-0000-000000000000}"/>
          </ac:spMkLst>
        </pc:spChg>
        <pc:spChg chg="del">
          <ac:chgData name="victor lorenzo sellares" userId="cca9b460c6724927" providerId="LiveId" clId="{E3C2A106-135C-466F-B1C8-2F0D359E4438}" dt="2022-01-17T13:48:16.208" v="639" actId="478"/>
          <ac:spMkLst>
            <pc:docMk/>
            <pc:sldMk cId="2548420157" sldId="286"/>
            <ac:spMk id="4" creationId="{00000000-0000-0000-0000-000000000000}"/>
          </ac:spMkLst>
        </pc:spChg>
        <pc:spChg chg="del">
          <ac:chgData name="victor lorenzo sellares" userId="cca9b460c6724927" providerId="LiveId" clId="{E3C2A106-135C-466F-B1C8-2F0D359E4438}" dt="2022-01-17T13:48:15.024" v="638" actId="478"/>
          <ac:spMkLst>
            <pc:docMk/>
            <pc:sldMk cId="2548420157" sldId="286"/>
            <ac:spMk id="5" creationId="{00000000-0000-0000-0000-000000000000}"/>
          </ac:spMkLst>
        </pc:spChg>
        <pc:spChg chg="del">
          <ac:chgData name="victor lorenzo sellares" userId="cca9b460c6724927" providerId="LiveId" clId="{E3C2A106-135C-466F-B1C8-2F0D359E4438}" dt="2022-01-17T13:48:13.305" v="637" actId="478"/>
          <ac:spMkLst>
            <pc:docMk/>
            <pc:sldMk cId="2548420157" sldId="286"/>
            <ac:spMk id="6" creationId="{00000000-0000-0000-0000-000000000000}"/>
          </ac:spMkLst>
        </pc:spChg>
        <pc:spChg chg="mod">
          <ac:chgData name="victor lorenzo sellares" userId="cca9b460c6724927" providerId="LiveId" clId="{E3C2A106-135C-466F-B1C8-2F0D359E4438}" dt="2022-01-17T13:49:38.347" v="654" actId="6549"/>
          <ac:spMkLst>
            <pc:docMk/>
            <pc:sldMk cId="2548420157" sldId="286"/>
            <ac:spMk id="7" creationId="{00000000-0000-0000-0000-000000000000}"/>
          </ac:spMkLst>
        </pc:spChg>
      </pc:sldChg>
      <pc:sldChg chg="add">
        <pc:chgData name="victor lorenzo sellares" userId="cca9b460c6724927" providerId="LiveId" clId="{E3C2A106-135C-466F-B1C8-2F0D359E4438}" dt="2022-01-17T13:50:24.124" v="656"/>
        <pc:sldMkLst>
          <pc:docMk/>
          <pc:sldMk cId="0" sldId="287"/>
        </pc:sldMkLst>
      </pc:sldChg>
      <pc:sldChg chg="addSp delSp modSp add del mod setBg">
        <pc:chgData name="victor lorenzo sellares" userId="cca9b460c6724927" providerId="LiveId" clId="{E3C2A106-135C-466F-B1C8-2F0D359E4438}" dt="2022-01-17T13:41:21.011" v="418" actId="2696"/>
        <pc:sldMkLst>
          <pc:docMk/>
          <pc:sldMk cId="1600665549" sldId="287"/>
        </pc:sldMkLst>
        <pc:spChg chg="mod">
          <ac:chgData name="victor lorenzo sellares" userId="cca9b460c6724927" providerId="LiveId" clId="{E3C2A106-135C-466F-B1C8-2F0D359E4438}" dt="2021-11-06T13:03:44.135" v="371" actId="6549"/>
          <ac:spMkLst>
            <pc:docMk/>
            <pc:sldMk cId="1600665549" sldId="287"/>
            <ac:spMk id="4" creationId="{9B9905CC-F31E-4E2C-9256-33E4976C9989}"/>
          </ac:spMkLst>
        </pc:spChg>
        <pc:spChg chg="mod">
          <ac:chgData name="victor lorenzo sellares" userId="cca9b460c6724927" providerId="LiveId" clId="{E3C2A106-135C-466F-B1C8-2F0D359E4438}" dt="2021-11-06T13:03:18.244" v="326" actId="1036"/>
          <ac:spMkLst>
            <pc:docMk/>
            <pc:sldMk cId="1600665549" sldId="287"/>
            <ac:spMk id="5" creationId="{F2BDB300-52B8-4597-84B8-98925CCAD800}"/>
          </ac:spMkLst>
        </pc:spChg>
        <pc:spChg chg="mod">
          <ac:chgData name="victor lorenzo sellares" userId="cca9b460c6724927" providerId="LiveId" clId="{E3C2A106-135C-466F-B1C8-2F0D359E4438}" dt="2021-11-06T13:03:18.244" v="326" actId="1036"/>
          <ac:spMkLst>
            <pc:docMk/>
            <pc:sldMk cId="1600665549" sldId="287"/>
            <ac:spMk id="6" creationId="{95E9FA09-E425-4DE1-918B-E2CB798419E6}"/>
          </ac:spMkLst>
        </pc:spChg>
        <pc:spChg chg="mod">
          <ac:chgData name="victor lorenzo sellares" userId="cca9b460c6724927" providerId="LiveId" clId="{E3C2A106-135C-466F-B1C8-2F0D359E4438}" dt="2021-11-06T13:03:18.244" v="326" actId="1036"/>
          <ac:spMkLst>
            <pc:docMk/>
            <pc:sldMk cId="1600665549" sldId="287"/>
            <ac:spMk id="7" creationId="{26F35CC0-A0B5-4298-8B6C-F2125FF8F6FB}"/>
          </ac:spMkLst>
        </pc:spChg>
        <pc:spChg chg="mod">
          <ac:chgData name="victor lorenzo sellares" userId="cca9b460c6724927" providerId="LiveId" clId="{E3C2A106-135C-466F-B1C8-2F0D359E4438}" dt="2021-11-06T13:03:18.244" v="326" actId="1036"/>
          <ac:spMkLst>
            <pc:docMk/>
            <pc:sldMk cId="1600665549" sldId="287"/>
            <ac:spMk id="8" creationId="{55A200CF-2781-4B75-B5D4-4E18880E9A33}"/>
          </ac:spMkLst>
        </pc:spChg>
        <pc:spChg chg="mod">
          <ac:chgData name="victor lorenzo sellares" userId="cca9b460c6724927" providerId="LiveId" clId="{E3C2A106-135C-466F-B1C8-2F0D359E4438}" dt="2021-11-06T13:03:38.844" v="370" actId="20577"/>
          <ac:spMkLst>
            <pc:docMk/>
            <pc:sldMk cId="1600665549" sldId="287"/>
            <ac:spMk id="9" creationId="{32CBF6B8-3840-45D2-81F1-56450E950AE0}"/>
          </ac:spMkLst>
        </pc:spChg>
        <pc:spChg chg="add mod">
          <ac:chgData name="victor lorenzo sellares" userId="cca9b460c6724927" providerId="LiveId" clId="{E3C2A106-135C-466F-B1C8-2F0D359E4438}" dt="2021-11-06T13:04:23.513" v="381" actId="1076"/>
          <ac:spMkLst>
            <pc:docMk/>
            <pc:sldMk cId="1600665549" sldId="287"/>
            <ac:spMk id="12" creationId="{E3203235-D761-48DB-9D89-E5F6116B233E}"/>
          </ac:spMkLst>
        </pc:spChg>
        <pc:spChg chg="add mod">
          <ac:chgData name="victor lorenzo sellares" userId="cca9b460c6724927" providerId="LiveId" clId="{E3C2A106-135C-466F-B1C8-2F0D359E4438}" dt="2021-11-06T13:03:11.675" v="318" actId="6549"/>
          <ac:spMkLst>
            <pc:docMk/>
            <pc:sldMk cId="1600665549" sldId="287"/>
            <ac:spMk id="19" creationId="{F745577B-1A46-4F81-A9D8-72AA6DBF908F}"/>
          </ac:spMkLst>
        </pc:spChg>
        <pc:spChg chg="mod">
          <ac:chgData name="victor lorenzo sellares" userId="cca9b460c6724927" providerId="LiveId" clId="{E3C2A106-135C-466F-B1C8-2F0D359E4438}" dt="2021-11-06T13:02:11.020" v="304" actId="20577"/>
          <ac:spMkLst>
            <pc:docMk/>
            <pc:sldMk cId="1600665549" sldId="287"/>
            <ac:spMk id="20" creationId="{84054AB4-1B88-499E-BB8A-E8ED7653D418}"/>
          </ac:spMkLst>
        </pc:spChg>
        <pc:picChg chg="del">
          <ac:chgData name="victor lorenzo sellares" userId="cca9b460c6724927" providerId="LiveId" clId="{E3C2A106-135C-466F-B1C8-2F0D359E4438}" dt="2021-11-06T13:02:24.539" v="305" actId="478"/>
          <ac:picMkLst>
            <pc:docMk/>
            <pc:sldMk cId="1600665549" sldId="287"/>
            <ac:picMk id="3" creationId="{31B9034E-1468-459A-B838-8CE46D22B1B8}"/>
          </ac:picMkLst>
        </pc:picChg>
        <pc:picChg chg="del">
          <ac:chgData name="victor lorenzo sellares" userId="cca9b460c6724927" providerId="LiveId" clId="{E3C2A106-135C-466F-B1C8-2F0D359E4438}" dt="2021-11-06T13:02:30.962" v="307" actId="478"/>
          <ac:picMkLst>
            <pc:docMk/>
            <pc:sldMk cId="1600665549" sldId="287"/>
            <ac:picMk id="15" creationId="{01ED809F-48AB-4B01-A785-D89A97353EC7}"/>
          </ac:picMkLst>
        </pc:picChg>
        <pc:cxnChg chg="add mod">
          <ac:chgData name="victor lorenzo sellares" userId="cca9b460c6724927" providerId="LiveId" clId="{E3C2A106-135C-466F-B1C8-2F0D359E4438}" dt="2021-11-07T18:49:25.521" v="417" actId="1582"/>
          <ac:cxnSpMkLst>
            <pc:docMk/>
            <pc:sldMk cId="1600665549" sldId="287"/>
            <ac:cxnSpMk id="11" creationId="{F7828877-9E8D-4920-A2CB-F964F46B4C69}"/>
          </ac:cxnSpMkLst>
        </pc:cxnChg>
        <pc:cxnChg chg="del">
          <ac:chgData name="victor lorenzo sellares" userId="cca9b460c6724927" providerId="LiveId" clId="{E3C2A106-135C-466F-B1C8-2F0D359E4438}" dt="2021-11-06T13:02:33.547" v="308" actId="478"/>
          <ac:cxnSpMkLst>
            <pc:docMk/>
            <pc:sldMk cId="1600665549" sldId="287"/>
            <ac:cxnSpMk id="13" creationId="{E9D7A3EA-EC5B-47E6-8C2A-8D5D74AD8FE2}"/>
          </ac:cxnSpMkLst>
        </pc:cxnChg>
        <pc:cxnChg chg="del">
          <ac:chgData name="victor lorenzo sellares" userId="cca9b460c6724927" providerId="LiveId" clId="{E3C2A106-135C-466F-B1C8-2F0D359E4438}" dt="2021-11-06T13:02:28.874" v="306" actId="478"/>
          <ac:cxnSpMkLst>
            <pc:docMk/>
            <pc:sldMk cId="1600665549" sldId="287"/>
            <ac:cxnSpMk id="17" creationId="{D19C26AA-E739-4F13-90D2-F9C96BAB00D3}"/>
          </ac:cxnSpMkLst>
        </pc:cxnChg>
        <pc:cxnChg chg="del">
          <ac:chgData name="victor lorenzo sellares" userId="cca9b460c6724927" providerId="LiveId" clId="{E3C2A106-135C-466F-B1C8-2F0D359E4438}" dt="2021-11-06T13:02:28.874" v="306" actId="478"/>
          <ac:cxnSpMkLst>
            <pc:docMk/>
            <pc:sldMk cId="1600665549" sldId="287"/>
            <ac:cxnSpMk id="18" creationId="{0AD43C1F-1D24-462D-98A7-9162D2DDF110}"/>
          </ac:cxnSpMkLst>
        </pc:cxnChg>
      </pc:sldChg>
      <pc:sldMasterChg chg="setBg">
        <pc:chgData name="victor lorenzo sellares" userId="cca9b460c6724927" providerId="LiveId" clId="{E3C2A106-135C-466F-B1C8-2F0D359E4438}" dt="2021-11-07T18:25:39.339" v="406"/>
        <pc:sldMasterMkLst>
          <pc:docMk/>
          <pc:sldMasterMk cId="0" sldId="2147483648"/>
        </pc:sldMasterMkLst>
      </pc:sldMasterChg>
    </pc:docChg>
  </pc:docChgLst>
  <pc:docChgLst>
    <pc:chgData name="victor lorenzo sellares" userId="cca9b460c6724927" providerId="LiveId" clId="{9D04F234-C1BA-4135-8F82-2FB316E37831}"/>
    <pc:docChg chg="modSld">
      <pc:chgData name="victor lorenzo sellares" userId="cca9b460c6724927" providerId="LiveId" clId="{9D04F234-C1BA-4135-8F82-2FB316E37831}" dt="2022-01-19T09:39:44.210" v="242" actId="1076"/>
      <pc:docMkLst>
        <pc:docMk/>
      </pc:docMkLst>
      <pc:sldChg chg="addSp modSp mod">
        <pc:chgData name="victor lorenzo sellares" userId="cca9b460c6724927" providerId="LiveId" clId="{9D04F234-C1BA-4135-8F82-2FB316E37831}" dt="2022-01-19T09:39:44.210" v="242" actId="1076"/>
        <pc:sldMkLst>
          <pc:docMk/>
          <pc:sldMk cId="0" sldId="287"/>
        </pc:sldMkLst>
        <pc:spChg chg="add mod">
          <ac:chgData name="victor lorenzo sellares" userId="cca9b460c6724927" providerId="LiveId" clId="{9D04F234-C1BA-4135-8F82-2FB316E37831}" dt="2022-01-19T09:38:52.345" v="236" actId="1076"/>
          <ac:spMkLst>
            <pc:docMk/>
            <pc:sldMk cId="0" sldId="287"/>
            <ac:spMk id="10" creationId="{93CBA89C-B6A5-437E-BE93-3134544E67B5}"/>
          </ac:spMkLst>
        </pc:spChg>
        <pc:spChg chg="mod">
          <ac:chgData name="victor lorenzo sellares" userId="cca9b460c6724927" providerId="LiveId" clId="{9D04F234-C1BA-4135-8F82-2FB316E37831}" dt="2022-01-19T09:39:44.210" v="242" actId="1076"/>
          <ac:spMkLst>
            <pc:docMk/>
            <pc:sldMk cId="0" sldId="287"/>
            <ac:spMk id="4102" creationId="{F35C101D-CEF6-489F-93C9-036AD9BD8BC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E49EC9E-3C33-4408-B169-552FF9521B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A5870D-8EAF-4B64-AEB3-18A508B66D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901F1-F879-4BA3-9198-2874B6464655}" type="datetimeFigureOut">
              <a:rPr lang="es-ES" smtClean="0"/>
              <a:t>19/01/2022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C7F097-2574-45A8-9D8D-259A604B72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F9C3B0-550A-4564-859A-0860029155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52467-C841-4281-AAED-C846D0A078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79100F-92B2-441C-81CF-101B65F89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74FCF4-A348-470C-96A2-0310A955C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BA4B80-1878-4D28-A12C-B0FA162C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C2CE78-90C6-46E7-AC22-F265B3CF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C6F002-9381-4E53-B1AE-6C2E67906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22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FADC0B-3158-4D96-8B1C-7EB14EA68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7057CA3-5A4C-4C7C-AA45-E7421435E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9E862B-4292-46A5-A353-443D459E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D0F4B6-6E30-4D9E-AA91-5ADD8FE3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E6E1A1-1721-4FEA-93E9-6F44700DD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69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3E67CDA-4D55-4176-A13A-217935F65D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B1B82F-7F44-434A-950B-DD54AC2A3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6608E9-4F84-441F-A028-B82902E6F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14D694-785E-44DC-91CD-B03035AB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A716D6-67B8-49FD-9D96-B4F76C50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5830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8889" y="241808"/>
            <a:ext cx="872622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714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975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DF16F3-0AB2-4E85-B22B-CB08D1A76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F1A966-EED0-4186-86C3-53C85AADB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58FC7E-BB67-404F-AB08-22486FC39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E1022F-67D1-4B2F-A6B2-EA74CA16B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E7D938-A703-4614-9C22-49E2E42FC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788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31A62-DFC4-47D7-B5E2-D72CB6E6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A664E3-2090-427F-A8C7-5B41BAA59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292C4-6A05-4A5C-9692-5FE53923F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14BD8F-4606-4F92-B223-3E4584428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93EA97-2828-4F61-9070-4E541DEB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310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4AB9B-4B0C-407F-94D8-9EBFE32BF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7EB4C1-8772-4B26-A262-F59461AB59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0EF38A-A5B8-44C8-AF76-C0A87A771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53DA59-7558-4495-B096-FDB711B3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1DB36E-35B3-4D97-93B2-3DB2214FF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074180-118E-413D-8ECE-DFA1F102D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946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7ECFC0-93B8-43C6-B2D4-BAFDA6A41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4F404B-273E-4998-B531-9CD25FB40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95D3035-8EE3-41D7-B22B-0B77A3708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24287F3-D96D-4E43-9030-1E941F6D5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0EB9ADA-CD26-4FAC-8B32-9D2541B445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C9C7EF-A415-4E2B-85F9-A02A64712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2840954-24D6-44E4-8C8F-F702B3EE9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6BBB1A-5E21-4D30-81B3-F6D86BEBC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27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8EE1FB-419F-4FC6-A97F-2D76D0E2C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537DB7-69F1-4BD9-9AC9-D87CBF539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19273B-C574-4C4A-9189-464145332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787D36-D8B6-4B0A-AF67-5390E3C37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323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AAB66E3-7B30-4441-B692-92F945096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12BBAD-045E-4809-821D-FB2215030B7B}" type="datetimeFigureOut">
              <a:rPr lang="es-ES" smtClean="0"/>
              <a:pPr>
                <a:defRPr/>
              </a:pPr>
              <a:t>19/01/2022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370DF46-218E-46BC-960E-7CEE994A4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F70E55-0E2D-4D69-B165-7D396ED8A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99AFA-68C2-4584-86AB-8163D7754A8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66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47C2A4-5B48-46EA-9281-FBAF495D9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A937CD-6D51-40EC-B2AD-D0EFA3447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7EA1E2-EFAB-4D17-83C7-4942DD10F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15385B-4BE3-4E11-81A9-C3F2A1464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B65EA3-E411-4F9D-BD56-6CB0848F7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B315EF-25EE-404A-9851-BE2AC56FD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5750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D956D-A466-46CC-826B-C52484C1D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F3EAD4E-2ACC-473C-A7E9-7135749B39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9FD601-02D7-49A9-86E5-A0FD78253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C06544-53D0-43F4-ADCC-5234B1DA5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5A5DCB-243D-4D5F-BC58-B776FF26A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9D8C77-4C96-4CA1-A61A-8E386EC66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93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07BE468-826B-40BB-8488-5D656C6CD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EF5F0A-199B-47DC-9277-8DCF64F6A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A2096C-4EE3-4FD4-A09E-AFC4212B65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BFCAB7-3D90-40D8-B30E-9AFD4BCD6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18741F-93E6-47B6-910B-223099688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97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00C6B3A-7E0B-46C1-BF3A-41FB6A4C5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115888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82142A4E-8951-40C9-A0A3-273A0A3A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312738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8 Rectángulo">
            <a:extLst>
              <a:ext uri="{FF2B5EF4-FFF2-40B4-BE49-F238E27FC236}">
                <a16:creationId xmlns:a16="http://schemas.microsoft.com/office/drawing/2014/main" id="{C6C03623-4A8E-4ED9-B867-D75B4BE3C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193675"/>
            <a:ext cx="4572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200" b="1">
                <a:solidFill>
                  <a:srgbClr val="0000FF"/>
                </a:solidFill>
              </a:rPr>
              <a:t>Grupo Universidad de la SEN para Docencia de Grado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rgbClr val="0000FF"/>
                </a:solidFill>
              </a:rPr>
              <a:t>Coordinador Prof Gabriel de Arriba</a:t>
            </a:r>
          </a:p>
        </p:txBody>
      </p:sp>
      <p:cxnSp>
        <p:nvCxnSpPr>
          <p:cNvPr id="11" name="10 Conector recto">
            <a:extLst>
              <a:ext uri="{FF2B5EF4-FFF2-40B4-BE49-F238E27FC236}">
                <a16:creationId xmlns:a16="http://schemas.microsoft.com/office/drawing/2014/main" id="{C71941E3-4100-4CC5-A695-1B4D32734F42}"/>
              </a:ext>
            </a:extLst>
          </p:cNvPr>
          <p:cNvCxnSpPr/>
          <p:nvPr/>
        </p:nvCxnSpPr>
        <p:spPr>
          <a:xfrm>
            <a:off x="252413" y="1444625"/>
            <a:ext cx="828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Text Box 309">
            <a:extLst>
              <a:ext uri="{FF2B5EF4-FFF2-40B4-BE49-F238E27FC236}">
                <a16:creationId xmlns:a16="http://schemas.microsoft.com/office/drawing/2014/main" id="{F35C101D-CEF6-489F-93C9-036AD9BD8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86" y="3227555"/>
            <a:ext cx="36410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solidFill>
                  <a:srgbClr val="000000"/>
                </a:solidFill>
              </a:rPr>
              <a:t>PONENTE: Diego Rodríguez Puyol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solidFill>
                  <a:srgbClr val="000000"/>
                </a:solidFill>
              </a:rPr>
              <a:t>HOSPITAL: Príncipe de Asturias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solidFill>
                  <a:srgbClr val="000000"/>
                </a:solidFill>
              </a:rPr>
              <a:t>UNIVERSIDAD: Alcalá</a:t>
            </a:r>
          </a:p>
        </p:txBody>
      </p:sp>
      <p:sp>
        <p:nvSpPr>
          <p:cNvPr id="4103" name="309 CuadroTexto">
            <a:extLst>
              <a:ext uri="{FF2B5EF4-FFF2-40B4-BE49-F238E27FC236}">
                <a16:creationId xmlns:a16="http://schemas.microsoft.com/office/drawing/2014/main" id="{CAFADC1F-6145-4842-874C-07626AB45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5281612" cy="7699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>
                <a:solidFill>
                  <a:srgbClr val="000000"/>
                </a:solidFill>
              </a:rPr>
              <a:t>Fisiología renal básica</a:t>
            </a:r>
            <a:endParaRPr lang="es-ES" altLang="es-ES" sz="2000" b="1">
              <a:solidFill>
                <a:srgbClr val="000000"/>
              </a:solidFill>
            </a:endParaRPr>
          </a:p>
        </p:txBody>
      </p:sp>
      <p:sp>
        <p:nvSpPr>
          <p:cNvPr id="4104" name="CuadroTexto 7">
            <a:extLst>
              <a:ext uri="{FF2B5EF4-FFF2-40B4-BE49-F238E27FC236}">
                <a16:creationId xmlns:a16="http://schemas.microsoft.com/office/drawing/2014/main" id="{499BA849-96D8-4A35-A785-A97B39538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94932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3CBA89C-B6A5-437E-BE93-3134544E67B5}"/>
              </a:ext>
            </a:extLst>
          </p:cNvPr>
          <p:cNvSpPr txBox="1"/>
          <p:nvPr/>
        </p:nvSpPr>
        <p:spPr>
          <a:xfrm>
            <a:off x="478234" y="4876800"/>
            <a:ext cx="8187531" cy="1295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5"/>
              </a:spcBef>
              <a:tabLst>
                <a:tab pos="354965" algn="l"/>
                <a:tab pos="355600" algn="l"/>
              </a:tabLst>
            </a:pPr>
            <a:r>
              <a:rPr lang="es-ES" spc="-10">
                <a:latin typeface="Calibri"/>
                <a:cs typeface="Calibri"/>
              </a:rPr>
              <a:t>En este tema se revisan </a:t>
            </a:r>
            <a:r>
              <a:rPr lang="es-ES">
                <a:latin typeface="Calibri"/>
                <a:cs typeface="Calibri"/>
              </a:rPr>
              <a:t>los</a:t>
            </a:r>
            <a:r>
              <a:rPr lang="es-ES" spc="130">
                <a:latin typeface="Calibri"/>
                <a:cs typeface="Calibri"/>
              </a:rPr>
              <a:t> </a:t>
            </a:r>
            <a:r>
              <a:rPr lang="es-ES" spc="-10">
                <a:latin typeface="Calibri"/>
                <a:cs typeface="Calibri"/>
              </a:rPr>
              <a:t>elementos</a:t>
            </a:r>
            <a:r>
              <a:rPr lang="es-ES" spc="130">
                <a:latin typeface="Calibri"/>
                <a:cs typeface="Calibri"/>
              </a:rPr>
              <a:t> </a:t>
            </a:r>
            <a:r>
              <a:rPr lang="es-ES" spc="-10">
                <a:latin typeface="Calibri"/>
                <a:cs typeface="Calibri"/>
              </a:rPr>
              <a:t>estructurales</a:t>
            </a:r>
            <a:r>
              <a:rPr lang="es-ES" spc="135">
                <a:latin typeface="Calibri"/>
                <a:cs typeface="Calibri"/>
              </a:rPr>
              <a:t> </a:t>
            </a:r>
            <a:r>
              <a:rPr lang="es-ES" spc="-10">
                <a:latin typeface="Calibri"/>
                <a:cs typeface="Calibri"/>
              </a:rPr>
              <a:t>renales </a:t>
            </a:r>
            <a:r>
              <a:rPr lang="es-ES" spc="-710">
                <a:latin typeface="Calibri"/>
                <a:cs typeface="Calibri"/>
              </a:rPr>
              <a:t> </a:t>
            </a:r>
            <a:r>
              <a:rPr lang="es-ES" spc="-20">
                <a:latin typeface="Calibri"/>
                <a:cs typeface="Calibri"/>
              </a:rPr>
              <a:t>para</a:t>
            </a:r>
            <a:r>
              <a:rPr lang="es-ES" spc="15">
                <a:latin typeface="Calibri"/>
                <a:cs typeface="Calibri"/>
              </a:rPr>
              <a:t> </a:t>
            </a:r>
            <a:r>
              <a:rPr lang="es-ES" spc="-10">
                <a:latin typeface="Calibri"/>
                <a:cs typeface="Calibri"/>
              </a:rPr>
              <a:t>entender</a:t>
            </a:r>
            <a:r>
              <a:rPr lang="es-ES" spc="-20">
                <a:latin typeface="Calibri"/>
                <a:cs typeface="Calibri"/>
              </a:rPr>
              <a:t> </a:t>
            </a:r>
            <a:r>
              <a:rPr lang="es-ES" spc="-5">
                <a:latin typeface="Calibri"/>
                <a:cs typeface="Calibri"/>
              </a:rPr>
              <a:t>la</a:t>
            </a:r>
            <a:r>
              <a:rPr lang="es-ES" spc="5">
                <a:latin typeface="Calibri"/>
                <a:cs typeface="Calibri"/>
              </a:rPr>
              <a:t> </a:t>
            </a:r>
            <a:r>
              <a:rPr lang="es-ES" spc="-5">
                <a:latin typeface="Calibri"/>
                <a:cs typeface="Calibri"/>
              </a:rPr>
              <a:t>fisiología</a:t>
            </a:r>
            <a:r>
              <a:rPr lang="es-ES" spc="25">
                <a:latin typeface="Calibri"/>
                <a:cs typeface="Calibri"/>
              </a:rPr>
              <a:t> </a:t>
            </a:r>
            <a:r>
              <a:rPr lang="es-ES" spc="-10">
                <a:latin typeface="Calibri"/>
                <a:cs typeface="Calibri"/>
              </a:rPr>
              <a:t>renal, dando una visión general de la función renal, filtración glomerular, función tubular, regulación de la volemia y presión arterial; funciones endocrinas.</a:t>
            </a:r>
            <a:endParaRPr lang="es-ES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1275969"/>
            <a:ext cx="8267700" cy="5425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Mecanismos</a:t>
            </a:r>
            <a:r>
              <a:rPr sz="3200" b="1" spc="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básicos</a:t>
            </a:r>
            <a:r>
              <a:rPr sz="3200" b="1" spc="9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mediante</a:t>
            </a:r>
            <a:r>
              <a:rPr sz="3200" b="1" spc="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los</a:t>
            </a:r>
            <a:r>
              <a:rPr sz="3200" b="1" spc="7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que</a:t>
            </a:r>
            <a:r>
              <a:rPr sz="3200" b="1" spc="8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el</a:t>
            </a:r>
            <a:r>
              <a:rPr sz="3200" b="1" spc="8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riñón </a:t>
            </a:r>
            <a:r>
              <a:rPr sz="3200" b="1" spc="-7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desarrolla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sus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volemia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presión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arterial</a:t>
            </a:r>
            <a:endParaRPr sz="3200">
              <a:latin typeface="Calibri"/>
              <a:cs typeface="Calibri"/>
            </a:endParaRPr>
          </a:p>
          <a:p>
            <a:pPr marL="3157220">
              <a:lnSpc>
                <a:spcPct val="100000"/>
              </a:lnSpc>
              <a:spcBef>
                <a:spcPts val="1380"/>
              </a:spcBef>
              <a:tabLst>
                <a:tab pos="7965440" algn="l"/>
              </a:tabLst>
            </a:pP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9952" y="461899"/>
            <a:ext cx="53244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MECANISMOS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BÁSICOS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01620" y="1784680"/>
            <a:ext cx="4297045" cy="418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ibri"/>
                <a:cs typeface="Calibri"/>
              </a:rPr>
              <a:t>GLOMÉRULOS: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Filtración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Generación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ultrafiltrado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plasmático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contenga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elementos</a:t>
            </a:r>
            <a:r>
              <a:rPr sz="1800" spc="-10" dirty="0">
                <a:latin typeface="Calibri"/>
                <a:cs typeface="Calibri"/>
              </a:rPr>
              <a:t> formes</a:t>
            </a:r>
            <a:r>
              <a:rPr sz="1800" spc="-5" dirty="0">
                <a:latin typeface="Calibri"/>
                <a:cs typeface="Calibri"/>
              </a:rPr>
              <a:t> ni </a:t>
            </a:r>
            <a:r>
              <a:rPr sz="1800" spc="-10" dirty="0">
                <a:latin typeface="Calibri"/>
                <a:cs typeface="Calibri"/>
              </a:rPr>
              <a:t>proteínas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>
              <a:latin typeface="Calibri"/>
              <a:cs typeface="Calibri"/>
            </a:endParaRPr>
          </a:p>
          <a:p>
            <a:pPr marL="588645" marR="203200" indent="53975" algn="ctr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TÚBULOS: Reabsorción </a:t>
            </a:r>
            <a:r>
              <a:rPr sz="1800" b="1" dirty="0">
                <a:latin typeface="Calibri"/>
                <a:cs typeface="Calibri"/>
              </a:rPr>
              <a:t>y </a:t>
            </a:r>
            <a:r>
              <a:rPr sz="1800" b="1" spc="-5" dirty="0">
                <a:latin typeface="Calibri"/>
                <a:cs typeface="Calibri"/>
              </a:rPr>
              <a:t>secreción 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Generación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orina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acorde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necesidades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globales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organismo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434340" algn="ctr">
              <a:lnSpc>
                <a:spcPct val="100000"/>
              </a:lnSpc>
              <a:spcBef>
                <a:spcPts val="1275"/>
              </a:spcBef>
            </a:pPr>
            <a:r>
              <a:rPr sz="1800" b="1" spc="-5" dirty="0">
                <a:latin typeface="Calibri"/>
                <a:cs typeface="Calibri"/>
              </a:rPr>
              <a:t>INTERSTICIO: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Síntesis</a:t>
            </a:r>
            <a:endParaRPr sz="1800">
              <a:latin typeface="Calibri"/>
              <a:cs typeface="Calibri"/>
            </a:endParaRPr>
          </a:p>
          <a:p>
            <a:pPr marL="433070"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Sustancias con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efecto</a:t>
            </a:r>
            <a:r>
              <a:rPr sz="1800" spc="-5" dirty="0">
                <a:latin typeface="Calibri"/>
                <a:cs typeface="Calibri"/>
              </a:rPr>
              <a:t> endocrino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506095" algn="ctr">
              <a:lnSpc>
                <a:spcPct val="100000"/>
              </a:lnSpc>
              <a:spcBef>
                <a:spcPts val="1410"/>
              </a:spcBef>
            </a:pPr>
            <a:r>
              <a:rPr sz="1800" b="1" spc="-20" dirty="0">
                <a:latin typeface="Calibri"/>
                <a:cs typeface="Calibri"/>
              </a:rPr>
              <a:t>VASOS</a:t>
            </a:r>
            <a:endParaRPr sz="1800">
              <a:latin typeface="Calibri"/>
              <a:cs typeface="Calibri"/>
            </a:endParaRPr>
          </a:p>
          <a:p>
            <a:pPr marL="501650"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Regulación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resto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funciones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2066" y="1756410"/>
            <a:ext cx="4897120" cy="1036319"/>
          </a:xfrm>
          <a:custGeom>
            <a:avLst/>
            <a:gdLst/>
            <a:ahLst/>
            <a:cxnLst/>
            <a:rect l="l" t="t" r="r" b="b"/>
            <a:pathLst>
              <a:path w="4897120" h="1036319">
                <a:moveTo>
                  <a:pt x="0" y="172719"/>
                </a:moveTo>
                <a:lnTo>
                  <a:pt x="6170" y="126808"/>
                </a:lnTo>
                <a:lnTo>
                  <a:pt x="23584" y="85550"/>
                </a:lnTo>
                <a:lnTo>
                  <a:pt x="50593" y="50593"/>
                </a:lnTo>
                <a:lnTo>
                  <a:pt x="85550" y="23584"/>
                </a:lnTo>
                <a:lnTo>
                  <a:pt x="126808" y="6170"/>
                </a:lnTo>
                <a:lnTo>
                  <a:pt x="172719" y="0"/>
                </a:lnTo>
                <a:lnTo>
                  <a:pt x="4723891" y="0"/>
                </a:lnTo>
                <a:lnTo>
                  <a:pt x="4769803" y="6170"/>
                </a:lnTo>
                <a:lnTo>
                  <a:pt x="4811061" y="23584"/>
                </a:lnTo>
                <a:lnTo>
                  <a:pt x="4846018" y="50593"/>
                </a:lnTo>
                <a:lnTo>
                  <a:pt x="4873027" y="85550"/>
                </a:lnTo>
                <a:lnTo>
                  <a:pt x="4890441" y="126808"/>
                </a:lnTo>
                <a:lnTo>
                  <a:pt x="4896611" y="172719"/>
                </a:lnTo>
                <a:lnTo>
                  <a:pt x="4896611" y="863600"/>
                </a:lnTo>
                <a:lnTo>
                  <a:pt x="4890441" y="909511"/>
                </a:lnTo>
                <a:lnTo>
                  <a:pt x="4873027" y="950769"/>
                </a:lnTo>
                <a:lnTo>
                  <a:pt x="4846018" y="985726"/>
                </a:lnTo>
                <a:lnTo>
                  <a:pt x="4811061" y="1012735"/>
                </a:lnTo>
                <a:lnTo>
                  <a:pt x="4769803" y="1030149"/>
                </a:lnTo>
                <a:lnTo>
                  <a:pt x="4723891" y="1036319"/>
                </a:lnTo>
                <a:lnTo>
                  <a:pt x="172719" y="1036319"/>
                </a:lnTo>
                <a:lnTo>
                  <a:pt x="126808" y="1030149"/>
                </a:lnTo>
                <a:lnTo>
                  <a:pt x="85550" y="1012735"/>
                </a:lnTo>
                <a:lnTo>
                  <a:pt x="50593" y="985726"/>
                </a:lnTo>
                <a:lnTo>
                  <a:pt x="23584" y="950769"/>
                </a:lnTo>
                <a:lnTo>
                  <a:pt x="6170" y="909511"/>
                </a:lnTo>
                <a:lnTo>
                  <a:pt x="0" y="863600"/>
                </a:lnTo>
                <a:lnTo>
                  <a:pt x="0" y="172719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28138" y="3103626"/>
            <a:ext cx="4032885" cy="923925"/>
          </a:xfrm>
          <a:custGeom>
            <a:avLst/>
            <a:gdLst/>
            <a:ahLst/>
            <a:cxnLst/>
            <a:rect l="l" t="t" r="r" b="b"/>
            <a:pathLst>
              <a:path w="4032884" h="923925">
                <a:moveTo>
                  <a:pt x="0" y="153924"/>
                </a:moveTo>
                <a:lnTo>
                  <a:pt x="7851" y="105290"/>
                </a:lnTo>
                <a:lnTo>
                  <a:pt x="29711" y="63038"/>
                </a:lnTo>
                <a:lnTo>
                  <a:pt x="63038" y="29711"/>
                </a:lnTo>
                <a:lnTo>
                  <a:pt x="105290" y="7851"/>
                </a:lnTo>
                <a:lnTo>
                  <a:pt x="153924" y="0"/>
                </a:lnTo>
                <a:lnTo>
                  <a:pt x="3878580" y="0"/>
                </a:lnTo>
                <a:lnTo>
                  <a:pt x="3927213" y="7851"/>
                </a:lnTo>
                <a:lnTo>
                  <a:pt x="3969465" y="29711"/>
                </a:lnTo>
                <a:lnTo>
                  <a:pt x="4002792" y="63038"/>
                </a:lnTo>
                <a:lnTo>
                  <a:pt x="4024652" y="105290"/>
                </a:lnTo>
                <a:lnTo>
                  <a:pt x="4032504" y="153924"/>
                </a:lnTo>
                <a:lnTo>
                  <a:pt x="4032504" y="769619"/>
                </a:lnTo>
                <a:lnTo>
                  <a:pt x="4024652" y="818253"/>
                </a:lnTo>
                <a:lnTo>
                  <a:pt x="4002792" y="860505"/>
                </a:lnTo>
                <a:lnTo>
                  <a:pt x="3969465" y="893832"/>
                </a:lnTo>
                <a:lnTo>
                  <a:pt x="3927213" y="915692"/>
                </a:lnTo>
                <a:lnTo>
                  <a:pt x="3878580" y="923544"/>
                </a:lnTo>
                <a:lnTo>
                  <a:pt x="153924" y="923544"/>
                </a:lnTo>
                <a:lnTo>
                  <a:pt x="105290" y="915692"/>
                </a:lnTo>
                <a:lnTo>
                  <a:pt x="63038" y="893832"/>
                </a:lnTo>
                <a:lnTo>
                  <a:pt x="29711" y="860505"/>
                </a:lnTo>
                <a:lnTo>
                  <a:pt x="7851" y="818253"/>
                </a:lnTo>
                <a:lnTo>
                  <a:pt x="0" y="769619"/>
                </a:lnTo>
                <a:lnTo>
                  <a:pt x="0" y="153924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17698" y="4368546"/>
            <a:ext cx="3395979" cy="646430"/>
          </a:xfrm>
          <a:custGeom>
            <a:avLst/>
            <a:gdLst/>
            <a:ahLst/>
            <a:cxnLst/>
            <a:rect l="l" t="t" r="r" b="b"/>
            <a:pathLst>
              <a:path w="3395979" h="646429">
                <a:moveTo>
                  <a:pt x="0" y="107695"/>
                </a:moveTo>
                <a:lnTo>
                  <a:pt x="8469" y="65793"/>
                </a:lnTo>
                <a:lnTo>
                  <a:pt x="31559" y="31559"/>
                </a:lnTo>
                <a:lnTo>
                  <a:pt x="65793" y="8469"/>
                </a:lnTo>
                <a:lnTo>
                  <a:pt x="107695" y="0"/>
                </a:lnTo>
                <a:lnTo>
                  <a:pt x="3287776" y="0"/>
                </a:lnTo>
                <a:lnTo>
                  <a:pt x="3329678" y="8469"/>
                </a:lnTo>
                <a:lnTo>
                  <a:pt x="3363912" y="31559"/>
                </a:lnTo>
                <a:lnTo>
                  <a:pt x="3387002" y="65793"/>
                </a:lnTo>
                <a:lnTo>
                  <a:pt x="3395472" y="107695"/>
                </a:lnTo>
                <a:lnTo>
                  <a:pt x="3395472" y="538479"/>
                </a:lnTo>
                <a:lnTo>
                  <a:pt x="3387002" y="580382"/>
                </a:lnTo>
                <a:lnTo>
                  <a:pt x="3363912" y="614616"/>
                </a:lnTo>
                <a:lnTo>
                  <a:pt x="3329678" y="637706"/>
                </a:lnTo>
                <a:lnTo>
                  <a:pt x="3287776" y="646176"/>
                </a:lnTo>
                <a:lnTo>
                  <a:pt x="107695" y="646176"/>
                </a:lnTo>
                <a:lnTo>
                  <a:pt x="65793" y="637706"/>
                </a:lnTo>
                <a:lnTo>
                  <a:pt x="31559" y="614616"/>
                </a:lnTo>
                <a:lnTo>
                  <a:pt x="8469" y="580382"/>
                </a:lnTo>
                <a:lnTo>
                  <a:pt x="0" y="538479"/>
                </a:lnTo>
                <a:lnTo>
                  <a:pt x="0" y="107695"/>
                </a:lnTo>
                <a:close/>
              </a:path>
            </a:pathLst>
          </a:custGeom>
          <a:ln w="380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35045" y="5374385"/>
            <a:ext cx="3337560" cy="646430"/>
          </a:xfrm>
          <a:custGeom>
            <a:avLst/>
            <a:gdLst/>
            <a:ahLst/>
            <a:cxnLst/>
            <a:rect l="l" t="t" r="r" b="b"/>
            <a:pathLst>
              <a:path w="3337560" h="646429">
                <a:moveTo>
                  <a:pt x="0" y="107695"/>
                </a:moveTo>
                <a:lnTo>
                  <a:pt x="8469" y="65793"/>
                </a:lnTo>
                <a:lnTo>
                  <a:pt x="31559" y="31559"/>
                </a:lnTo>
                <a:lnTo>
                  <a:pt x="65793" y="8469"/>
                </a:lnTo>
                <a:lnTo>
                  <a:pt x="107696" y="0"/>
                </a:lnTo>
                <a:lnTo>
                  <a:pt x="3229864" y="0"/>
                </a:lnTo>
                <a:lnTo>
                  <a:pt x="3271766" y="8469"/>
                </a:lnTo>
                <a:lnTo>
                  <a:pt x="3306000" y="31559"/>
                </a:lnTo>
                <a:lnTo>
                  <a:pt x="3329090" y="65793"/>
                </a:lnTo>
                <a:lnTo>
                  <a:pt x="3337559" y="107695"/>
                </a:lnTo>
                <a:lnTo>
                  <a:pt x="3337559" y="538479"/>
                </a:lnTo>
                <a:lnTo>
                  <a:pt x="3329090" y="580398"/>
                </a:lnTo>
                <a:lnTo>
                  <a:pt x="3306000" y="614630"/>
                </a:lnTo>
                <a:lnTo>
                  <a:pt x="3271766" y="637712"/>
                </a:lnTo>
                <a:lnTo>
                  <a:pt x="3229864" y="646176"/>
                </a:lnTo>
                <a:lnTo>
                  <a:pt x="107696" y="646176"/>
                </a:lnTo>
                <a:lnTo>
                  <a:pt x="65793" y="637712"/>
                </a:lnTo>
                <a:lnTo>
                  <a:pt x="31559" y="614630"/>
                </a:lnTo>
                <a:lnTo>
                  <a:pt x="8469" y="580398"/>
                </a:lnTo>
                <a:lnTo>
                  <a:pt x="0" y="538479"/>
                </a:lnTo>
                <a:lnTo>
                  <a:pt x="0" y="107695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1275969"/>
            <a:ext cx="8267700" cy="5425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La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filtración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glomerular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su</a:t>
            </a:r>
            <a:r>
              <a:rPr sz="3200" b="1" spc="-10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volemia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presión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arterial</a:t>
            </a:r>
            <a:endParaRPr sz="3200">
              <a:latin typeface="Calibri"/>
              <a:cs typeface="Calibri"/>
            </a:endParaRPr>
          </a:p>
          <a:p>
            <a:pPr marL="3157220">
              <a:lnSpc>
                <a:spcPct val="100000"/>
              </a:lnSpc>
              <a:spcBef>
                <a:spcPts val="1380"/>
              </a:spcBef>
              <a:tabLst>
                <a:tab pos="7965440" algn="l"/>
              </a:tabLst>
            </a:pP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476" y="126619"/>
            <a:ext cx="8161655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3960" marR="5080" indent="-2461895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Calibri"/>
                <a:cs typeface="Calibri"/>
              </a:rPr>
              <a:t>DETERMINANTES </a:t>
            </a:r>
            <a:r>
              <a:rPr sz="4400" spc="-5" dirty="0">
                <a:latin typeface="Calibri"/>
                <a:cs typeface="Calibri"/>
              </a:rPr>
              <a:t>DE LA </a:t>
            </a:r>
            <a:r>
              <a:rPr sz="4400" spc="-40" dirty="0">
                <a:latin typeface="Calibri"/>
                <a:cs typeface="Calibri"/>
              </a:rPr>
              <a:t>FILTRACIÓN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GLOMERULAR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4042"/>
            <a:ext cx="8074659" cy="4342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Calibri"/>
                <a:cs typeface="Calibri"/>
              </a:rPr>
              <a:t>Flujo</a:t>
            </a:r>
            <a:r>
              <a:rPr sz="2400" b="1" spc="19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de</a:t>
            </a:r>
            <a:r>
              <a:rPr sz="2400" b="1" spc="18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sangre</a:t>
            </a:r>
            <a:r>
              <a:rPr sz="2400" b="1" spc="20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que</a:t>
            </a:r>
            <a:r>
              <a:rPr sz="2400" b="1" spc="20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pasa</a:t>
            </a:r>
            <a:r>
              <a:rPr sz="2400" b="1" spc="2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por</a:t>
            </a:r>
            <a:r>
              <a:rPr sz="2400" b="1" spc="1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el</a:t>
            </a:r>
            <a:r>
              <a:rPr sz="2400" b="1" spc="19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glomérulo</a:t>
            </a:r>
            <a:r>
              <a:rPr sz="2400" spc="-5" dirty="0">
                <a:latin typeface="Calibri"/>
                <a:cs typeface="Calibri"/>
              </a:rPr>
              <a:t>: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más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flujo,</a:t>
            </a:r>
            <a:r>
              <a:rPr sz="2400" spc="1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más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filtración</a:t>
            </a:r>
            <a:endParaRPr sz="2400">
              <a:latin typeface="Calibri"/>
              <a:cs typeface="Calibri"/>
            </a:endParaRPr>
          </a:p>
          <a:p>
            <a:pPr marL="355600" marR="635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  <a:tab pos="1472565" algn="l"/>
                <a:tab pos="3141980" algn="l"/>
                <a:tab pos="5379720" algn="l"/>
                <a:tab pos="5697855" algn="l"/>
                <a:tab pos="6377940" algn="l"/>
                <a:tab pos="7550150" algn="l"/>
              </a:tabLst>
            </a:pPr>
            <a:r>
              <a:rPr sz="2400" b="1" spc="-5" dirty="0">
                <a:latin typeface="Calibri"/>
                <a:cs typeface="Calibri"/>
              </a:rPr>
              <a:t>P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5" dirty="0">
                <a:latin typeface="Calibri"/>
                <a:cs typeface="Calibri"/>
              </a:rPr>
              <a:t>esi</a:t>
            </a:r>
            <a:r>
              <a:rPr sz="2400" b="1" spc="5" dirty="0">
                <a:latin typeface="Calibri"/>
                <a:cs typeface="Calibri"/>
              </a:rPr>
              <a:t>ó</a:t>
            </a:r>
            <a:r>
              <a:rPr sz="2400" b="1" dirty="0">
                <a:latin typeface="Calibri"/>
                <a:cs typeface="Calibri"/>
              </a:rPr>
              <a:t>n	h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d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-20" dirty="0">
                <a:latin typeface="Calibri"/>
                <a:cs typeface="Calibri"/>
              </a:rPr>
              <a:t>s</a:t>
            </a:r>
            <a:r>
              <a:rPr sz="2400" b="1" spc="-30" dirty="0">
                <a:latin typeface="Calibri"/>
                <a:cs typeface="Calibri"/>
              </a:rPr>
              <a:t>t</a:t>
            </a:r>
            <a:r>
              <a:rPr sz="2400" b="1" spc="-25" dirty="0">
                <a:latin typeface="Calibri"/>
                <a:cs typeface="Calibri"/>
              </a:rPr>
              <a:t>á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ic</a:t>
            </a:r>
            <a:r>
              <a:rPr sz="2400" b="1" dirty="0">
                <a:latin typeface="Calibri"/>
                <a:cs typeface="Calibri"/>
              </a:rPr>
              <a:t>a	i</a:t>
            </a:r>
            <a:r>
              <a:rPr sz="2400" b="1" spc="-35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-55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agl</a:t>
            </a:r>
            <a:r>
              <a:rPr sz="2400" b="1" spc="5" dirty="0">
                <a:latin typeface="Calibri"/>
                <a:cs typeface="Calibri"/>
              </a:rPr>
              <a:t>o</a:t>
            </a:r>
            <a:r>
              <a:rPr sz="2400" b="1" spc="-5" dirty="0">
                <a:latin typeface="Calibri"/>
                <a:cs typeface="Calibri"/>
              </a:rPr>
              <a:t>m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ru</a:t>
            </a:r>
            <a:r>
              <a:rPr sz="2400" b="1" spc="-25" dirty="0">
                <a:latin typeface="Calibri"/>
                <a:cs typeface="Calibri"/>
              </a:rPr>
              <a:t>l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:	a	</a:t>
            </a:r>
            <a:r>
              <a:rPr sz="2400" spc="-10" dirty="0">
                <a:latin typeface="Calibri"/>
                <a:cs typeface="Calibri"/>
              </a:rPr>
              <a:t>m</a:t>
            </a:r>
            <a:r>
              <a:rPr sz="2400" dirty="0">
                <a:latin typeface="Calibri"/>
                <a:cs typeface="Calibri"/>
              </a:rPr>
              <a:t>ás	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3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esión,	más  </a:t>
            </a:r>
            <a:r>
              <a:rPr sz="2400" spc="-10" dirty="0">
                <a:latin typeface="Calibri"/>
                <a:cs typeface="Calibri"/>
              </a:rPr>
              <a:t>filtración</a:t>
            </a:r>
            <a:endParaRPr sz="2400">
              <a:latin typeface="Calibri"/>
              <a:cs typeface="Calibri"/>
            </a:endParaRPr>
          </a:p>
          <a:p>
            <a:pPr marL="355600" marR="5715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  <a:tab pos="1826260" algn="l"/>
                <a:tab pos="2353945" algn="l"/>
                <a:tab pos="3698240" algn="l"/>
                <a:tab pos="5380990" algn="l"/>
                <a:tab pos="5737860" algn="l"/>
                <a:tab pos="6769734" algn="l"/>
              </a:tabLst>
            </a:pPr>
            <a:r>
              <a:rPr sz="2400" b="1" dirty="0">
                <a:latin typeface="Calibri"/>
                <a:cs typeface="Calibri"/>
              </a:rPr>
              <a:t>Superficie	</a:t>
            </a:r>
            <a:r>
              <a:rPr sz="2400" b="1" spc="-5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e	</a:t>
            </a:r>
            <a:r>
              <a:rPr sz="2400" b="1" spc="-5" dirty="0">
                <a:latin typeface="Calibri"/>
                <a:cs typeface="Calibri"/>
              </a:rPr>
              <a:t>filt</a:t>
            </a:r>
            <a:r>
              <a:rPr sz="2400" b="1" spc="-50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ación	</a:t>
            </a:r>
            <a:r>
              <a:rPr sz="2400" b="1" spc="-5" dirty="0">
                <a:latin typeface="Calibri"/>
                <a:cs typeface="Calibri"/>
              </a:rPr>
              <a:t>glo</a:t>
            </a:r>
            <a:r>
              <a:rPr sz="2400" b="1" spc="5" dirty="0">
                <a:latin typeface="Calibri"/>
                <a:cs typeface="Calibri"/>
              </a:rPr>
              <a:t>m</a:t>
            </a:r>
            <a:r>
              <a:rPr sz="2400" b="1" spc="-5" dirty="0">
                <a:latin typeface="Calibri"/>
                <a:cs typeface="Calibri"/>
              </a:rPr>
              <a:t>eru</a:t>
            </a:r>
            <a:r>
              <a:rPr sz="2400" b="1" spc="-20" dirty="0">
                <a:latin typeface="Calibri"/>
                <a:cs typeface="Calibri"/>
              </a:rPr>
              <a:t>l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r</a:t>
            </a:r>
            <a:r>
              <a:rPr sz="2400" dirty="0">
                <a:latin typeface="Calibri"/>
                <a:cs typeface="Calibri"/>
              </a:rPr>
              <a:t>:	a	men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r	</a:t>
            </a:r>
            <a:r>
              <a:rPr sz="2400" spc="-5" dirty="0">
                <a:latin typeface="Calibri"/>
                <a:cs typeface="Calibri"/>
              </a:rPr>
              <a:t>sup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rfi</a:t>
            </a:r>
            <a:r>
              <a:rPr sz="2400" spc="10" dirty="0">
                <a:latin typeface="Calibri"/>
                <a:cs typeface="Calibri"/>
              </a:rPr>
              <a:t>c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,  menos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filtración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La</a:t>
            </a:r>
            <a:r>
              <a:rPr sz="2400" spc="2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permeabilidad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2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membrana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filtración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</a:t>
            </a:r>
            <a:r>
              <a:rPr sz="2400" spc="2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influye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tasa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filtración, salvo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enfermedades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glomerulares</a:t>
            </a:r>
            <a:endParaRPr sz="24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Las presiones </a:t>
            </a:r>
            <a:r>
              <a:rPr sz="2400" dirty="0">
                <a:latin typeface="Calibri"/>
                <a:cs typeface="Calibri"/>
              </a:rPr>
              <a:t>en la </a:t>
            </a:r>
            <a:r>
              <a:rPr sz="2400" spc="-10" dirty="0">
                <a:latin typeface="Calibri"/>
                <a:cs typeface="Calibri"/>
              </a:rPr>
              <a:t>cápsula </a:t>
            </a:r>
            <a:r>
              <a:rPr sz="2400" spc="-5" dirty="0">
                <a:latin typeface="Calibri"/>
                <a:cs typeface="Calibri"/>
              </a:rPr>
              <a:t>de Bowman no </a:t>
            </a:r>
            <a:r>
              <a:rPr sz="2400" spc="-10" dirty="0">
                <a:latin typeface="Calibri"/>
                <a:cs typeface="Calibri"/>
              </a:rPr>
              <a:t>influyen </a:t>
            </a:r>
            <a:r>
              <a:rPr sz="2400" dirty="0">
                <a:latin typeface="Calibri"/>
                <a:cs typeface="Calibri"/>
              </a:rPr>
              <a:t>en </a:t>
            </a:r>
            <a:r>
              <a:rPr sz="2400" spc="-10" dirty="0">
                <a:latin typeface="Calibri"/>
                <a:cs typeface="Calibri"/>
              </a:rPr>
              <a:t>la tasa </a:t>
            </a:r>
            <a:r>
              <a:rPr sz="2400" spc="-5" dirty="0">
                <a:latin typeface="Calibri"/>
                <a:cs typeface="Calibri"/>
              </a:rPr>
              <a:t> de </a:t>
            </a:r>
            <a:r>
              <a:rPr sz="2400" spc="-10" dirty="0">
                <a:latin typeface="Calibri"/>
                <a:cs typeface="Calibri"/>
              </a:rPr>
              <a:t>filtración, salvo </a:t>
            </a:r>
            <a:r>
              <a:rPr sz="2400" dirty="0">
                <a:latin typeface="Calibri"/>
                <a:cs typeface="Calibri"/>
              </a:rPr>
              <a:t>en </a:t>
            </a:r>
            <a:r>
              <a:rPr sz="2400" spc="-5" dirty="0">
                <a:latin typeface="Calibri"/>
                <a:cs typeface="Calibri"/>
              </a:rPr>
              <a:t>las </a:t>
            </a:r>
            <a:r>
              <a:rPr sz="2400" spc="-10" dirty="0">
                <a:latin typeface="Calibri"/>
                <a:cs typeface="Calibri"/>
              </a:rPr>
              <a:t>obstrucciones </a:t>
            </a:r>
            <a:r>
              <a:rPr sz="2400" spc="-5" dirty="0">
                <a:latin typeface="Calibri"/>
                <a:cs typeface="Calibri"/>
              </a:rPr>
              <a:t>tubulares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dirty="0">
                <a:latin typeface="Calibri"/>
                <a:cs typeface="Calibri"/>
              </a:rPr>
              <a:t>la vía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excretora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1550" y="126619"/>
            <a:ext cx="7599045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0744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Calibri"/>
                <a:cs typeface="Calibri"/>
              </a:rPr>
              <a:t>DETERMINANTES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DE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LA 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ESPECIFICIDAD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DE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LA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40" dirty="0">
                <a:latin typeface="Calibri"/>
                <a:cs typeface="Calibri"/>
              </a:rPr>
              <a:t>FILTRACIÓN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743" y="5378602"/>
            <a:ext cx="5845658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La </a:t>
            </a:r>
            <a:r>
              <a:rPr sz="2200" b="1" spc="-15" dirty="0">
                <a:latin typeface="Calibri"/>
                <a:cs typeface="Calibri"/>
              </a:rPr>
              <a:t>naturaleza </a:t>
            </a:r>
            <a:r>
              <a:rPr sz="2200" b="1" spc="-5" dirty="0">
                <a:latin typeface="Calibri"/>
                <a:cs typeface="Calibri"/>
              </a:rPr>
              <a:t>del </a:t>
            </a:r>
            <a:r>
              <a:rPr sz="2200" b="1" spc="-10" dirty="0">
                <a:latin typeface="Calibri"/>
                <a:cs typeface="Calibri"/>
              </a:rPr>
              <a:t>endotelio </a:t>
            </a:r>
            <a:r>
              <a:rPr sz="2200" b="1" spc="-20" dirty="0">
                <a:latin typeface="Calibri"/>
                <a:cs typeface="Calibri"/>
              </a:rPr>
              <a:t>glomerular, </a:t>
            </a:r>
            <a:r>
              <a:rPr sz="2200" b="1" spc="-15" dirty="0">
                <a:latin typeface="Calibri"/>
                <a:cs typeface="Calibri"/>
              </a:rPr>
              <a:t>junto </a:t>
            </a:r>
            <a:r>
              <a:rPr sz="2200" b="1" spc="-10" dirty="0">
                <a:latin typeface="Calibri"/>
                <a:cs typeface="Calibri"/>
              </a:rPr>
              <a:t>con </a:t>
            </a:r>
            <a:r>
              <a:rPr sz="2200" b="1" spc="-5" dirty="0">
                <a:latin typeface="Calibri"/>
                <a:cs typeface="Calibri"/>
              </a:rPr>
              <a:t>la </a:t>
            </a:r>
            <a:r>
              <a:rPr sz="2200" b="1" spc="-10" dirty="0">
                <a:latin typeface="Calibri"/>
                <a:cs typeface="Calibri"/>
              </a:rPr>
              <a:t>presencia </a:t>
            </a:r>
            <a:r>
              <a:rPr sz="2200" b="1" spc="-5" dirty="0">
                <a:latin typeface="Calibri"/>
                <a:cs typeface="Calibri"/>
              </a:rPr>
              <a:t>de </a:t>
            </a:r>
            <a:r>
              <a:rPr sz="2200" b="1" dirty="0">
                <a:latin typeface="Calibri"/>
                <a:cs typeface="Calibri"/>
              </a:rPr>
              <a:t>los 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pedicelos y </a:t>
            </a:r>
            <a:r>
              <a:rPr sz="2200" b="1" dirty="0">
                <a:latin typeface="Calibri"/>
                <a:cs typeface="Calibri"/>
              </a:rPr>
              <a:t>las </a:t>
            </a:r>
            <a:r>
              <a:rPr sz="2200" b="1" spc="-10" dirty="0">
                <a:latin typeface="Calibri"/>
                <a:cs typeface="Calibri"/>
              </a:rPr>
              <a:t>características </a:t>
            </a:r>
            <a:r>
              <a:rPr sz="2200" b="1" spc="-5" dirty="0">
                <a:latin typeface="Calibri"/>
                <a:cs typeface="Calibri"/>
              </a:rPr>
              <a:t>de la </a:t>
            </a:r>
            <a:r>
              <a:rPr sz="2200" b="1" spc="-10" dirty="0">
                <a:latin typeface="Calibri"/>
                <a:cs typeface="Calibri"/>
              </a:rPr>
              <a:t>membrana </a:t>
            </a:r>
            <a:r>
              <a:rPr sz="2200" b="1" spc="-5" dirty="0">
                <a:latin typeface="Calibri"/>
                <a:cs typeface="Calibri"/>
              </a:rPr>
              <a:t>basal glomerular hacen 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que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en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la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orina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no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haya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proteínas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ni </a:t>
            </a:r>
            <a:r>
              <a:rPr sz="2200" b="1" spc="-15" dirty="0">
                <a:latin typeface="Calibri"/>
                <a:cs typeface="Calibri"/>
              </a:rPr>
              <a:t>elementos</a:t>
            </a:r>
            <a:r>
              <a:rPr sz="2200" b="1" spc="5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formes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Imagen 5" descr="Dibujo de un perro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0139BF6-B5F4-4D4A-BE74-BCAE6A3F9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62" y="2057400"/>
            <a:ext cx="3938938" cy="258366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97DCDCD-1940-4A80-BA6D-D3883B04BC4A}"/>
              </a:ext>
            </a:extLst>
          </p:cNvPr>
          <p:cNvSpPr txBox="1"/>
          <p:nvPr/>
        </p:nvSpPr>
        <p:spPr>
          <a:xfrm>
            <a:off x="3816927" y="4430067"/>
            <a:ext cx="1191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Célula endotelial fenestrada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56BF16-394C-4419-AA76-D3615890CC52}"/>
              </a:ext>
            </a:extLst>
          </p:cNvPr>
          <p:cNvSpPr txBox="1"/>
          <p:nvPr/>
        </p:nvSpPr>
        <p:spPr>
          <a:xfrm>
            <a:off x="671138" y="3740520"/>
            <a:ext cx="119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Célula mesangial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BD3917-F012-467B-8275-91C1B48A231B}"/>
              </a:ext>
            </a:extLst>
          </p:cNvPr>
          <p:cNvSpPr txBox="1"/>
          <p:nvPr/>
        </p:nvSpPr>
        <p:spPr>
          <a:xfrm>
            <a:off x="1266883" y="2134216"/>
            <a:ext cx="119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Membrana basal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DDA499F-9580-4CD4-BB67-17A0FD9E61F1}"/>
              </a:ext>
            </a:extLst>
          </p:cNvPr>
          <p:cNvSpPr txBox="1"/>
          <p:nvPr/>
        </p:nvSpPr>
        <p:spPr>
          <a:xfrm>
            <a:off x="4050038" y="3282617"/>
            <a:ext cx="1191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Pedicelos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3165CC0-1E41-4C91-AA5D-3E62234FB2C8}"/>
              </a:ext>
            </a:extLst>
          </p:cNvPr>
          <p:cNvSpPr txBox="1"/>
          <p:nvPr/>
        </p:nvSpPr>
        <p:spPr>
          <a:xfrm>
            <a:off x="3379581" y="2395826"/>
            <a:ext cx="1191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solidFill>
                  <a:schemeClr val="bg1"/>
                </a:solidFill>
              </a:rPr>
              <a:t>Podocito</a:t>
            </a:r>
          </a:p>
        </p:txBody>
      </p:sp>
      <p:pic>
        <p:nvPicPr>
          <p:cNvPr id="12" name="Imagen 2">
            <a:extLst>
              <a:ext uri="{FF2B5EF4-FFF2-40B4-BE49-F238E27FC236}">
                <a16:creationId xmlns:a16="http://schemas.microsoft.com/office/drawing/2014/main" id="{C823E096-41CE-46C1-A6CF-BE83692C7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585" y="2702781"/>
            <a:ext cx="3177560" cy="16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5848ACBE-4A00-4853-84E7-0EF73223EFE9}"/>
              </a:ext>
            </a:extLst>
          </p:cNvPr>
          <p:cNvSpPr/>
          <p:nvPr/>
        </p:nvSpPr>
        <p:spPr>
          <a:xfrm>
            <a:off x="1764145" y="2667000"/>
            <a:ext cx="353356" cy="369749"/>
          </a:xfrm>
          <a:custGeom>
            <a:avLst/>
            <a:gdLst>
              <a:gd name="connsiteX0" fmla="*/ 0 w 353356"/>
              <a:gd name="connsiteY0" fmla="*/ 0 h 369749"/>
              <a:gd name="connsiteX1" fmla="*/ 83128 w 353356"/>
              <a:gd name="connsiteY1" fmla="*/ 249381 h 369749"/>
              <a:gd name="connsiteX2" fmla="*/ 323273 w 353356"/>
              <a:gd name="connsiteY2" fmla="*/ 350981 h 369749"/>
              <a:gd name="connsiteX3" fmla="*/ 341746 w 353356"/>
              <a:gd name="connsiteY3" fmla="*/ 369454 h 36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356" h="369749">
                <a:moveTo>
                  <a:pt x="0" y="0"/>
                </a:moveTo>
                <a:cubicBezTo>
                  <a:pt x="14624" y="95442"/>
                  <a:pt x="29249" y="190884"/>
                  <a:pt x="83128" y="249381"/>
                </a:cubicBezTo>
                <a:cubicBezTo>
                  <a:pt x="137007" y="307878"/>
                  <a:pt x="280170" y="330969"/>
                  <a:pt x="323273" y="350981"/>
                </a:cubicBezTo>
                <a:cubicBezTo>
                  <a:pt x="366376" y="370993"/>
                  <a:pt x="354061" y="370223"/>
                  <a:pt x="341746" y="36945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7645194-35F5-4F8E-AE7F-88FE24CCE4D4}"/>
              </a:ext>
            </a:extLst>
          </p:cNvPr>
          <p:cNvCxnSpPr>
            <a:cxnSpLocks/>
          </p:cNvCxnSpPr>
          <p:nvPr/>
        </p:nvCxnSpPr>
        <p:spPr>
          <a:xfrm flipH="1" flipV="1">
            <a:off x="3429000" y="4114800"/>
            <a:ext cx="621038" cy="5138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B0832DB7-47E7-4223-877F-3CCF463A0015}"/>
              </a:ext>
            </a:extLst>
          </p:cNvPr>
          <p:cNvCxnSpPr>
            <a:cxnSpLocks/>
          </p:cNvCxnSpPr>
          <p:nvPr/>
        </p:nvCxnSpPr>
        <p:spPr>
          <a:xfrm flipV="1">
            <a:off x="4865129" y="4002130"/>
            <a:ext cx="849871" cy="6776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2CF4C79-CE2A-4401-A337-13F976CEE2A2}"/>
              </a:ext>
            </a:extLst>
          </p:cNvPr>
          <p:cNvSpPr txBox="1"/>
          <p:nvPr/>
        </p:nvSpPr>
        <p:spPr>
          <a:xfrm flipH="1">
            <a:off x="7880790" y="2905780"/>
            <a:ext cx="1256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Membrana basal</a:t>
            </a:r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09267868-EF38-478E-9EDB-FF0BF2816576}"/>
              </a:ext>
            </a:extLst>
          </p:cNvPr>
          <p:cNvSpPr/>
          <p:nvPr/>
        </p:nvSpPr>
        <p:spPr>
          <a:xfrm flipH="1">
            <a:off x="8077200" y="3483670"/>
            <a:ext cx="372571" cy="307777"/>
          </a:xfrm>
          <a:custGeom>
            <a:avLst/>
            <a:gdLst>
              <a:gd name="connsiteX0" fmla="*/ 0 w 353356"/>
              <a:gd name="connsiteY0" fmla="*/ 0 h 369749"/>
              <a:gd name="connsiteX1" fmla="*/ 83128 w 353356"/>
              <a:gd name="connsiteY1" fmla="*/ 249381 h 369749"/>
              <a:gd name="connsiteX2" fmla="*/ 323273 w 353356"/>
              <a:gd name="connsiteY2" fmla="*/ 350981 h 369749"/>
              <a:gd name="connsiteX3" fmla="*/ 341746 w 353356"/>
              <a:gd name="connsiteY3" fmla="*/ 369454 h 36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356" h="369749">
                <a:moveTo>
                  <a:pt x="0" y="0"/>
                </a:moveTo>
                <a:cubicBezTo>
                  <a:pt x="14624" y="95442"/>
                  <a:pt x="29249" y="190884"/>
                  <a:pt x="83128" y="249381"/>
                </a:cubicBezTo>
                <a:cubicBezTo>
                  <a:pt x="137007" y="307878"/>
                  <a:pt x="280170" y="330969"/>
                  <a:pt x="323273" y="350981"/>
                </a:cubicBezTo>
                <a:cubicBezTo>
                  <a:pt x="366376" y="370993"/>
                  <a:pt x="354061" y="370223"/>
                  <a:pt x="341746" y="36945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A832A8D3-3DAC-4681-86AA-F6ABBC4D7319}"/>
              </a:ext>
            </a:extLst>
          </p:cNvPr>
          <p:cNvCxnSpPr>
            <a:cxnSpLocks/>
          </p:cNvCxnSpPr>
          <p:nvPr/>
        </p:nvCxnSpPr>
        <p:spPr>
          <a:xfrm flipH="1">
            <a:off x="3847984" y="3483670"/>
            <a:ext cx="378118" cy="1538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2B3E82B5-A47A-497C-B006-9733BC3E86BC}"/>
              </a:ext>
            </a:extLst>
          </p:cNvPr>
          <p:cNvCxnSpPr>
            <a:cxnSpLocks/>
          </p:cNvCxnSpPr>
          <p:nvPr/>
        </p:nvCxnSpPr>
        <p:spPr>
          <a:xfrm flipV="1">
            <a:off x="4917900" y="3188839"/>
            <a:ext cx="525683" cy="1603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D943E0D1-A5EB-4E43-83D8-9FB7D846C2A5}"/>
              </a:ext>
            </a:extLst>
          </p:cNvPr>
          <p:cNvCxnSpPr>
            <a:cxnSpLocks/>
          </p:cNvCxnSpPr>
          <p:nvPr/>
        </p:nvCxnSpPr>
        <p:spPr>
          <a:xfrm flipH="1">
            <a:off x="6019801" y="2395826"/>
            <a:ext cx="135643" cy="10331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7A6776F-A410-4D2C-BF4A-B68A1BCA71A9}"/>
              </a:ext>
            </a:extLst>
          </p:cNvPr>
          <p:cNvSpPr txBox="1"/>
          <p:nvPr/>
        </p:nvSpPr>
        <p:spPr>
          <a:xfrm>
            <a:off x="5491876" y="1925568"/>
            <a:ext cx="119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Diafragma de hendidura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3262" y="547242"/>
            <a:ext cx="7637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CÓMO</a:t>
            </a:r>
            <a:r>
              <a:rPr spc="-10" dirty="0"/>
              <a:t> </a:t>
            </a:r>
            <a:r>
              <a:rPr dirty="0"/>
              <a:t>SE</a:t>
            </a:r>
            <a:r>
              <a:rPr spc="-5" dirty="0"/>
              <a:t> REGULA</a:t>
            </a:r>
            <a:r>
              <a:rPr spc="-210" dirty="0"/>
              <a:t> </a:t>
            </a:r>
            <a:r>
              <a:rPr spc="-5" dirty="0"/>
              <a:t>LA</a:t>
            </a:r>
            <a:r>
              <a:rPr spc="-215" dirty="0"/>
              <a:t> </a:t>
            </a:r>
            <a:r>
              <a:rPr spc="-30" dirty="0"/>
              <a:t>FILTRACIÓN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3400" y="1838325"/>
          <a:ext cx="7920990" cy="2124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4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33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Arteriola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aferente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Arteriola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eferente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222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Flujo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 san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guín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7804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Presión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 hi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á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Filtrado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Vasoconstricción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cambios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Disminuye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Disminuye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Disminuye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Vasorelajación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cambios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Aumenta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Aumenta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Aumenta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6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cambios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Vasoconstricción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Disminuye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Aumenta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cambios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cambios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Vasorelajación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Aumenta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Disminuye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cambios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979119" y="1464309"/>
            <a:ext cx="2872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CAMBIOS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EN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LAS </a:t>
            </a:r>
            <a:r>
              <a:rPr sz="1800" b="1" spc="-10" dirty="0">
                <a:latin typeface="Calibri"/>
                <a:cs typeface="Calibri"/>
              </a:rPr>
              <a:t>ARTERIOLAS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43703" y="1493011"/>
            <a:ext cx="3174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CONSECUENCIAS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EN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EL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FILTRADO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0765" y="4365497"/>
            <a:ext cx="7331709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350" indent="-343535" algn="just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La vasoconstricción de </a:t>
            </a:r>
            <a:r>
              <a:rPr sz="1600" dirty="0">
                <a:latin typeface="Calibri"/>
                <a:cs typeface="Calibri"/>
              </a:rPr>
              <a:t>la </a:t>
            </a:r>
            <a:r>
              <a:rPr sz="1600" spc="-5" dirty="0">
                <a:latin typeface="Calibri"/>
                <a:cs typeface="Calibri"/>
              </a:rPr>
              <a:t>arteriola </a:t>
            </a:r>
            <a:r>
              <a:rPr sz="1600" spc="-15" dirty="0">
                <a:latin typeface="Calibri"/>
                <a:cs typeface="Calibri"/>
              </a:rPr>
              <a:t>aferente </a:t>
            </a:r>
            <a:r>
              <a:rPr sz="1600" dirty="0">
                <a:latin typeface="Calibri"/>
                <a:cs typeface="Calibri"/>
              </a:rPr>
              <a:t>depende </a:t>
            </a:r>
            <a:r>
              <a:rPr sz="1600" spc="-10" dirty="0">
                <a:latin typeface="Calibri"/>
                <a:cs typeface="Calibri"/>
              </a:rPr>
              <a:t>fundamentalmente </a:t>
            </a:r>
            <a:r>
              <a:rPr sz="1600" spc="-5" dirty="0">
                <a:latin typeface="Calibri"/>
                <a:cs typeface="Calibri"/>
              </a:rPr>
              <a:t>del </a:t>
            </a:r>
            <a:r>
              <a:rPr sz="1600" spc="-10" dirty="0">
                <a:latin typeface="Calibri"/>
                <a:cs typeface="Calibri"/>
              </a:rPr>
              <a:t>sistema </a:t>
            </a:r>
            <a:r>
              <a:rPr sz="1600" spc="-5" dirty="0">
                <a:latin typeface="Calibri"/>
                <a:cs typeface="Calibri"/>
              </a:rPr>
              <a:t> nervioso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simpático,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mientras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que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eferente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depende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angiotensina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II</a:t>
            </a:r>
            <a:endParaRPr sz="1600">
              <a:latin typeface="Calibri"/>
              <a:cs typeface="Calibri"/>
            </a:endParaRPr>
          </a:p>
          <a:p>
            <a:pPr marL="355600" marR="6350" indent="-343535" algn="just">
              <a:lnSpc>
                <a:spcPct val="100000"/>
              </a:lnSpc>
              <a:buAutoNum type="arabicPeriod"/>
              <a:tabLst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La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vasodilatación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arteriola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aferente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depende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</a:t>
            </a:r>
            <a:r>
              <a:rPr sz="1600" spc="23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distintos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factores,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entre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los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que se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han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sugerido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el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óxido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nítrico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ciertos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derivados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araquidónico</a:t>
            </a:r>
            <a:endParaRPr sz="16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buAutoNum type="arabicPeriod"/>
              <a:tabLst>
                <a:tab pos="356235" algn="l"/>
              </a:tabLst>
            </a:pPr>
            <a:r>
              <a:rPr sz="1600" spc="-5" dirty="0">
                <a:latin typeface="Calibri"/>
                <a:cs typeface="Calibri"/>
              </a:rPr>
              <a:t>La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importancia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biológica</a:t>
            </a:r>
            <a:r>
              <a:rPr sz="1600" spc="-5" dirty="0">
                <a:latin typeface="Calibri"/>
                <a:cs typeface="Calibri"/>
              </a:rPr>
              <a:t> de</a:t>
            </a:r>
            <a:r>
              <a:rPr sz="1600" dirty="0">
                <a:latin typeface="Calibri"/>
                <a:cs typeface="Calibri"/>
              </a:rPr>
              <a:t> la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vasodilatación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eferente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tiene</a:t>
            </a:r>
            <a:r>
              <a:rPr sz="1600" spc="3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especial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relevancia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como</a:t>
            </a:r>
            <a:r>
              <a:rPr sz="1600" spc="-5" dirty="0">
                <a:latin typeface="Calibri"/>
                <a:cs typeface="Calibri"/>
              </a:rPr>
              <a:t> mecanismo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control</a:t>
            </a:r>
            <a:r>
              <a:rPr sz="1600" spc="-5" dirty="0">
                <a:latin typeface="Calibri"/>
                <a:cs typeface="Calibri"/>
              </a:rPr>
              <a:t> 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una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posible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vasoconstricción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excesiva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esta 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arteriola,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y </a:t>
            </a:r>
            <a:r>
              <a:rPr sz="1600" spc="-15" dirty="0">
                <a:latin typeface="Calibri"/>
                <a:cs typeface="Calibri"/>
              </a:rPr>
              <a:t>está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regulada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por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prostaglandinas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165" marR="5080" indent="-5461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PRINCIPAL</a:t>
            </a:r>
            <a:r>
              <a:rPr spc="-10" dirty="0"/>
              <a:t> CONSECUENCIA</a:t>
            </a:r>
            <a:r>
              <a:rPr spc="10" dirty="0"/>
              <a:t> </a:t>
            </a:r>
            <a:r>
              <a:rPr spc="-5" dirty="0"/>
              <a:t>DE</a:t>
            </a:r>
            <a:r>
              <a:rPr spc="-15" dirty="0"/>
              <a:t> </a:t>
            </a:r>
            <a:r>
              <a:rPr spc="-5" dirty="0"/>
              <a:t>LA</a:t>
            </a:r>
            <a:r>
              <a:rPr spc="-15" dirty="0"/>
              <a:t> </a:t>
            </a:r>
            <a:r>
              <a:rPr spc="-10" dirty="0"/>
              <a:t>REGULACIÓN </a:t>
            </a:r>
            <a:r>
              <a:rPr spc="-800" dirty="0"/>
              <a:t> </a:t>
            </a:r>
            <a:r>
              <a:rPr spc="-5" dirty="0"/>
              <a:t>DE</a:t>
            </a:r>
            <a:r>
              <a:rPr spc="-10" dirty="0"/>
              <a:t> </a:t>
            </a:r>
            <a:r>
              <a:rPr spc="-5" dirty="0"/>
              <a:t>LA</a:t>
            </a:r>
            <a:r>
              <a:rPr spc="-10" dirty="0"/>
              <a:t> </a:t>
            </a:r>
            <a:r>
              <a:rPr spc="-30" dirty="0"/>
              <a:t>FILTRACIÓN</a:t>
            </a:r>
            <a:r>
              <a:rPr spc="-20" dirty="0"/>
              <a:t> </a:t>
            </a:r>
            <a:r>
              <a:rPr dirty="0"/>
              <a:t>POR</a:t>
            </a:r>
            <a:r>
              <a:rPr spc="15" dirty="0"/>
              <a:t> </a:t>
            </a:r>
            <a:r>
              <a:rPr b="1" spc="-5" dirty="0">
                <a:latin typeface="Calibri"/>
                <a:cs typeface="Calibri"/>
              </a:rPr>
              <a:t>DOS</a:t>
            </a:r>
            <a:r>
              <a:rPr b="1" spc="-10" dirty="0">
                <a:latin typeface="Calibri"/>
                <a:cs typeface="Calibri"/>
              </a:rPr>
              <a:t> ARTERIOLAS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196" y="2199747"/>
            <a:ext cx="6914388" cy="41568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06370" y="1485392"/>
            <a:ext cx="4077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libri"/>
                <a:cs typeface="Calibri"/>
              </a:rPr>
              <a:t>AUTORREGULACIÓN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RENAL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6958" y="320166"/>
            <a:ext cx="792734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033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Calibri"/>
                <a:cs typeface="Calibri"/>
              </a:rPr>
              <a:t>¿EN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QUÉ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CIRCUNSTACIAS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70" dirty="0">
                <a:latin typeface="Calibri"/>
                <a:cs typeface="Calibri"/>
              </a:rPr>
              <a:t>ADAPTATIVAS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TIENE 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IMPORTANCIA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LA</a:t>
            </a:r>
            <a:r>
              <a:rPr sz="3200" b="1" spc="-15" dirty="0">
                <a:latin typeface="Calibri"/>
                <a:cs typeface="Calibri"/>
              </a:rPr>
              <a:t> REGULACIÓN </a:t>
            </a:r>
            <a:r>
              <a:rPr sz="3200" b="1" spc="-5" dirty="0">
                <a:latin typeface="Calibri"/>
                <a:cs typeface="Calibri"/>
              </a:rPr>
              <a:t>DEL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30" dirty="0">
                <a:latin typeface="Calibri"/>
                <a:cs typeface="Calibri"/>
              </a:rPr>
              <a:t>FILTRADO?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639" y="1621460"/>
            <a:ext cx="8783955" cy="463042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Calibri"/>
                <a:cs typeface="Calibri"/>
              </a:rPr>
              <a:t>Cuando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necesario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aumentar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 </a:t>
            </a:r>
            <a:r>
              <a:rPr sz="2800" spc="-10" dirty="0">
                <a:latin typeface="Calibri"/>
                <a:cs typeface="Calibri"/>
              </a:rPr>
              <a:t>filtración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por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nefrona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15" dirty="0">
                <a:latin typeface="Calibri"/>
                <a:cs typeface="Calibri"/>
              </a:rPr>
              <a:t>SITUACIÓN: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Todos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síndromes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hiperfiltración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10" dirty="0">
                <a:latin typeface="Calibri"/>
                <a:cs typeface="Calibri"/>
              </a:rPr>
              <a:t>MECANISMO: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Vasodilatación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aferente</a:t>
            </a:r>
            <a:endParaRPr sz="2400">
              <a:latin typeface="Calibri"/>
              <a:cs typeface="Calibri"/>
            </a:endParaRPr>
          </a:p>
          <a:p>
            <a:pPr marL="355600" marR="1134745" indent="-343535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Calibri"/>
                <a:cs typeface="Calibri"/>
              </a:rPr>
              <a:t>Cuando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necesario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mantener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ultrafiltración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condiciones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disminución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del </a:t>
            </a:r>
            <a:r>
              <a:rPr sz="2800" spc="-10" dirty="0">
                <a:latin typeface="Calibri"/>
                <a:cs typeface="Calibri"/>
              </a:rPr>
              <a:t>flujo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renal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0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15" dirty="0">
                <a:latin typeface="Calibri"/>
                <a:cs typeface="Calibri"/>
              </a:rPr>
              <a:t>SITUACIÓN: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Sangrado,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diarreas,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ateromatosis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renal,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etc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8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5" dirty="0">
                <a:latin typeface="Calibri"/>
                <a:cs typeface="Calibri"/>
              </a:rPr>
              <a:t>MECANISMO: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Vasoconstricción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20" dirty="0">
                <a:latin typeface="Calibri"/>
                <a:cs typeface="Calibri"/>
              </a:rPr>
              <a:t> eferente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4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Calibri"/>
                <a:cs typeface="Calibri"/>
              </a:rPr>
              <a:t>Cuando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hay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que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proteger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glomérulo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excesiva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presión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61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15" dirty="0">
                <a:latin typeface="Calibri"/>
                <a:cs typeface="Calibri"/>
              </a:rPr>
              <a:t>SITUACIÓN: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Hipertensión arterial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spc="-5" dirty="0">
                <a:latin typeface="Calibri"/>
                <a:cs typeface="Calibri"/>
              </a:rPr>
              <a:t>MECANISMO: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Vasoconstricción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aferente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1275969"/>
            <a:ext cx="8267700" cy="50610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La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función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tubular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su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volemia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presión</a:t>
            </a:r>
            <a:r>
              <a:rPr sz="3200">
                <a:latin typeface="Calibri"/>
                <a:cs typeface="Calibri"/>
              </a:rPr>
              <a:t> </a:t>
            </a:r>
            <a:r>
              <a:rPr sz="3200" spc="-5">
                <a:latin typeface="Calibri"/>
                <a:cs typeface="Calibri"/>
              </a:rPr>
              <a:t>arterial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6078" y="126619"/>
            <a:ext cx="6769734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4695" marR="5080" indent="-72263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Calibri"/>
                <a:cs typeface="Calibri"/>
              </a:rPr>
              <a:t>MECANISMOS GENERALES </a:t>
            </a:r>
            <a:r>
              <a:rPr sz="4400" spc="-5" dirty="0">
                <a:latin typeface="Calibri"/>
                <a:cs typeface="Calibri"/>
              </a:rPr>
              <a:t>DE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TRANSPORTE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TUBULAR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015" y="1442465"/>
            <a:ext cx="8074025" cy="492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85" indent="-34353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El </a:t>
            </a:r>
            <a:r>
              <a:rPr sz="2400" spc="-10" dirty="0">
                <a:latin typeface="Calibri"/>
                <a:cs typeface="Calibri"/>
              </a:rPr>
              <a:t>transporte </a:t>
            </a:r>
            <a:r>
              <a:rPr sz="2400" dirty="0">
                <a:latin typeface="Calibri"/>
                <a:cs typeface="Calibri"/>
              </a:rPr>
              <a:t>tubular </a:t>
            </a:r>
            <a:r>
              <a:rPr sz="2400" spc="-5" dirty="0">
                <a:latin typeface="Calibri"/>
                <a:cs typeface="Calibri"/>
              </a:rPr>
              <a:t>puede tener </a:t>
            </a:r>
            <a:r>
              <a:rPr sz="2400" spc="-15" dirty="0">
                <a:latin typeface="Calibri"/>
                <a:cs typeface="Calibri"/>
              </a:rPr>
              <a:t>lugar </a:t>
            </a:r>
            <a:r>
              <a:rPr sz="2400" spc="-5" dirty="0">
                <a:latin typeface="Calibri"/>
                <a:cs typeface="Calibri"/>
              </a:rPr>
              <a:t>desde </a:t>
            </a:r>
            <a:r>
              <a:rPr sz="2400" dirty="0">
                <a:latin typeface="Calibri"/>
                <a:cs typeface="Calibri"/>
              </a:rPr>
              <a:t>la luz del </a:t>
            </a:r>
            <a:r>
              <a:rPr sz="2400" spc="-5" dirty="0">
                <a:latin typeface="Calibri"/>
                <a:cs typeface="Calibri"/>
              </a:rPr>
              <a:t>túbulo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hacia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1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sangre,</a:t>
            </a:r>
            <a:r>
              <a:rPr sz="2400" spc="2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que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conoce</a:t>
            </a:r>
            <a:r>
              <a:rPr sz="2400" spc="2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como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reabsorción,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desde </a:t>
            </a:r>
            <a:r>
              <a:rPr sz="2400" spc="-5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sangre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hacia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luz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tubular,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llamada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secreción</a:t>
            </a:r>
            <a:endParaRPr sz="24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En </a:t>
            </a:r>
            <a:r>
              <a:rPr sz="2400" spc="-10" dirty="0">
                <a:latin typeface="Calibri"/>
                <a:cs typeface="Calibri"/>
              </a:rPr>
              <a:t>general, </a:t>
            </a:r>
            <a:r>
              <a:rPr sz="2400" spc="-15" dirty="0">
                <a:latin typeface="Calibri"/>
                <a:cs typeface="Calibri"/>
              </a:rPr>
              <a:t>este </a:t>
            </a:r>
            <a:r>
              <a:rPr sz="2400" spc="-10" dirty="0">
                <a:latin typeface="Calibri"/>
                <a:cs typeface="Calibri"/>
              </a:rPr>
              <a:t>transporte </a:t>
            </a:r>
            <a:r>
              <a:rPr sz="2400" spc="-5" dirty="0">
                <a:latin typeface="Calibri"/>
                <a:cs typeface="Calibri"/>
              </a:rPr>
              <a:t>se </a:t>
            </a:r>
            <a:r>
              <a:rPr sz="2400" spc="-15" dirty="0">
                <a:latin typeface="Calibri"/>
                <a:cs typeface="Calibri"/>
              </a:rPr>
              <a:t>realiza </a:t>
            </a:r>
            <a:r>
              <a:rPr sz="2400" spc="-10" dirty="0">
                <a:latin typeface="Calibri"/>
                <a:cs typeface="Calibri"/>
              </a:rPr>
              <a:t>utilizando gradientes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concentraciones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spc="-20" dirty="0">
                <a:latin typeface="Calibri"/>
                <a:cs typeface="Calibri"/>
              </a:rPr>
              <a:t>carga </a:t>
            </a:r>
            <a:r>
              <a:rPr sz="2400" spc="-5" dirty="0">
                <a:latin typeface="Calibri"/>
                <a:cs typeface="Calibri"/>
              </a:rPr>
              <a:t>eléctrica, </a:t>
            </a:r>
            <a:r>
              <a:rPr sz="2400" spc="-10" dirty="0">
                <a:latin typeface="Calibri"/>
                <a:cs typeface="Calibri"/>
              </a:rPr>
              <a:t>generados </a:t>
            </a:r>
            <a:r>
              <a:rPr sz="2400" dirty="0">
                <a:latin typeface="Calibri"/>
                <a:cs typeface="Calibri"/>
              </a:rPr>
              <a:t>en </a:t>
            </a:r>
            <a:r>
              <a:rPr sz="2400" spc="-5" dirty="0">
                <a:latin typeface="Calibri"/>
                <a:cs typeface="Calibri"/>
              </a:rPr>
              <a:t>muchos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casos por </a:t>
            </a:r>
            <a:r>
              <a:rPr sz="2400" dirty="0">
                <a:latin typeface="Calibri"/>
                <a:cs typeface="Calibri"/>
              </a:rPr>
              <a:t>la enzima </a:t>
            </a:r>
            <a:r>
              <a:rPr sz="2400" spc="-10" dirty="0">
                <a:latin typeface="Calibri"/>
                <a:cs typeface="Calibri"/>
              </a:rPr>
              <a:t>Na-K </a:t>
            </a:r>
            <a:r>
              <a:rPr sz="2400" spc="-40" dirty="0">
                <a:latin typeface="Calibri"/>
                <a:cs typeface="Calibri"/>
              </a:rPr>
              <a:t>ATPasa, </a:t>
            </a:r>
            <a:r>
              <a:rPr sz="2400" spc="-15" dirty="0">
                <a:latin typeface="Calibri"/>
                <a:cs typeface="Calibri"/>
              </a:rPr>
              <a:t>junto </a:t>
            </a:r>
            <a:r>
              <a:rPr sz="2400" spc="-10" dirty="0">
                <a:latin typeface="Calibri"/>
                <a:cs typeface="Calibri"/>
              </a:rPr>
              <a:t>con </a:t>
            </a:r>
            <a:r>
              <a:rPr sz="2400" dirty="0">
                <a:latin typeface="Calibri"/>
                <a:cs typeface="Calibri"/>
              </a:rPr>
              <a:t>las </a:t>
            </a:r>
            <a:r>
              <a:rPr sz="2400" spc="-15" dirty="0">
                <a:latin typeface="Calibri"/>
                <a:cs typeface="Calibri"/>
              </a:rPr>
              <a:t>características </a:t>
            </a:r>
            <a:r>
              <a:rPr sz="2400" spc="-10" dirty="0">
                <a:latin typeface="Calibri"/>
                <a:cs typeface="Calibri"/>
              </a:rPr>
              <a:t> diferenciales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dirty="0">
                <a:latin typeface="Calibri"/>
                <a:cs typeface="Calibri"/>
              </a:rPr>
              <a:t> los</a:t>
            </a:r>
            <a:r>
              <a:rPr sz="2400" spc="-15" dirty="0">
                <a:latin typeface="Calibri"/>
                <a:cs typeface="Calibri"/>
              </a:rPr>
              <a:t> distintos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segmentos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túbulo </a:t>
            </a:r>
            <a:r>
              <a:rPr sz="2400" spc="-10" dirty="0">
                <a:latin typeface="Calibri"/>
                <a:cs typeface="Calibri"/>
              </a:rPr>
              <a:t>renal</a:t>
            </a:r>
            <a:endParaRPr sz="24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25" dirty="0">
                <a:latin typeface="Calibri"/>
                <a:cs typeface="Calibri"/>
              </a:rPr>
              <a:t>Para </a:t>
            </a:r>
            <a:r>
              <a:rPr sz="2400" spc="-10" dirty="0">
                <a:latin typeface="Calibri"/>
                <a:cs typeface="Calibri"/>
              </a:rPr>
              <a:t>transportar </a:t>
            </a:r>
            <a:r>
              <a:rPr sz="2400" dirty="0">
                <a:latin typeface="Calibri"/>
                <a:cs typeface="Calibri"/>
              </a:rPr>
              <a:t>las </a:t>
            </a:r>
            <a:r>
              <a:rPr sz="2400" spc="-15" dirty="0">
                <a:latin typeface="Calibri"/>
                <a:cs typeface="Calibri"/>
              </a:rPr>
              <a:t>distintas </a:t>
            </a:r>
            <a:r>
              <a:rPr sz="2400" spc="-5" dirty="0">
                <a:latin typeface="Calibri"/>
                <a:cs typeface="Calibri"/>
              </a:rPr>
              <a:t>moléculas, </a:t>
            </a:r>
            <a:r>
              <a:rPr sz="2400" spc="-15" dirty="0">
                <a:latin typeface="Calibri"/>
                <a:cs typeface="Calibri"/>
              </a:rPr>
              <a:t>existen </a:t>
            </a:r>
            <a:r>
              <a:rPr sz="2400" spc="-5" dirty="0">
                <a:latin typeface="Calibri"/>
                <a:cs typeface="Calibri"/>
              </a:rPr>
              <a:t>mecanismos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transporte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paracelulares,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pero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sobre</a:t>
            </a:r>
            <a:r>
              <a:rPr sz="2400" spc="-10" dirty="0">
                <a:latin typeface="Calibri"/>
                <a:cs typeface="Calibri"/>
              </a:rPr>
              <a:t> todo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las </a:t>
            </a:r>
            <a:r>
              <a:rPr sz="2400" spc="-5" dirty="0">
                <a:latin typeface="Calibri"/>
                <a:cs typeface="Calibri"/>
              </a:rPr>
              <a:t>moléculas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transportadas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transcelularmente,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por</a:t>
            </a:r>
            <a:r>
              <a:rPr sz="2400" spc="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proteínas </a:t>
            </a:r>
            <a:r>
              <a:rPr sz="2400" spc="-5" dirty="0">
                <a:latin typeface="Calibri"/>
                <a:cs typeface="Calibri"/>
              </a:rPr>
              <a:t> específicas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-10" dirty="0">
                <a:latin typeface="Calibri"/>
                <a:cs typeface="Calibri"/>
              </a:rPr>
              <a:t>transportadores, </a:t>
            </a:r>
            <a:r>
              <a:rPr sz="2400" spc="-5" dirty="0">
                <a:latin typeface="Calibri"/>
                <a:cs typeface="Calibri"/>
              </a:rPr>
              <a:t>que </a:t>
            </a:r>
            <a:r>
              <a:rPr sz="2400" dirty="0">
                <a:latin typeface="Calibri"/>
                <a:cs typeface="Calibri"/>
              </a:rPr>
              <a:t>se </a:t>
            </a:r>
            <a:r>
              <a:rPr sz="2400" spc="-10" dirty="0">
                <a:latin typeface="Calibri"/>
                <a:cs typeface="Calibri"/>
              </a:rPr>
              <a:t>localizan </a:t>
            </a:r>
            <a:r>
              <a:rPr sz="2400" spc="-5" dirty="0">
                <a:latin typeface="Calibri"/>
                <a:cs typeface="Calibri"/>
              </a:rPr>
              <a:t>bien </a:t>
            </a:r>
            <a:r>
              <a:rPr sz="2400" dirty="0">
                <a:latin typeface="Calibri"/>
                <a:cs typeface="Calibri"/>
              </a:rPr>
              <a:t>en la </a:t>
            </a:r>
            <a:r>
              <a:rPr sz="2400" spc="-20" dirty="0">
                <a:latin typeface="Calibri"/>
                <a:cs typeface="Calibri"/>
              </a:rPr>
              <a:t>cara 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luminal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dirty="0">
                <a:latin typeface="Calibri"/>
                <a:cs typeface="Calibri"/>
              </a:rPr>
              <a:t> las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células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(orientada</a:t>
            </a:r>
            <a:r>
              <a:rPr sz="2400" spc="-5" dirty="0">
                <a:latin typeface="Calibri"/>
                <a:cs typeface="Calibri"/>
              </a:rPr>
              <a:t> hacia</a:t>
            </a:r>
            <a:r>
              <a:rPr sz="2400" dirty="0">
                <a:latin typeface="Calibri"/>
                <a:cs typeface="Calibri"/>
              </a:rPr>
              <a:t> el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espacio</a:t>
            </a:r>
            <a:r>
              <a:rPr sz="2400" spc="5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urinario)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bien</a:t>
            </a:r>
            <a:r>
              <a:rPr sz="2400" dirty="0">
                <a:latin typeface="Calibri"/>
                <a:cs typeface="Calibri"/>
              </a:rPr>
              <a:t> en la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basolateral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(orientada</a:t>
            </a:r>
            <a:r>
              <a:rPr sz="2400" spc="-5" dirty="0">
                <a:latin typeface="Calibri"/>
                <a:cs typeface="Calibri"/>
              </a:rPr>
              <a:t> hacia </a:t>
            </a:r>
            <a:r>
              <a:rPr sz="2400" dirty="0">
                <a:latin typeface="Calibri"/>
                <a:cs typeface="Calibri"/>
              </a:rPr>
              <a:t>el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espacio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sanguíneo)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735" y="155957"/>
            <a:ext cx="7886700" cy="1325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8150" y="1066800"/>
            <a:ext cx="8267700" cy="5425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volemia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presión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arterial</a:t>
            </a:r>
            <a:endParaRPr sz="3200">
              <a:latin typeface="Calibri"/>
              <a:cs typeface="Calibri"/>
            </a:endParaRPr>
          </a:p>
          <a:p>
            <a:pPr marL="3157220">
              <a:lnSpc>
                <a:spcPct val="100000"/>
              </a:lnSpc>
              <a:spcBef>
                <a:spcPts val="1380"/>
              </a:spcBef>
              <a:tabLst>
                <a:tab pos="8042909" algn="l"/>
              </a:tabLst>
            </a:pPr>
            <a:r>
              <a:rPr sz="1200" spc="-5">
                <a:latin typeface="Calibri"/>
                <a:cs typeface="Calibri"/>
              </a:rPr>
              <a:t>	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036" y="547242"/>
            <a:ext cx="55041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TRANSPORTE</a:t>
            </a:r>
            <a:r>
              <a:rPr spc="-25" dirty="0"/>
              <a:t> </a:t>
            </a:r>
            <a:r>
              <a:rPr spc="-5" dirty="0"/>
              <a:t>DE</a:t>
            </a:r>
            <a:r>
              <a:rPr spc="-40" dirty="0"/>
              <a:t> </a:t>
            </a:r>
            <a:r>
              <a:rPr dirty="0"/>
              <a:t>SODIO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3037" y="1262125"/>
          <a:ext cx="8716008" cy="50624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0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8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32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90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SEGMENTO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01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SODIO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R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AB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DO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TRANSPORTADORES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TR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NS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PO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S 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ACOPLADOS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MODULACIÓN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081">
                <a:tc>
                  <a:txBody>
                    <a:bodyPr/>
                    <a:lstStyle/>
                    <a:p>
                      <a:pPr marL="91440" marR="5454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Túbulo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ro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70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75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683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Co-transportadores: glucosa,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fósforo,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aminoácidos.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Contra-transportador: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hidrogeniones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264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Glucosa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Ami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oáci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os 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Fósforo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Bicarbonato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410209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Balance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glomérulo- </a:t>
                      </a:r>
                      <a:r>
                        <a:rPr sz="1400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tubular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2710" marR="65532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Autacoides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(angiotensina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II,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dopamina)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261">
                <a:tc>
                  <a:txBody>
                    <a:bodyPr/>
                    <a:lstStyle/>
                    <a:p>
                      <a:pPr marL="91440" marR="1892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Porción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ascendente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gruesa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asa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400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Henle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4417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Cotransportador cloro-sodio-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potasio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499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Calcio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Mag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esio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5194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Prostaglandina</a:t>
                      </a:r>
                      <a:r>
                        <a:rPr sz="1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E2 </a:t>
                      </a:r>
                      <a:r>
                        <a:rPr sz="1400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Furosemida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6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Túbulo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distal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Cotransportador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cloro-sodio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Calcio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Tiazidas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96">
                <a:tc>
                  <a:txBody>
                    <a:bodyPr/>
                    <a:lstStyle/>
                    <a:p>
                      <a:pPr marL="91440" marR="58991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Túbulo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or  cortical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Canal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sodio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Potasio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Hidrogeniones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Aldosterona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Amilorida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70">
                <a:tc>
                  <a:txBody>
                    <a:bodyPr/>
                    <a:lstStyle/>
                    <a:p>
                      <a:pPr marL="91440" marR="5708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Túbulo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colector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lar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1%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Péptidos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natriuréticos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3366" y="461899"/>
            <a:ext cx="74993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BALANCE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GLOMÉRULO </a:t>
            </a:r>
            <a:r>
              <a:rPr sz="4400" spc="-5" dirty="0">
                <a:latin typeface="Calibri"/>
                <a:cs typeface="Calibri"/>
              </a:rPr>
              <a:t>TUBULAR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93570" y="1718564"/>
            <a:ext cx="1360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H</a:t>
            </a:r>
            <a:r>
              <a:rPr sz="1800" dirty="0">
                <a:latin typeface="Calibri"/>
                <a:cs typeface="Calibri"/>
              </a:rPr>
              <a:t>IP</a:t>
            </a:r>
            <a:r>
              <a:rPr sz="1800" spc="-35" dirty="0">
                <a:latin typeface="Calibri"/>
                <a:cs typeface="Calibri"/>
              </a:rPr>
              <a:t>O</a:t>
            </a:r>
            <a:r>
              <a:rPr sz="1800" spc="-30" dirty="0">
                <a:latin typeface="Calibri"/>
                <a:cs typeface="Calibri"/>
              </a:rPr>
              <a:t>V</a:t>
            </a:r>
            <a:r>
              <a:rPr sz="1800" spc="-5" dirty="0">
                <a:latin typeface="Calibri"/>
                <a:cs typeface="Calibri"/>
              </a:rPr>
              <a:t>OL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MIA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75782" y="1718564"/>
            <a:ext cx="1444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HIPERVOLEMIA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8797" y="2439415"/>
            <a:ext cx="2046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86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VASOCONSTRICCIÓN </a:t>
            </a:r>
            <a:r>
              <a:rPr sz="1800" spc="-5" dirty="0">
                <a:latin typeface="Calibri"/>
                <a:cs typeface="Calibri"/>
              </a:rPr>
              <a:t> ARTERIOLA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EFERENTE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8033" y="2439415"/>
            <a:ext cx="2049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526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Calibri"/>
                <a:cs typeface="Calibri"/>
              </a:rPr>
              <a:t>VASODILATACIÓN 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ARTERIOLA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EFERENTE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2272" y="3447669"/>
            <a:ext cx="2425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989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AUMENTO </a:t>
            </a:r>
            <a:r>
              <a:rPr sz="1800" spc="-5" dirty="0">
                <a:latin typeface="Calibri"/>
                <a:cs typeface="Calibri"/>
              </a:rPr>
              <a:t>DE 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FRACCIÓN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FILTRACIÓN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10910" y="3447669"/>
            <a:ext cx="2425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7804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DISMINUCIÓN DE 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FRACCIÓN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FILTRACIÓN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64944" y="4526991"/>
            <a:ext cx="24580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AUMENTO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PRESIÓN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ONCÓTICA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PERITUBULAR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13959" y="4526991"/>
            <a:ext cx="28028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DISMINUCIÓN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PRESIÓN</a:t>
            </a:r>
            <a:endParaRPr sz="18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latin typeface="Calibri"/>
                <a:cs typeface="Calibri"/>
              </a:rPr>
              <a:t>ONCOTICA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PERITUBULAR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2272" y="5535879"/>
            <a:ext cx="2331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703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AUMENTO </a:t>
            </a:r>
            <a:r>
              <a:rPr sz="1800" spc="-5" dirty="0">
                <a:latin typeface="Calibri"/>
                <a:cs typeface="Calibri"/>
              </a:rPr>
              <a:t>DE 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REABSORCIÓN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SODIO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58358" y="5535879"/>
            <a:ext cx="2331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621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DISMINUCIÓN DE 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REABSORCIÓN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SODIO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96795" y="1682495"/>
            <a:ext cx="1571625" cy="716280"/>
            <a:chOff x="1796795" y="1682495"/>
            <a:chExt cx="1571625" cy="716280"/>
          </a:xfrm>
        </p:grpSpPr>
        <p:sp>
          <p:nvSpPr>
            <p:cNvPr id="14" name="object 14"/>
            <p:cNvSpPr/>
            <p:nvPr/>
          </p:nvSpPr>
          <p:spPr>
            <a:xfrm>
              <a:off x="1815845" y="1701545"/>
              <a:ext cx="1533525" cy="368935"/>
            </a:xfrm>
            <a:custGeom>
              <a:avLst/>
              <a:gdLst/>
              <a:ahLst/>
              <a:cxnLst/>
              <a:rect l="l" t="t" r="r" b="b"/>
              <a:pathLst>
                <a:path w="1533525" h="368935">
                  <a:moveTo>
                    <a:pt x="0" y="61467"/>
                  </a:moveTo>
                  <a:lnTo>
                    <a:pt x="4835" y="37558"/>
                  </a:lnTo>
                  <a:lnTo>
                    <a:pt x="18018" y="18018"/>
                  </a:lnTo>
                  <a:lnTo>
                    <a:pt x="37558" y="4835"/>
                  </a:lnTo>
                  <a:lnTo>
                    <a:pt x="61468" y="0"/>
                  </a:lnTo>
                  <a:lnTo>
                    <a:pt x="1471676" y="0"/>
                  </a:lnTo>
                  <a:lnTo>
                    <a:pt x="1495585" y="4835"/>
                  </a:lnTo>
                  <a:lnTo>
                    <a:pt x="1515125" y="18018"/>
                  </a:lnTo>
                  <a:lnTo>
                    <a:pt x="1528308" y="37558"/>
                  </a:lnTo>
                  <a:lnTo>
                    <a:pt x="1533144" y="61467"/>
                  </a:lnTo>
                  <a:lnTo>
                    <a:pt x="1533144" y="307339"/>
                  </a:lnTo>
                  <a:lnTo>
                    <a:pt x="1528308" y="331249"/>
                  </a:lnTo>
                  <a:lnTo>
                    <a:pt x="1515125" y="350789"/>
                  </a:lnTo>
                  <a:lnTo>
                    <a:pt x="1495585" y="363972"/>
                  </a:lnTo>
                  <a:lnTo>
                    <a:pt x="1471676" y="368807"/>
                  </a:lnTo>
                  <a:lnTo>
                    <a:pt x="61468" y="368807"/>
                  </a:lnTo>
                  <a:lnTo>
                    <a:pt x="37558" y="363972"/>
                  </a:lnTo>
                  <a:lnTo>
                    <a:pt x="18018" y="350789"/>
                  </a:lnTo>
                  <a:lnTo>
                    <a:pt x="4835" y="331249"/>
                  </a:lnTo>
                  <a:lnTo>
                    <a:pt x="0" y="307339"/>
                  </a:lnTo>
                  <a:lnTo>
                    <a:pt x="0" y="61467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1729" y="2134361"/>
              <a:ext cx="144780" cy="24536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411729" y="2134361"/>
              <a:ext cx="144780" cy="245745"/>
            </a:xfrm>
            <a:custGeom>
              <a:avLst/>
              <a:gdLst/>
              <a:ahLst/>
              <a:cxnLst/>
              <a:rect l="l" t="t" r="r" b="b"/>
              <a:pathLst>
                <a:path w="144780" h="245744">
                  <a:moveTo>
                    <a:pt x="0" y="172974"/>
                  </a:moveTo>
                  <a:lnTo>
                    <a:pt x="36194" y="172974"/>
                  </a:lnTo>
                  <a:lnTo>
                    <a:pt x="36194" y="0"/>
                  </a:lnTo>
                  <a:lnTo>
                    <a:pt x="108584" y="0"/>
                  </a:lnTo>
                  <a:lnTo>
                    <a:pt x="108584" y="172974"/>
                  </a:lnTo>
                  <a:lnTo>
                    <a:pt x="144780" y="172974"/>
                  </a:lnTo>
                  <a:lnTo>
                    <a:pt x="72389" y="245363"/>
                  </a:lnTo>
                  <a:lnTo>
                    <a:pt x="0" y="172974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469897" y="2486405"/>
            <a:ext cx="2225040" cy="588645"/>
          </a:xfrm>
          <a:custGeom>
            <a:avLst/>
            <a:gdLst/>
            <a:ahLst/>
            <a:cxnLst/>
            <a:rect l="l" t="t" r="r" b="b"/>
            <a:pathLst>
              <a:path w="2225040" h="588644">
                <a:moveTo>
                  <a:pt x="0" y="98044"/>
                </a:moveTo>
                <a:lnTo>
                  <a:pt x="7711" y="59900"/>
                </a:lnTo>
                <a:lnTo>
                  <a:pt x="28733" y="28733"/>
                </a:lnTo>
                <a:lnTo>
                  <a:pt x="59900" y="7711"/>
                </a:lnTo>
                <a:lnTo>
                  <a:pt x="98043" y="0"/>
                </a:lnTo>
                <a:lnTo>
                  <a:pt x="2126996" y="0"/>
                </a:lnTo>
                <a:lnTo>
                  <a:pt x="2165139" y="7711"/>
                </a:lnTo>
                <a:lnTo>
                  <a:pt x="2196306" y="28733"/>
                </a:lnTo>
                <a:lnTo>
                  <a:pt x="2217328" y="59900"/>
                </a:lnTo>
                <a:lnTo>
                  <a:pt x="2225040" y="98044"/>
                </a:lnTo>
                <a:lnTo>
                  <a:pt x="2225040" y="490220"/>
                </a:lnTo>
                <a:lnTo>
                  <a:pt x="2217328" y="528363"/>
                </a:lnTo>
                <a:lnTo>
                  <a:pt x="2196306" y="559530"/>
                </a:lnTo>
                <a:lnTo>
                  <a:pt x="2165139" y="580552"/>
                </a:lnTo>
                <a:lnTo>
                  <a:pt x="2126996" y="588264"/>
                </a:lnTo>
                <a:lnTo>
                  <a:pt x="98043" y="588264"/>
                </a:lnTo>
                <a:lnTo>
                  <a:pt x="59900" y="580552"/>
                </a:lnTo>
                <a:lnTo>
                  <a:pt x="28733" y="559530"/>
                </a:lnTo>
                <a:lnTo>
                  <a:pt x="7711" y="528363"/>
                </a:lnTo>
                <a:lnTo>
                  <a:pt x="0" y="490220"/>
                </a:lnTo>
                <a:lnTo>
                  <a:pt x="0" y="98044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240536" y="3163823"/>
            <a:ext cx="2847340" cy="1251585"/>
            <a:chOff x="1240536" y="3163823"/>
            <a:chExt cx="2847340" cy="1251585"/>
          </a:xfrm>
        </p:grpSpPr>
        <p:sp>
          <p:nvSpPr>
            <p:cNvPr id="19" name="object 19"/>
            <p:cNvSpPr/>
            <p:nvPr/>
          </p:nvSpPr>
          <p:spPr>
            <a:xfrm>
              <a:off x="1259586" y="3495293"/>
              <a:ext cx="2809240" cy="576580"/>
            </a:xfrm>
            <a:custGeom>
              <a:avLst/>
              <a:gdLst/>
              <a:ahLst/>
              <a:cxnLst/>
              <a:rect l="l" t="t" r="r" b="b"/>
              <a:pathLst>
                <a:path w="2809240" h="576579">
                  <a:moveTo>
                    <a:pt x="0" y="96011"/>
                  </a:moveTo>
                  <a:lnTo>
                    <a:pt x="7536" y="58614"/>
                  </a:lnTo>
                  <a:lnTo>
                    <a:pt x="28098" y="28098"/>
                  </a:lnTo>
                  <a:lnTo>
                    <a:pt x="58614" y="7536"/>
                  </a:lnTo>
                  <a:lnTo>
                    <a:pt x="96011" y="0"/>
                  </a:lnTo>
                  <a:lnTo>
                    <a:pt x="2712719" y="0"/>
                  </a:lnTo>
                  <a:lnTo>
                    <a:pt x="2750117" y="7536"/>
                  </a:lnTo>
                  <a:lnTo>
                    <a:pt x="2780633" y="28098"/>
                  </a:lnTo>
                  <a:lnTo>
                    <a:pt x="2801195" y="58614"/>
                  </a:lnTo>
                  <a:lnTo>
                    <a:pt x="2808731" y="96011"/>
                  </a:lnTo>
                  <a:lnTo>
                    <a:pt x="2808731" y="480059"/>
                  </a:lnTo>
                  <a:lnTo>
                    <a:pt x="2801195" y="517457"/>
                  </a:lnTo>
                  <a:lnTo>
                    <a:pt x="2780633" y="547973"/>
                  </a:lnTo>
                  <a:lnTo>
                    <a:pt x="2750117" y="568535"/>
                  </a:lnTo>
                  <a:lnTo>
                    <a:pt x="2712719" y="576071"/>
                  </a:lnTo>
                  <a:lnTo>
                    <a:pt x="96011" y="576071"/>
                  </a:lnTo>
                  <a:lnTo>
                    <a:pt x="58614" y="568535"/>
                  </a:lnTo>
                  <a:lnTo>
                    <a:pt x="28098" y="547973"/>
                  </a:lnTo>
                  <a:lnTo>
                    <a:pt x="7536" y="517457"/>
                  </a:lnTo>
                  <a:lnTo>
                    <a:pt x="0" y="480059"/>
                  </a:lnTo>
                  <a:lnTo>
                    <a:pt x="0" y="96011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11730" y="3182873"/>
              <a:ext cx="144780" cy="24688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11730" y="3182873"/>
              <a:ext cx="144780" cy="247015"/>
            </a:xfrm>
            <a:custGeom>
              <a:avLst/>
              <a:gdLst/>
              <a:ahLst/>
              <a:cxnLst/>
              <a:rect l="l" t="t" r="r" b="b"/>
              <a:pathLst>
                <a:path w="144780" h="247014">
                  <a:moveTo>
                    <a:pt x="0" y="174498"/>
                  </a:moveTo>
                  <a:lnTo>
                    <a:pt x="36194" y="174498"/>
                  </a:lnTo>
                  <a:lnTo>
                    <a:pt x="36194" y="0"/>
                  </a:lnTo>
                  <a:lnTo>
                    <a:pt x="108584" y="0"/>
                  </a:lnTo>
                  <a:lnTo>
                    <a:pt x="108584" y="174498"/>
                  </a:lnTo>
                  <a:lnTo>
                    <a:pt x="144780" y="174498"/>
                  </a:lnTo>
                  <a:lnTo>
                    <a:pt x="72389" y="246887"/>
                  </a:lnTo>
                  <a:lnTo>
                    <a:pt x="0" y="174498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11730" y="4150613"/>
              <a:ext cx="144780" cy="24536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411730" y="4150613"/>
              <a:ext cx="144780" cy="245745"/>
            </a:xfrm>
            <a:custGeom>
              <a:avLst/>
              <a:gdLst/>
              <a:ahLst/>
              <a:cxnLst/>
              <a:rect l="l" t="t" r="r" b="b"/>
              <a:pathLst>
                <a:path w="144780" h="245745">
                  <a:moveTo>
                    <a:pt x="0" y="172974"/>
                  </a:moveTo>
                  <a:lnTo>
                    <a:pt x="36194" y="172974"/>
                  </a:lnTo>
                  <a:lnTo>
                    <a:pt x="36194" y="0"/>
                  </a:lnTo>
                  <a:lnTo>
                    <a:pt x="108584" y="0"/>
                  </a:lnTo>
                  <a:lnTo>
                    <a:pt x="108584" y="172974"/>
                  </a:lnTo>
                  <a:lnTo>
                    <a:pt x="144780" y="172974"/>
                  </a:lnTo>
                  <a:lnTo>
                    <a:pt x="72389" y="245363"/>
                  </a:lnTo>
                  <a:lnTo>
                    <a:pt x="0" y="172974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313688" y="4497323"/>
            <a:ext cx="2773680" cy="1000125"/>
            <a:chOff x="1313688" y="4497323"/>
            <a:chExt cx="2773680" cy="1000125"/>
          </a:xfrm>
        </p:grpSpPr>
        <p:sp>
          <p:nvSpPr>
            <p:cNvPr id="25" name="object 25"/>
            <p:cNvSpPr/>
            <p:nvPr/>
          </p:nvSpPr>
          <p:spPr>
            <a:xfrm>
              <a:off x="1332738" y="4516373"/>
              <a:ext cx="2735580" cy="640080"/>
            </a:xfrm>
            <a:custGeom>
              <a:avLst/>
              <a:gdLst/>
              <a:ahLst/>
              <a:cxnLst/>
              <a:rect l="l" t="t" r="r" b="b"/>
              <a:pathLst>
                <a:path w="2735579" h="640079">
                  <a:moveTo>
                    <a:pt x="0" y="106680"/>
                  </a:moveTo>
                  <a:lnTo>
                    <a:pt x="8381" y="65150"/>
                  </a:lnTo>
                  <a:lnTo>
                    <a:pt x="31241" y="31242"/>
                  </a:lnTo>
                  <a:lnTo>
                    <a:pt x="65150" y="8381"/>
                  </a:lnTo>
                  <a:lnTo>
                    <a:pt x="106680" y="0"/>
                  </a:lnTo>
                  <a:lnTo>
                    <a:pt x="2628900" y="0"/>
                  </a:lnTo>
                  <a:lnTo>
                    <a:pt x="2670429" y="8381"/>
                  </a:lnTo>
                  <a:lnTo>
                    <a:pt x="2704338" y="31242"/>
                  </a:lnTo>
                  <a:lnTo>
                    <a:pt x="2727198" y="65150"/>
                  </a:lnTo>
                  <a:lnTo>
                    <a:pt x="2735579" y="106680"/>
                  </a:lnTo>
                  <a:lnTo>
                    <a:pt x="2735579" y="533400"/>
                  </a:lnTo>
                  <a:lnTo>
                    <a:pt x="2727197" y="574928"/>
                  </a:lnTo>
                  <a:lnTo>
                    <a:pt x="2704337" y="608838"/>
                  </a:lnTo>
                  <a:lnTo>
                    <a:pt x="2670428" y="631698"/>
                  </a:lnTo>
                  <a:lnTo>
                    <a:pt x="2628900" y="640080"/>
                  </a:lnTo>
                  <a:lnTo>
                    <a:pt x="106680" y="640080"/>
                  </a:lnTo>
                  <a:lnTo>
                    <a:pt x="65151" y="631698"/>
                  </a:lnTo>
                  <a:lnTo>
                    <a:pt x="31242" y="608838"/>
                  </a:lnTo>
                  <a:lnTo>
                    <a:pt x="8382" y="574928"/>
                  </a:lnTo>
                  <a:lnTo>
                    <a:pt x="0" y="533400"/>
                  </a:lnTo>
                  <a:lnTo>
                    <a:pt x="0" y="106680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11730" y="5229605"/>
              <a:ext cx="144780" cy="24841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411730" y="5229605"/>
              <a:ext cx="144780" cy="248920"/>
            </a:xfrm>
            <a:custGeom>
              <a:avLst/>
              <a:gdLst/>
              <a:ahLst/>
              <a:cxnLst/>
              <a:rect l="l" t="t" r="r" b="b"/>
              <a:pathLst>
                <a:path w="144780" h="248920">
                  <a:moveTo>
                    <a:pt x="0" y="176022"/>
                  </a:moveTo>
                  <a:lnTo>
                    <a:pt x="36194" y="176022"/>
                  </a:lnTo>
                  <a:lnTo>
                    <a:pt x="36194" y="0"/>
                  </a:lnTo>
                  <a:lnTo>
                    <a:pt x="108584" y="0"/>
                  </a:lnTo>
                  <a:lnTo>
                    <a:pt x="108584" y="176022"/>
                  </a:lnTo>
                  <a:lnTo>
                    <a:pt x="144780" y="176022"/>
                  </a:lnTo>
                  <a:lnTo>
                    <a:pt x="72389" y="248412"/>
                  </a:lnTo>
                  <a:lnTo>
                    <a:pt x="0" y="176022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1259586" y="5590794"/>
            <a:ext cx="2680970" cy="574675"/>
          </a:xfrm>
          <a:custGeom>
            <a:avLst/>
            <a:gdLst/>
            <a:ahLst/>
            <a:cxnLst/>
            <a:rect l="l" t="t" r="r" b="b"/>
            <a:pathLst>
              <a:path w="2680970" h="574675">
                <a:moveTo>
                  <a:pt x="0" y="95757"/>
                </a:moveTo>
                <a:lnTo>
                  <a:pt x="7532" y="58485"/>
                </a:lnTo>
                <a:lnTo>
                  <a:pt x="28066" y="28047"/>
                </a:lnTo>
                <a:lnTo>
                  <a:pt x="58507" y="7525"/>
                </a:lnTo>
                <a:lnTo>
                  <a:pt x="95757" y="0"/>
                </a:lnTo>
                <a:lnTo>
                  <a:pt x="2584958" y="0"/>
                </a:lnTo>
                <a:lnTo>
                  <a:pt x="2622208" y="7525"/>
                </a:lnTo>
                <a:lnTo>
                  <a:pt x="2652648" y="28047"/>
                </a:lnTo>
                <a:lnTo>
                  <a:pt x="2673183" y="58485"/>
                </a:lnTo>
                <a:lnTo>
                  <a:pt x="2680716" y="95757"/>
                </a:lnTo>
                <a:lnTo>
                  <a:pt x="2680716" y="478789"/>
                </a:lnTo>
                <a:lnTo>
                  <a:pt x="2673183" y="516062"/>
                </a:lnTo>
                <a:lnTo>
                  <a:pt x="2652649" y="546500"/>
                </a:lnTo>
                <a:lnTo>
                  <a:pt x="2622208" y="567022"/>
                </a:lnTo>
                <a:lnTo>
                  <a:pt x="2584958" y="574547"/>
                </a:lnTo>
                <a:lnTo>
                  <a:pt x="95757" y="574547"/>
                </a:lnTo>
                <a:lnTo>
                  <a:pt x="58507" y="567022"/>
                </a:lnTo>
                <a:lnTo>
                  <a:pt x="28066" y="546500"/>
                </a:lnTo>
                <a:lnTo>
                  <a:pt x="7532" y="516062"/>
                </a:lnTo>
                <a:lnTo>
                  <a:pt x="0" y="478789"/>
                </a:lnTo>
                <a:lnTo>
                  <a:pt x="0" y="95757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5346191" y="1717548"/>
            <a:ext cx="2702560" cy="2738755"/>
            <a:chOff x="5346191" y="1717548"/>
            <a:chExt cx="2702560" cy="2738755"/>
          </a:xfrm>
        </p:grpSpPr>
        <p:sp>
          <p:nvSpPr>
            <p:cNvPr id="30" name="object 30"/>
            <p:cNvSpPr/>
            <p:nvPr/>
          </p:nvSpPr>
          <p:spPr>
            <a:xfrm>
              <a:off x="5365241" y="1736598"/>
              <a:ext cx="2664460" cy="2377440"/>
            </a:xfrm>
            <a:custGeom>
              <a:avLst/>
              <a:gdLst/>
              <a:ahLst/>
              <a:cxnLst/>
              <a:rect l="l" t="t" r="r" b="b"/>
              <a:pathLst>
                <a:path w="2664459" h="2377440">
                  <a:moveTo>
                    <a:pt x="431292" y="60960"/>
                  </a:moveTo>
                  <a:lnTo>
                    <a:pt x="436084" y="37236"/>
                  </a:lnTo>
                  <a:lnTo>
                    <a:pt x="449151" y="17859"/>
                  </a:lnTo>
                  <a:lnTo>
                    <a:pt x="468528" y="4792"/>
                  </a:lnTo>
                  <a:lnTo>
                    <a:pt x="492252" y="0"/>
                  </a:lnTo>
                  <a:lnTo>
                    <a:pt x="1988819" y="0"/>
                  </a:lnTo>
                  <a:lnTo>
                    <a:pt x="2012543" y="4792"/>
                  </a:lnTo>
                  <a:lnTo>
                    <a:pt x="2031920" y="17859"/>
                  </a:lnTo>
                  <a:lnTo>
                    <a:pt x="2044987" y="37236"/>
                  </a:lnTo>
                  <a:lnTo>
                    <a:pt x="2049780" y="60960"/>
                  </a:lnTo>
                  <a:lnTo>
                    <a:pt x="2049780" y="304800"/>
                  </a:lnTo>
                  <a:lnTo>
                    <a:pt x="2044987" y="328523"/>
                  </a:lnTo>
                  <a:lnTo>
                    <a:pt x="2031920" y="347900"/>
                  </a:lnTo>
                  <a:lnTo>
                    <a:pt x="2012543" y="360967"/>
                  </a:lnTo>
                  <a:lnTo>
                    <a:pt x="1988819" y="365760"/>
                  </a:lnTo>
                  <a:lnTo>
                    <a:pt x="492252" y="365760"/>
                  </a:lnTo>
                  <a:lnTo>
                    <a:pt x="468528" y="360967"/>
                  </a:lnTo>
                  <a:lnTo>
                    <a:pt x="449151" y="347900"/>
                  </a:lnTo>
                  <a:lnTo>
                    <a:pt x="436084" y="328523"/>
                  </a:lnTo>
                  <a:lnTo>
                    <a:pt x="431292" y="304800"/>
                  </a:lnTo>
                  <a:lnTo>
                    <a:pt x="431292" y="60960"/>
                  </a:lnTo>
                  <a:close/>
                </a:path>
                <a:path w="2664459" h="2377440">
                  <a:moveTo>
                    <a:pt x="144780" y="867410"/>
                  </a:moveTo>
                  <a:lnTo>
                    <a:pt x="152582" y="828746"/>
                  </a:lnTo>
                  <a:lnTo>
                    <a:pt x="173863" y="797179"/>
                  </a:lnTo>
                  <a:lnTo>
                    <a:pt x="205430" y="775898"/>
                  </a:lnTo>
                  <a:lnTo>
                    <a:pt x="244094" y="768096"/>
                  </a:lnTo>
                  <a:lnTo>
                    <a:pt x="2268982" y="768096"/>
                  </a:lnTo>
                  <a:lnTo>
                    <a:pt x="2307645" y="775898"/>
                  </a:lnTo>
                  <a:lnTo>
                    <a:pt x="2339213" y="797179"/>
                  </a:lnTo>
                  <a:lnTo>
                    <a:pt x="2360493" y="828746"/>
                  </a:lnTo>
                  <a:lnTo>
                    <a:pt x="2368296" y="867410"/>
                  </a:lnTo>
                  <a:lnTo>
                    <a:pt x="2368296" y="1264665"/>
                  </a:lnTo>
                  <a:lnTo>
                    <a:pt x="2360493" y="1303329"/>
                  </a:lnTo>
                  <a:lnTo>
                    <a:pt x="2339213" y="1334896"/>
                  </a:lnTo>
                  <a:lnTo>
                    <a:pt x="2307645" y="1356177"/>
                  </a:lnTo>
                  <a:lnTo>
                    <a:pt x="2268982" y="1363979"/>
                  </a:lnTo>
                  <a:lnTo>
                    <a:pt x="244094" y="1363979"/>
                  </a:lnTo>
                  <a:lnTo>
                    <a:pt x="205430" y="1356177"/>
                  </a:lnTo>
                  <a:lnTo>
                    <a:pt x="173863" y="1334896"/>
                  </a:lnTo>
                  <a:lnTo>
                    <a:pt x="152582" y="1303329"/>
                  </a:lnTo>
                  <a:lnTo>
                    <a:pt x="144780" y="1264665"/>
                  </a:lnTo>
                  <a:lnTo>
                    <a:pt x="144780" y="867410"/>
                  </a:lnTo>
                  <a:close/>
                </a:path>
                <a:path w="2664459" h="2377440">
                  <a:moveTo>
                    <a:pt x="0" y="1866900"/>
                  </a:moveTo>
                  <a:lnTo>
                    <a:pt x="8024" y="1827156"/>
                  </a:lnTo>
                  <a:lnTo>
                    <a:pt x="29908" y="1794700"/>
                  </a:lnTo>
                  <a:lnTo>
                    <a:pt x="62364" y="1772816"/>
                  </a:lnTo>
                  <a:lnTo>
                    <a:pt x="102108" y="1764791"/>
                  </a:lnTo>
                  <a:lnTo>
                    <a:pt x="2561843" y="1764791"/>
                  </a:lnTo>
                  <a:lnTo>
                    <a:pt x="2601587" y="1772816"/>
                  </a:lnTo>
                  <a:lnTo>
                    <a:pt x="2634043" y="1794700"/>
                  </a:lnTo>
                  <a:lnTo>
                    <a:pt x="2655927" y="1827156"/>
                  </a:lnTo>
                  <a:lnTo>
                    <a:pt x="2663952" y="1866900"/>
                  </a:lnTo>
                  <a:lnTo>
                    <a:pt x="2663952" y="2275332"/>
                  </a:lnTo>
                  <a:lnTo>
                    <a:pt x="2655927" y="2315075"/>
                  </a:lnTo>
                  <a:lnTo>
                    <a:pt x="2634043" y="2347531"/>
                  </a:lnTo>
                  <a:lnTo>
                    <a:pt x="2601587" y="2369415"/>
                  </a:lnTo>
                  <a:lnTo>
                    <a:pt x="2561843" y="2377440"/>
                  </a:lnTo>
                  <a:lnTo>
                    <a:pt x="102108" y="2377440"/>
                  </a:lnTo>
                  <a:lnTo>
                    <a:pt x="62364" y="2369415"/>
                  </a:lnTo>
                  <a:lnTo>
                    <a:pt x="29908" y="2347531"/>
                  </a:lnTo>
                  <a:lnTo>
                    <a:pt x="8024" y="2315075"/>
                  </a:lnTo>
                  <a:lnTo>
                    <a:pt x="0" y="2275332"/>
                  </a:lnTo>
                  <a:lnTo>
                    <a:pt x="0" y="1866900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7385" y="4190238"/>
              <a:ext cx="143256" cy="24688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517385" y="4190238"/>
              <a:ext cx="143510" cy="247015"/>
            </a:xfrm>
            <a:custGeom>
              <a:avLst/>
              <a:gdLst/>
              <a:ahLst/>
              <a:cxnLst/>
              <a:rect l="l" t="t" r="r" b="b"/>
              <a:pathLst>
                <a:path w="143509" h="247014">
                  <a:moveTo>
                    <a:pt x="0" y="175260"/>
                  </a:moveTo>
                  <a:lnTo>
                    <a:pt x="35814" y="175260"/>
                  </a:lnTo>
                  <a:lnTo>
                    <a:pt x="35814" y="0"/>
                  </a:lnTo>
                  <a:lnTo>
                    <a:pt x="107442" y="0"/>
                  </a:lnTo>
                  <a:lnTo>
                    <a:pt x="107442" y="175260"/>
                  </a:lnTo>
                  <a:lnTo>
                    <a:pt x="143256" y="175260"/>
                  </a:lnTo>
                  <a:lnTo>
                    <a:pt x="71628" y="246887"/>
                  </a:lnTo>
                  <a:lnTo>
                    <a:pt x="0" y="175260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7385" y="3182874"/>
              <a:ext cx="143256" cy="24688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517385" y="3182874"/>
              <a:ext cx="143510" cy="247015"/>
            </a:xfrm>
            <a:custGeom>
              <a:avLst/>
              <a:gdLst/>
              <a:ahLst/>
              <a:cxnLst/>
              <a:rect l="l" t="t" r="r" b="b"/>
              <a:pathLst>
                <a:path w="143509" h="247014">
                  <a:moveTo>
                    <a:pt x="0" y="175260"/>
                  </a:moveTo>
                  <a:lnTo>
                    <a:pt x="35814" y="175260"/>
                  </a:lnTo>
                  <a:lnTo>
                    <a:pt x="35814" y="0"/>
                  </a:lnTo>
                  <a:lnTo>
                    <a:pt x="107442" y="0"/>
                  </a:lnTo>
                  <a:lnTo>
                    <a:pt x="107442" y="175260"/>
                  </a:lnTo>
                  <a:lnTo>
                    <a:pt x="143256" y="175260"/>
                  </a:lnTo>
                  <a:lnTo>
                    <a:pt x="71628" y="246887"/>
                  </a:lnTo>
                  <a:lnTo>
                    <a:pt x="0" y="175260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17385" y="2173986"/>
              <a:ext cx="143256" cy="24841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517385" y="2173986"/>
              <a:ext cx="143510" cy="248920"/>
            </a:xfrm>
            <a:custGeom>
              <a:avLst/>
              <a:gdLst/>
              <a:ahLst/>
              <a:cxnLst/>
              <a:rect l="l" t="t" r="r" b="b"/>
              <a:pathLst>
                <a:path w="143509" h="248919">
                  <a:moveTo>
                    <a:pt x="0" y="176784"/>
                  </a:moveTo>
                  <a:lnTo>
                    <a:pt x="35814" y="176784"/>
                  </a:lnTo>
                  <a:lnTo>
                    <a:pt x="35814" y="0"/>
                  </a:lnTo>
                  <a:lnTo>
                    <a:pt x="107442" y="0"/>
                  </a:lnTo>
                  <a:lnTo>
                    <a:pt x="107442" y="176784"/>
                  </a:lnTo>
                  <a:lnTo>
                    <a:pt x="143256" y="176784"/>
                  </a:lnTo>
                  <a:lnTo>
                    <a:pt x="71628" y="248412"/>
                  </a:lnTo>
                  <a:lnTo>
                    <a:pt x="0" y="176784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5420105" y="4542282"/>
            <a:ext cx="3040380" cy="614680"/>
          </a:xfrm>
          <a:custGeom>
            <a:avLst/>
            <a:gdLst/>
            <a:ahLst/>
            <a:cxnLst/>
            <a:rect l="l" t="t" r="r" b="b"/>
            <a:pathLst>
              <a:path w="3040379" h="614679">
                <a:moveTo>
                  <a:pt x="0" y="102362"/>
                </a:moveTo>
                <a:lnTo>
                  <a:pt x="8046" y="62525"/>
                </a:lnTo>
                <a:lnTo>
                  <a:pt x="29987" y="29987"/>
                </a:lnTo>
                <a:lnTo>
                  <a:pt x="62525" y="8046"/>
                </a:lnTo>
                <a:lnTo>
                  <a:pt x="102362" y="0"/>
                </a:lnTo>
                <a:lnTo>
                  <a:pt x="2938018" y="0"/>
                </a:lnTo>
                <a:lnTo>
                  <a:pt x="2977854" y="8046"/>
                </a:lnTo>
                <a:lnTo>
                  <a:pt x="3010392" y="29987"/>
                </a:lnTo>
                <a:lnTo>
                  <a:pt x="3032333" y="62525"/>
                </a:lnTo>
                <a:lnTo>
                  <a:pt x="3040379" y="102362"/>
                </a:lnTo>
                <a:lnTo>
                  <a:pt x="3040379" y="511810"/>
                </a:lnTo>
                <a:lnTo>
                  <a:pt x="3032333" y="551646"/>
                </a:lnTo>
                <a:lnTo>
                  <a:pt x="3010392" y="584184"/>
                </a:lnTo>
                <a:lnTo>
                  <a:pt x="2977854" y="606125"/>
                </a:lnTo>
                <a:lnTo>
                  <a:pt x="2938018" y="614172"/>
                </a:lnTo>
                <a:lnTo>
                  <a:pt x="102362" y="614172"/>
                </a:lnTo>
                <a:lnTo>
                  <a:pt x="62525" y="606125"/>
                </a:lnTo>
                <a:lnTo>
                  <a:pt x="29987" y="584184"/>
                </a:lnTo>
                <a:lnTo>
                  <a:pt x="8046" y="551646"/>
                </a:lnTo>
                <a:lnTo>
                  <a:pt x="0" y="511810"/>
                </a:lnTo>
                <a:lnTo>
                  <a:pt x="0" y="102362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5490971" y="5251703"/>
            <a:ext cx="2557780" cy="969644"/>
            <a:chOff x="5490971" y="5251703"/>
            <a:chExt cx="2557780" cy="969644"/>
          </a:xfrm>
        </p:grpSpPr>
        <p:sp>
          <p:nvSpPr>
            <p:cNvPr id="39" name="object 39"/>
            <p:cNvSpPr/>
            <p:nvPr/>
          </p:nvSpPr>
          <p:spPr>
            <a:xfrm>
              <a:off x="5510021" y="5590793"/>
              <a:ext cx="2519680" cy="611505"/>
            </a:xfrm>
            <a:custGeom>
              <a:avLst/>
              <a:gdLst/>
              <a:ahLst/>
              <a:cxnLst/>
              <a:rect l="l" t="t" r="r" b="b"/>
              <a:pathLst>
                <a:path w="2519679" h="611504">
                  <a:moveTo>
                    <a:pt x="0" y="101853"/>
                  </a:moveTo>
                  <a:lnTo>
                    <a:pt x="8002" y="62209"/>
                  </a:lnTo>
                  <a:lnTo>
                    <a:pt x="29829" y="29833"/>
                  </a:lnTo>
                  <a:lnTo>
                    <a:pt x="62204" y="8004"/>
                  </a:lnTo>
                  <a:lnTo>
                    <a:pt x="101853" y="0"/>
                  </a:lnTo>
                  <a:lnTo>
                    <a:pt x="2417318" y="0"/>
                  </a:lnTo>
                  <a:lnTo>
                    <a:pt x="2456967" y="8004"/>
                  </a:lnTo>
                  <a:lnTo>
                    <a:pt x="2489342" y="29833"/>
                  </a:lnTo>
                  <a:lnTo>
                    <a:pt x="2511169" y="62209"/>
                  </a:lnTo>
                  <a:lnTo>
                    <a:pt x="2519172" y="101853"/>
                  </a:lnTo>
                  <a:lnTo>
                    <a:pt x="2519172" y="509269"/>
                  </a:lnTo>
                  <a:lnTo>
                    <a:pt x="2511169" y="548914"/>
                  </a:lnTo>
                  <a:lnTo>
                    <a:pt x="2489342" y="581290"/>
                  </a:lnTo>
                  <a:lnTo>
                    <a:pt x="2456967" y="603119"/>
                  </a:lnTo>
                  <a:lnTo>
                    <a:pt x="2417318" y="611123"/>
                  </a:lnTo>
                  <a:lnTo>
                    <a:pt x="101853" y="611123"/>
                  </a:lnTo>
                  <a:lnTo>
                    <a:pt x="62204" y="603119"/>
                  </a:lnTo>
                  <a:lnTo>
                    <a:pt x="29829" y="581290"/>
                  </a:lnTo>
                  <a:lnTo>
                    <a:pt x="8002" y="548914"/>
                  </a:lnTo>
                  <a:lnTo>
                    <a:pt x="0" y="509269"/>
                  </a:lnTo>
                  <a:lnTo>
                    <a:pt x="0" y="101853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7385" y="5270753"/>
              <a:ext cx="143256" cy="24688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517385" y="5270753"/>
              <a:ext cx="143510" cy="247015"/>
            </a:xfrm>
            <a:custGeom>
              <a:avLst/>
              <a:gdLst/>
              <a:ahLst/>
              <a:cxnLst/>
              <a:rect l="l" t="t" r="r" b="b"/>
              <a:pathLst>
                <a:path w="143509" h="247014">
                  <a:moveTo>
                    <a:pt x="0" y="175260"/>
                  </a:moveTo>
                  <a:lnTo>
                    <a:pt x="35814" y="175260"/>
                  </a:lnTo>
                  <a:lnTo>
                    <a:pt x="35814" y="0"/>
                  </a:lnTo>
                  <a:lnTo>
                    <a:pt x="107442" y="0"/>
                  </a:lnTo>
                  <a:lnTo>
                    <a:pt x="107442" y="175260"/>
                  </a:lnTo>
                  <a:lnTo>
                    <a:pt x="143256" y="175260"/>
                  </a:lnTo>
                  <a:lnTo>
                    <a:pt x="71628" y="246888"/>
                  </a:lnTo>
                  <a:lnTo>
                    <a:pt x="0" y="175260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1060" y="231089"/>
            <a:ext cx="58820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TRANSPORTE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DE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65" dirty="0">
                <a:latin typeface="Calibri"/>
                <a:cs typeface="Calibri"/>
              </a:rPr>
              <a:t>POTASIO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xfrm>
            <a:off x="457200" y="1447800"/>
            <a:ext cx="7886700" cy="52120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5080" indent="0" algn="just">
              <a:lnSpc>
                <a:spcPct val="200000"/>
              </a:lnSpc>
              <a:spcBef>
                <a:spcPts val="105"/>
              </a:spcBef>
              <a:buNone/>
            </a:pPr>
            <a:r>
              <a:rPr lang="es-ES" spc="-15">
                <a:latin typeface="Arial" panose="020B0604020202020204" pitchFamily="34" charset="0"/>
              </a:rPr>
              <a:t>En general va paralelo al trasporte de sodio</a:t>
            </a:r>
          </a:p>
          <a:p>
            <a:pPr marL="0" marR="5080" indent="0" algn="just">
              <a:lnSpc>
                <a:spcPct val="200000"/>
              </a:lnSpc>
              <a:spcBef>
                <a:spcPts val="105"/>
              </a:spcBef>
              <a:buNone/>
            </a:pPr>
            <a:r>
              <a:rPr lang="es-ES" spc="-15">
                <a:latin typeface="Arial" panose="020B0604020202020204" pitchFamily="34" charset="0"/>
              </a:rPr>
              <a:t>Solo se disocia en el tubulo colector y colector cortical.</a:t>
            </a:r>
          </a:p>
          <a:p>
            <a:pPr marL="0" marR="5080" indent="0" algn="just">
              <a:lnSpc>
                <a:spcPct val="200000"/>
              </a:lnSpc>
              <a:spcBef>
                <a:spcPts val="105"/>
              </a:spcBef>
              <a:buNone/>
            </a:pPr>
            <a:r>
              <a:rPr lang="es-ES" spc="-15">
                <a:latin typeface="Arial" panose="020B0604020202020204" pitchFamily="34" charset="0"/>
              </a:rPr>
              <a:t>En esos segmentos la aldosterona </a:t>
            </a:r>
            <a:r>
              <a:rPr lang="es-ES" spc="-5">
                <a:latin typeface="Arial" panose="020B0604020202020204" pitchFamily="34" charset="0"/>
              </a:rPr>
              <a:t>condiciona</a:t>
            </a:r>
            <a:r>
              <a:rPr lang="es-ES">
                <a:latin typeface="Arial" panose="020B0604020202020204" pitchFamily="34" charset="0"/>
              </a:rPr>
              <a:t> </a:t>
            </a:r>
            <a:r>
              <a:rPr lang="es-ES" spc="5">
                <a:latin typeface="Arial" panose="020B0604020202020204" pitchFamily="34" charset="0"/>
              </a:rPr>
              <a:t>una</a:t>
            </a:r>
            <a:r>
              <a:rPr lang="es-ES" spc="10">
                <a:latin typeface="Arial" panose="020B0604020202020204" pitchFamily="34" charset="0"/>
              </a:rPr>
              <a:t> </a:t>
            </a:r>
            <a:r>
              <a:rPr lang="es-ES" spc="-15">
                <a:latin typeface="Arial" panose="020B0604020202020204" pitchFamily="34" charset="0"/>
              </a:rPr>
              <a:t>reabsorción</a:t>
            </a:r>
            <a:r>
              <a:rPr lang="es-ES" spc="-10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de </a:t>
            </a:r>
            <a:r>
              <a:rPr lang="es-ES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sodio </a:t>
            </a:r>
            <a:r>
              <a:rPr lang="es-ES" spc="-114">
                <a:latin typeface="Arial" panose="020B0604020202020204" pitchFamily="34" charset="0"/>
              </a:rPr>
              <a:t>y,</a:t>
            </a:r>
            <a:r>
              <a:rPr lang="es-ES" spc="490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de </a:t>
            </a:r>
            <a:r>
              <a:rPr lang="es-ES" spc="-20">
                <a:latin typeface="Arial" panose="020B0604020202020204" pitchFamily="34" charset="0"/>
              </a:rPr>
              <a:t>forma</a:t>
            </a:r>
            <a:r>
              <a:rPr lang="es-ES" spc="685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secundaria, </a:t>
            </a:r>
            <a:r>
              <a:rPr lang="es-ES">
                <a:latin typeface="Arial" panose="020B0604020202020204" pitchFamily="34" charset="0"/>
              </a:rPr>
              <a:t>una </a:t>
            </a:r>
            <a:r>
              <a:rPr lang="es-ES" spc="-10">
                <a:latin typeface="Arial" panose="020B0604020202020204" pitchFamily="34" charset="0"/>
              </a:rPr>
              <a:t>secreción </a:t>
            </a:r>
            <a:r>
              <a:rPr lang="es-ES" spc="-5">
                <a:latin typeface="Arial" panose="020B0604020202020204" pitchFamily="34" charset="0"/>
              </a:rPr>
              <a:t> </a:t>
            </a:r>
            <a:r>
              <a:rPr lang="es-ES">
                <a:latin typeface="Arial" panose="020B0604020202020204" pitchFamily="34" charset="0"/>
              </a:rPr>
              <a:t>de</a:t>
            </a:r>
            <a:r>
              <a:rPr lang="es-ES" spc="-10">
                <a:latin typeface="Arial" panose="020B0604020202020204" pitchFamily="34" charset="0"/>
              </a:rPr>
              <a:t> potasio</a:t>
            </a:r>
            <a:r>
              <a:rPr lang="es-ES" spc="20">
                <a:latin typeface="Arial" panose="020B0604020202020204" pitchFamily="34" charset="0"/>
              </a:rPr>
              <a:t> </a:t>
            </a:r>
            <a:r>
              <a:rPr lang="es-ES">
                <a:latin typeface="Arial" panose="020B0604020202020204" pitchFamily="34" charset="0"/>
              </a:rPr>
              <a:t>e</a:t>
            </a:r>
            <a:r>
              <a:rPr lang="es-ES" spc="-15">
                <a:latin typeface="Arial" panose="020B0604020202020204" pitchFamily="34" charset="0"/>
              </a:rPr>
              <a:t> </a:t>
            </a:r>
            <a:r>
              <a:rPr lang="es-ES" spc="-10">
                <a:latin typeface="Arial" panose="020B0604020202020204" pitchFamily="34" charset="0"/>
              </a:rPr>
              <a:t>hidrogeniones</a:t>
            </a:r>
          </a:p>
          <a:p>
            <a:pPr marL="12065" marR="5080" indent="0" algn="just">
              <a:lnSpc>
                <a:spcPct val="200000"/>
              </a:lnSpc>
              <a:spcBef>
                <a:spcPts val="770"/>
              </a:spcBef>
              <a:buNone/>
              <a:tabLst>
                <a:tab pos="356235" algn="l"/>
              </a:tabLst>
            </a:pPr>
            <a:r>
              <a:rPr lang="es-ES" spc="-5">
                <a:latin typeface="Arial" panose="020B0604020202020204" pitchFamily="34" charset="0"/>
              </a:rPr>
              <a:t>En función del </a:t>
            </a:r>
            <a:r>
              <a:rPr lang="es-ES" spc="-10">
                <a:latin typeface="Arial" panose="020B0604020202020204" pitchFamily="34" charset="0"/>
              </a:rPr>
              <a:t>contenido </a:t>
            </a:r>
            <a:r>
              <a:rPr lang="es-ES">
                <a:latin typeface="Arial" panose="020B0604020202020204" pitchFamily="34" charset="0"/>
              </a:rPr>
              <a:t>de </a:t>
            </a:r>
            <a:r>
              <a:rPr lang="es-ES" spc="-10">
                <a:latin typeface="Arial" panose="020B0604020202020204" pitchFamily="34" charset="0"/>
              </a:rPr>
              <a:t>hidrogeniones </a:t>
            </a:r>
            <a:r>
              <a:rPr lang="es-ES" spc="-5">
                <a:latin typeface="Arial" panose="020B0604020202020204" pitchFamily="34" charset="0"/>
              </a:rPr>
              <a:t>del </a:t>
            </a:r>
            <a:r>
              <a:rPr lang="es-ES" spc="-710">
                <a:latin typeface="Arial" panose="020B0604020202020204" pitchFamily="34" charset="0"/>
              </a:rPr>
              <a:t> </a:t>
            </a:r>
            <a:r>
              <a:rPr lang="es-ES">
                <a:latin typeface="Arial" panose="020B0604020202020204" pitchFamily="34" charset="0"/>
              </a:rPr>
              <a:t>medio</a:t>
            </a:r>
            <a:r>
              <a:rPr lang="es-ES" spc="5">
                <a:latin typeface="Arial" panose="020B0604020202020204" pitchFamily="34" charset="0"/>
              </a:rPr>
              <a:t> </a:t>
            </a:r>
            <a:r>
              <a:rPr lang="es-ES" spc="-15">
                <a:latin typeface="Arial" panose="020B0604020202020204" pitchFamily="34" charset="0"/>
              </a:rPr>
              <a:t>interno,</a:t>
            </a:r>
            <a:r>
              <a:rPr lang="es-ES" spc="-10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se</a:t>
            </a:r>
            <a:r>
              <a:rPr lang="es-ES">
                <a:latin typeface="Arial" panose="020B0604020202020204" pitchFamily="34" charset="0"/>
              </a:rPr>
              <a:t> puede</a:t>
            </a:r>
            <a:r>
              <a:rPr lang="es-ES" spc="5">
                <a:latin typeface="Arial" panose="020B0604020202020204" pitchFamily="34" charset="0"/>
              </a:rPr>
              <a:t> </a:t>
            </a:r>
            <a:r>
              <a:rPr lang="es-ES" spc="-20">
                <a:latin typeface="Arial" panose="020B0604020202020204" pitchFamily="34" charset="0"/>
              </a:rPr>
              <a:t>secretar</a:t>
            </a:r>
            <a:r>
              <a:rPr lang="es-ES" spc="-15">
                <a:latin typeface="Arial" panose="020B0604020202020204" pitchFamily="34" charset="0"/>
              </a:rPr>
              <a:t> </a:t>
            </a:r>
            <a:r>
              <a:rPr lang="es-ES">
                <a:latin typeface="Arial" panose="020B0604020202020204" pitchFamily="34" charset="0"/>
              </a:rPr>
              <a:t>más </a:t>
            </a:r>
            <a:r>
              <a:rPr lang="es-ES" spc="-5">
                <a:latin typeface="Arial" panose="020B0604020202020204" pitchFamily="34" charset="0"/>
              </a:rPr>
              <a:t>(situaciones de alcalosis) </a:t>
            </a:r>
            <a:r>
              <a:rPr lang="es-ES">
                <a:latin typeface="Arial" panose="020B0604020202020204" pitchFamily="34" charset="0"/>
              </a:rPr>
              <a:t>o menos (situaciones </a:t>
            </a:r>
            <a:r>
              <a:rPr lang="es-ES" spc="-710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de</a:t>
            </a:r>
            <a:r>
              <a:rPr lang="es-ES" spc="-10">
                <a:latin typeface="Arial" panose="020B0604020202020204" pitchFamily="34" charset="0"/>
              </a:rPr>
              <a:t> </a:t>
            </a:r>
            <a:r>
              <a:rPr lang="es-ES" spc="-5">
                <a:latin typeface="Arial" panose="020B0604020202020204" pitchFamily="34" charset="0"/>
              </a:rPr>
              <a:t>acidosis)</a:t>
            </a:r>
            <a:r>
              <a:rPr lang="es-ES" spc="20">
                <a:latin typeface="Arial" panose="020B0604020202020204" pitchFamily="34" charset="0"/>
              </a:rPr>
              <a:t> </a:t>
            </a:r>
            <a:r>
              <a:rPr lang="es-ES" spc="-10">
                <a:latin typeface="Arial" panose="020B0604020202020204" pitchFamily="34" charset="0"/>
              </a:rPr>
              <a:t>potasio</a:t>
            </a:r>
            <a:endParaRPr lang="es-ES" spc="-1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420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0966" y="461899"/>
            <a:ext cx="779843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TRANSPORTE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DE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HIDROGENIONES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431163"/>
            <a:ext cx="8074659" cy="4744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En la especie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humana, </a:t>
            </a:r>
            <a:r>
              <a:rPr sz="1800" dirty="0">
                <a:latin typeface="Calibri"/>
                <a:cs typeface="Calibri"/>
              </a:rPr>
              <a:t>se </a:t>
            </a:r>
            <a:r>
              <a:rPr sz="1800" spc="-10" dirty="0">
                <a:latin typeface="Calibri"/>
                <a:cs typeface="Calibri"/>
              </a:rPr>
              <a:t>genera diariamente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 </a:t>
            </a:r>
            <a:r>
              <a:rPr sz="1800" spc="-15" dirty="0">
                <a:latin typeface="Calibri"/>
                <a:cs typeface="Calibri"/>
              </a:rPr>
              <a:t>sobrecarga</a:t>
            </a:r>
            <a:r>
              <a:rPr sz="1800" spc="3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5" dirty="0">
                <a:latin typeface="Calibri"/>
                <a:cs typeface="Calibri"/>
              </a:rPr>
              <a:t>hidrogeniones </a:t>
            </a:r>
            <a:r>
              <a:rPr sz="1800" dirty="0">
                <a:latin typeface="Calibri"/>
                <a:cs typeface="Calibri"/>
              </a:rPr>
              <a:t> que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tiene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ser </a:t>
            </a:r>
            <a:r>
              <a:rPr sz="1800" spc="-5" dirty="0">
                <a:latin typeface="Calibri"/>
                <a:cs typeface="Calibri"/>
              </a:rPr>
              <a:t>eliminada</a:t>
            </a:r>
            <a:endParaRPr sz="1800">
              <a:latin typeface="Calibri"/>
              <a:cs typeface="Calibri"/>
            </a:endParaRPr>
          </a:p>
          <a:p>
            <a:pPr marL="355600" marR="7620" indent="-343535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25" dirty="0">
                <a:latin typeface="Calibri"/>
                <a:cs typeface="Calibri"/>
              </a:rPr>
              <a:t>Para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ello,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existen</a:t>
            </a:r>
            <a:r>
              <a:rPr sz="1800" spc="-5" dirty="0">
                <a:latin typeface="Calibri"/>
                <a:cs typeface="Calibri"/>
              </a:rPr>
              <a:t> dos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tipos</a:t>
            </a:r>
            <a:r>
              <a:rPr sz="1800" dirty="0">
                <a:latin typeface="Calibri"/>
                <a:cs typeface="Calibri"/>
              </a:rPr>
              <a:t> 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transportadores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secretores</a:t>
            </a:r>
            <a:r>
              <a:rPr sz="1800" spc="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principales,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uno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acoplado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forma </a:t>
            </a:r>
            <a:r>
              <a:rPr sz="1800" spc="-15" dirty="0">
                <a:latin typeface="Calibri"/>
                <a:cs typeface="Calibri"/>
              </a:rPr>
              <a:t>inversa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reabsorción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5" dirty="0">
                <a:latin typeface="Calibri"/>
                <a:cs typeface="Calibri"/>
              </a:rPr>
              <a:t>sodio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-15" dirty="0">
                <a:latin typeface="Calibri"/>
                <a:cs typeface="Calibri"/>
              </a:rPr>
              <a:t>otro </a:t>
            </a:r>
            <a:r>
              <a:rPr sz="1800" spc="-5" dirty="0">
                <a:latin typeface="Calibri"/>
                <a:cs typeface="Calibri"/>
              </a:rPr>
              <a:t>con actividad </a:t>
            </a:r>
            <a:r>
              <a:rPr sz="1800" spc="-35" dirty="0">
                <a:latin typeface="Calibri"/>
                <a:cs typeface="Calibri"/>
              </a:rPr>
              <a:t>ATPasa 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propia</a:t>
            </a:r>
            <a:endParaRPr sz="18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efecto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secreción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hidrogeniones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luz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tubular</a:t>
            </a:r>
            <a:endParaRPr sz="18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En</a:t>
            </a:r>
            <a:r>
              <a:rPr sz="1800" spc="7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7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túbulo</a:t>
            </a:r>
            <a:r>
              <a:rPr sz="1800" spc="7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proximal,</a:t>
            </a:r>
            <a:r>
              <a:rPr sz="1800" spc="7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estos</a:t>
            </a:r>
            <a:r>
              <a:rPr sz="1800" spc="78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hidrogeniones</a:t>
            </a:r>
            <a:r>
              <a:rPr sz="1800" spc="77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</a:t>
            </a:r>
            <a:r>
              <a:rPr sz="1800" spc="7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utilizados</a:t>
            </a:r>
            <a:r>
              <a:rPr sz="1800" spc="7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para</a:t>
            </a:r>
            <a:r>
              <a:rPr sz="1800" spc="7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reabsorber</a:t>
            </a:r>
            <a:endParaRPr sz="18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bicarbonato,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evitando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así</a:t>
            </a:r>
            <a:r>
              <a:rPr sz="1800" spc="-5" dirty="0">
                <a:latin typeface="Calibri"/>
                <a:cs typeface="Calibri"/>
              </a:rPr>
              <a:t> 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pérdida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5" dirty="0">
                <a:latin typeface="Calibri"/>
                <a:cs typeface="Calibri"/>
              </a:rPr>
              <a:t>bases</a:t>
            </a:r>
            <a:endParaRPr sz="1800">
              <a:latin typeface="Calibri"/>
              <a:cs typeface="Calibri"/>
            </a:endParaRPr>
          </a:p>
          <a:p>
            <a:pPr marL="355600" marR="6350" indent="-343535" algn="just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En </a:t>
            </a:r>
            <a:r>
              <a:rPr sz="1800" dirty="0">
                <a:latin typeface="Calibri"/>
                <a:cs typeface="Calibri"/>
              </a:rPr>
              <a:t>el </a:t>
            </a:r>
            <a:r>
              <a:rPr sz="1800" spc="-15" dirty="0">
                <a:latin typeface="Calibri"/>
                <a:cs typeface="Calibri"/>
              </a:rPr>
              <a:t>resto </a:t>
            </a:r>
            <a:r>
              <a:rPr sz="1800" dirty="0">
                <a:latin typeface="Calibri"/>
                <a:cs typeface="Calibri"/>
              </a:rPr>
              <a:t>del </a:t>
            </a:r>
            <a:r>
              <a:rPr sz="1800" spc="-5" dirty="0">
                <a:latin typeface="Calibri"/>
                <a:cs typeface="Calibri"/>
              </a:rPr>
              <a:t>túbulo, son </a:t>
            </a:r>
            <a:r>
              <a:rPr sz="1800" spc="-10" dirty="0">
                <a:latin typeface="Calibri"/>
                <a:cs typeface="Calibri"/>
              </a:rPr>
              <a:t>captados </a:t>
            </a:r>
            <a:r>
              <a:rPr sz="1800" spc="-5" dirty="0">
                <a:latin typeface="Calibri"/>
                <a:cs typeface="Calibri"/>
              </a:rPr>
              <a:t>por </a:t>
            </a:r>
            <a:r>
              <a:rPr sz="1800" spc="-15" dirty="0">
                <a:latin typeface="Calibri"/>
                <a:cs typeface="Calibri"/>
              </a:rPr>
              <a:t>otras </a:t>
            </a:r>
            <a:r>
              <a:rPr sz="1800" spc="-5" dirty="0">
                <a:latin typeface="Calibri"/>
                <a:cs typeface="Calibri"/>
              </a:rPr>
              <a:t>moléculas, </a:t>
            </a:r>
            <a:r>
              <a:rPr sz="1800" spc="-10" dirty="0">
                <a:latin typeface="Calibri"/>
                <a:cs typeface="Calibri"/>
              </a:rPr>
              <a:t>como </a:t>
            </a:r>
            <a:r>
              <a:rPr sz="1800" dirty="0">
                <a:latin typeface="Calibri"/>
                <a:cs typeface="Calibri"/>
              </a:rPr>
              <a:t>el </a:t>
            </a:r>
            <a:r>
              <a:rPr sz="1800" spc="-25" dirty="0">
                <a:latin typeface="Calibri"/>
                <a:cs typeface="Calibri"/>
              </a:rPr>
              <a:t>fosfato,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-5" dirty="0">
                <a:latin typeface="Calibri"/>
                <a:cs typeface="Calibri"/>
              </a:rPr>
              <a:t>sobre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todo</a:t>
            </a:r>
            <a:r>
              <a:rPr sz="1800" spc="-5" dirty="0">
                <a:latin typeface="Calibri"/>
                <a:cs typeface="Calibri"/>
              </a:rPr>
              <a:t> por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el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amoniaco.</a:t>
            </a:r>
            <a:r>
              <a:rPr sz="1800" dirty="0">
                <a:latin typeface="Calibri"/>
                <a:cs typeface="Calibri"/>
              </a:rPr>
              <a:t> 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consigue</a:t>
            </a:r>
            <a:r>
              <a:rPr sz="1800" dirty="0">
                <a:latin typeface="Calibri"/>
                <a:cs typeface="Calibri"/>
              </a:rPr>
              <a:t> 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esta</a:t>
            </a:r>
            <a:r>
              <a:rPr sz="1800" spc="-10" dirty="0">
                <a:latin typeface="Calibri"/>
                <a:cs typeface="Calibri"/>
              </a:rPr>
              <a:t> forma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secreten</a:t>
            </a:r>
            <a:r>
              <a:rPr sz="1800" spc="-5" dirty="0">
                <a:latin typeface="Calibri"/>
                <a:cs typeface="Calibri"/>
              </a:rPr>
              <a:t> muchos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hidrogeniones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bajar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demasiado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pH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luz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tubular</a:t>
            </a:r>
            <a:endParaRPr sz="1800">
              <a:latin typeface="Calibri"/>
              <a:cs typeface="Calibri"/>
            </a:endParaRPr>
          </a:p>
          <a:p>
            <a:pPr marL="355600" marR="7620" indent="-343535" algn="just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síntesis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amoniaco,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generación </a:t>
            </a:r>
            <a:r>
              <a:rPr sz="1800" dirty="0">
                <a:latin typeface="Calibri"/>
                <a:cs typeface="Calibri"/>
              </a:rPr>
              <a:t>de ion </a:t>
            </a:r>
            <a:r>
              <a:rPr sz="1800" spc="-5" dirty="0">
                <a:latin typeface="Calibri"/>
                <a:cs typeface="Calibri"/>
              </a:rPr>
              <a:t>amonio </a:t>
            </a:r>
            <a:r>
              <a:rPr sz="1800" dirty="0">
                <a:latin typeface="Calibri"/>
                <a:cs typeface="Calibri"/>
              </a:rPr>
              <a:t>por la </a:t>
            </a:r>
            <a:r>
              <a:rPr sz="1800" spc="-5" dirty="0">
                <a:latin typeface="Calibri"/>
                <a:cs typeface="Calibri"/>
              </a:rPr>
              <a:t>reacción con los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hidrogeniones secretados, </a:t>
            </a:r>
            <a:r>
              <a:rPr sz="1800" dirty="0">
                <a:latin typeface="Calibri"/>
                <a:cs typeface="Calibri"/>
              </a:rPr>
              <a:t>es el </a:t>
            </a:r>
            <a:r>
              <a:rPr sz="1800" spc="-5" dirty="0">
                <a:latin typeface="Calibri"/>
                <a:cs typeface="Calibri"/>
              </a:rPr>
              <a:t>principal mecanismo </a:t>
            </a:r>
            <a:r>
              <a:rPr sz="1800" dirty="0">
                <a:latin typeface="Calibri"/>
                <a:cs typeface="Calibri"/>
              </a:rPr>
              <a:t>del </a:t>
            </a:r>
            <a:r>
              <a:rPr sz="1800" spc="-10" dirty="0">
                <a:latin typeface="Calibri"/>
                <a:cs typeface="Calibri"/>
              </a:rPr>
              <a:t>organismo </a:t>
            </a:r>
            <a:r>
              <a:rPr sz="1800" spc="-15" dirty="0">
                <a:latin typeface="Calibri"/>
                <a:cs typeface="Calibri"/>
              </a:rPr>
              <a:t>para </a:t>
            </a:r>
            <a:r>
              <a:rPr sz="1800" spc="-10" dirty="0">
                <a:latin typeface="Calibri"/>
                <a:cs typeface="Calibri"/>
              </a:rPr>
              <a:t>adaptarse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las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grandes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sobrecargas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ácidas</a:t>
            </a:r>
            <a:endParaRPr sz="1800">
              <a:latin typeface="Calibri"/>
              <a:cs typeface="Calibri"/>
            </a:endParaRPr>
          </a:p>
          <a:p>
            <a:pPr marL="355600" marR="7620" indent="-343535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6235" algn="l"/>
              </a:tabLst>
            </a:pPr>
            <a:r>
              <a:rPr sz="1800" spc="-5" dirty="0">
                <a:latin typeface="Calibri"/>
                <a:cs typeface="Calibri"/>
              </a:rPr>
              <a:t>Las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porciones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distales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túbulo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renal,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las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pH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puede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llegar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ser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5,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bastante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impermeables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los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hidrogeniones,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para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evitar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</a:t>
            </a:r>
            <a:r>
              <a:rPr sz="1800" spc="-10" dirty="0">
                <a:latin typeface="Calibri"/>
                <a:cs typeface="Calibri"/>
              </a:rPr>
              <a:t> retrodifusión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1957" y="461899"/>
            <a:ext cx="52565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TRANSPORTE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DE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35" dirty="0">
                <a:latin typeface="Calibri"/>
                <a:cs typeface="Calibri"/>
              </a:rPr>
              <a:t>AGUA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67789"/>
            <a:ext cx="8074659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350" indent="-34353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El </a:t>
            </a:r>
            <a:r>
              <a:rPr sz="2000" spc="-5" dirty="0">
                <a:latin typeface="Calibri"/>
                <a:cs typeface="Calibri"/>
              </a:rPr>
              <a:t>agua,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nivel </a:t>
            </a:r>
            <a:r>
              <a:rPr sz="2000" spc="-5" dirty="0">
                <a:latin typeface="Calibri"/>
                <a:cs typeface="Calibri"/>
              </a:rPr>
              <a:t>renal, </a:t>
            </a:r>
            <a:r>
              <a:rPr sz="2000" spc="-10" dirty="0">
                <a:latin typeface="Calibri"/>
                <a:cs typeface="Calibri"/>
              </a:rPr>
              <a:t>nunca </a:t>
            </a:r>
            <a:r>
              <a:rPr sz="2000" dirty="0">
                <a:latin typeface="Calibri"/>
                <a:cs typeface="Calibri"/>
              </a:rPr>
              <a:t>es </a:t>
            </a:r>
            <a:r>
              <a:rPr sz="2000" spc="-10" dirty="0">
                <a:latin typeface="Calibri"/>
                <a:cs typeface="Calibri"/>
              </a:rPr>
              <a:t>secretada.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se </a:t>
            </a:r>
            <a:r>
              <a:rPr sz="2000" spc="-10" dirty="0">
                <a:latin typeface="Calibri"/>
                <a:cs typeface="Calibri"/>
              </a:rPr>
              <a:t>reabsorbe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se deja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reabsorber</a:t>
            </a:r>
            <a:endParaRPr sz="2000">
              <a:latin typeface="Calibri"/>
              <a:cs typeface="Calibri"/>
            </a:endParaRPr>
          </a:p>
          <a:p>
            <a:pPr marL="355600" marR="762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15" dirty="0">
                <a:latin typeface="Calibri"/>
                <a:cs typeface="Calibri"/>
              </a:rPr>
              <a:t>Esta </a:t>
            </a:r>
            <a:r>
              <a:rPr sz="2000" spc="-10" dirty="0">
                <a:latin typeface="Calibri"/>
                <a:cs typeface="Calibri"/>
              </a:rPr>
              <a:t>reabsorción </a:t>
            </a:r>
            <a:r>
              <a:rPr sz="2000" dirty="0">
                <a:latin typeface="Calibri"/>
                <a:cs typeface="Calibri"/>
              </a:rPr>
              <a:t>puede </a:t>
            </a:r>
            <a:r>
              <a:rPr sz="2000" spc="-5" dirty="0">
                <a:latin typeface="Calibri"/>
                <a:cs typeface="Calibri"/>
              </a:rPr>
              <a:t>ser paracelular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20" dirty="0">
                <a:latin typeface="Calibri"/>
                <a:cs typeface="Calibri"/>
              </a:rPr>
              <a:t>transcelular. </a:t>
            </a:r>
            <a:r>
              <a:rPr sz="2000" dirty="0">
                <a:latin typeface="Calibri"/>
                <a:cs typeface="Calibri"/>
              </a:rPr>
              <a:t>En </a:t>
            </a:r>
            <a:r>
              <a:rPr sz="2000" spc="-10" dirty="0">
                <a:latin typeface="Calibri"/>
                <a:cs typeface="Calibri"/>
              </a:rPr>
              <a:t>este </a:t>
            </a:r>
            <a:r>
              <a:rPr sz="2000" spc="-5" dirty="0">
                <a:latin typeface="Calibri"/>
                <a:cs typeface="Calibri"/>
              </a:rPr>
              <a:t>último </a:t>
            </a:r>
            <a:r>
              <a:rPr sz="2000" spc="-15" dirty="0">
                <a:latin typeface="Calibri"/>
                <a:cs typeface="Calibri"/>
              </a:rPr>
              <a:t>caso, </a:t>
            </a:r>
            <a:r>
              <a:rPr sz="2000" spc="-10" dirty="0">
                <a:latin typeface="Calibri"/>
                <a:cs typeface="Calibri"/>
              </a:rPr>
              <a:t> utiliza para </a:t>
            </a:r>
            <a:r>
              <a:rPr sz="2000" spc="-15" dirty="0">
                <a:latin typeface="Calibri"/>
                <a:cs typeface="Calibri"/>
              </a:rPr>
              <a:t>atravesar </a:t>
            </a:r>
            <a:r>
              <a:rPr sz="2000" dirty="0">
                <a:latin typeface="Calibri"/>
                <a:cs typeface="Calibri"/>
              </a:rPr>
              <a:t>las </a:t>
            </a:r>
            <a:r>
              <a:rPr sz="2000" spc="-5" dirty="0">
                <a:latin typeface="Calibri"/>
                <a:cs typeface="Calibri"/>
              </a:rPr>
              <a:t>membrana celulares unas </a:t>
            </a:r>
            <a:r>
              <a:rPr sz="2000" spc="-10" dirty="0">
                <a:latin typeface="Calibri"/>
                <a:cs typeface="Calibri"/>
              </a:rPr>
              <a:t>proteínas </a:t>
            </a:r>
            <a:r>
              <a:rPr sz="2000" spc="-5" dirty="0">
                <a:latin typeface="Calibri"/>
                <a:cs typeface="Calibri"/>
              </a:rPr>
              <a:t>conocidas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acuaporinas</a:t>
            </a:r>
            <a:endParaRPr sz="20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Muchas </a:t>
            </a:r>
            <a:r>
              <a:rPr sz="2000" spc="-5" dirty="0">
                <a:latin typeface="Calibri"/>
                <a:cs typeface="Calibri"/>
              </a:rPr>
              <a:t>acuaporinas son </a:t>
            </a:r>
            <a:r>
              <a:rPr sz="2000" spc="-10" dirty="0">
                <a:latin typeface="Calibri"/>
                <a:cs typeface="Calibri"/>
              </a:rPr>
              <a:t>constitutivas </a:t>
            </a:r>
            <a:r>
              <a:rPr sz="2000" dirty="0">
                <a:latin typeface="Calibri"/>
                <a:cs typeface="Calibri"/>
              </a:rPr>
              <a:t>y </a:t>
            </a:r>
            <a:r>
              <a:rPr sz="2000" spc="-5" dirty="0">
                <a:latin typeface="Calibri"/>
                <a:cs typeface="Calibri"/>
              </a:rPr>
              <a:t>se </a:t>
            </a:r>
            <a:r>
              <a:rPr sz="2000" spc="-10" dirty="0">
                <a:latin typeface="Calibri"/>
                <a:cs typeface="Calibri"/>
              </a:rPr>
              <a:t>encuentran </a:t>
            </a:r>
            <a:r>
              <a:rPr sz="2000" spc="-5" dirty="0">
                <a:latin typeface="Calibri"/>
                <a:cs typeface="Calibri"/>
              </a:rPr>
              <a:t>insertadas en </a:t>
            </a:r>
            <a:r>
              <a:rPr sz="2000" dirty="0">
                <a:latin typeface="Calibri"/>
                <a:cs typeface="Calibri"/>
              </a:rPr>
              <a:t>las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membranas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celulares.</a:t>
            </a:r>
            <a:r>
              <a:rPr sz="2000" dirty="0">
                <a:latin typeface="Calibri"/>
                <a:cs typeface="Calibri"/>
              </a:rPr>
              <a:t> No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obstante,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acuaporina</a:t>
            </a:r>
            <a:r>
              <a:rPr sz="2000" dirty="0">
                <a:latin typeface="Calibri"/>
                <a:cs typeface="Calibri"/>
              </a:rPr>
              <a:t> 2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</a:t>
            </a:r>
            <a:r>
              <a:rPr sz="2000" dirty="0">
                <a:latin typeface="Calibri"/>
                <a:cs typeface="Calibri"/>
              </a:rPr>
              <a:t> inducible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inserción</a:t>
            </a:r>
            <a:r>
              <a:rPr sz="2000" dirty="0">
                <a:latin typeface="Calibri"/>
                <a:cs typeface="Calibri"/>
              </a:rPr>
              <a:t> en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membrana</a:t>
            </a:r>
            <a:r>
              <a:rPr sz="2000" dirty="0">
                <a:latin typeface="Calibri"/>
                <a:cs typeface="Calibri"/>
              </a:rPr>
              <a:t> celular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esta</a:t>
            </a:r>
            <a:r>
              <a:rPr sz="2000" spc="-5" dirty="0">
                <a:latin typeface="Calibri"/>
                <a:cs typeface="Calibri"/>
              </a:rPr>
              <a:t> regulada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hormona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antidiurética</a:t>
            </a:r>
            <a:endParaRPr sz="20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En </a:t>
            </a:r>
            <a:r>
              <a:rPr sz="2000" spc="-5" dirty="0">
                <a:latin typeface="Calibri"/>
                <a:cs typeface="Calibri"/>
              </a:rPr>
              <a:t>el túbulo </a:t>
            </a:r>
            <a:r>
              <a:rPr sz="2000" spc="-15" dirty="0">
                <a:latin typeface="Calibri"/>
                <a:cs typeface="Calibri"/>
              </a:rPr>
              <a:t>proximal existen </a:t>
            </a:r>
            <a:r>
              <a:rPr sz="2000" dirty="0">
                <a:latin typeface="Calibri"/>
                <a:cs typeface="Calibri"/>
              </a:rPr>
              <a:t>acuaporinas </a:t>
            </a:r>
            <a:r>
              <a:rPr sz="2000" spc="-5" dirty="0">
                <a:latin typeface="Calibri"/>
                <a:cs typeface="Calibri"/>
              </a:rPr>
              <a:t>constitutivas </a:t>
            </a:r>
            <a:r>
              <a:rPr sz="2000" dirty="0">
                <a:latin typeface="Calibri"/>
                <a:cs typeface="Calibri"/>
              </a:rPr>
              <a:t>y </a:t>
            </a:r>
            <a:r>
              <a:rPr sz="2000" spc="-5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reabsorción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agua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está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completamente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ligada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reabsorción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sodio</a:t>
            </a:r>
            <a:endParaRPr sz="20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7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porción</a:t>
            </a:r>
            <a:r>
              <a:rPr sz="2000" spc="7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ascendente</a:t>
            </a:r>
            <a:r>
              <a:rPr sz="2000" spc="7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gruesa</a:t>
            </a:r>
            <a:r>
              <a:rPr sz="2000" spc="79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7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asa</a:t>
            </a:r>
            <a:r>
              <a:rPr sz="2000" spc="7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8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Henle</a:t>
            </a:r>
            <a:r>
              <a:rPr sz="2000" spc="8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</a:t>
            </a:r>
            <a:r>
              <a:rPr sz="2000" spc="7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completamente</a:t>
            </a:r>
            <a:endParaRPr sz="20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impermeable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agua</a:t>
            </a:r>
            <a:endParaRPr sz="2000">
              <a:latin typeface="Calibri"/>
              <a:cs typeface="Calibri"/>
            </a:endParaRPr>
          </a:p>
          <a:p>
            <a:pPr marL="355600" marR="762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Las porciones distales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nefrona </a:t>
            </a:r>
            <a:r>
              <a:rPr sz="2000" spc="-5" dirty="0">
                <a:latin typeface="Calibri"/>
                <a:cs typeface="Calibri"/>
              </a:rPr>
              <a:t>son </a:t>
            </a:r>
            <a:r>
              <a:rPr sz="2000" dirty="0">
                <a:latin typeface="Calibri"/>
                <a:cs typeface="Calibri"/>
              </a:rPr>
              <a:t>más o </a:t>
            </a:r>
            <a:r>
              <a:rPr sz="2000" spc="-5" dirty="0">
                <a:latin typeface="Calibri"/>
                <a:cs typeface="Calibri"/>
              </a:rPr>
              <a:t>menos permeables </a:t>
            </a:r>
            <a:r>
              <a:rPr sz="2000" dirty="0">
                <a:latin typeface="Calibri"/>
                <a:cs typeface="Calibri"/>
              </a:rPr>
              <a:t>al agua,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función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expresión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acuaporina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6266" y="461899"/>
            <a:ext cx="68103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CONCENTRACIÓN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Y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DILUCIÓN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9590" y="2155063"/>
            <a:ext cx="358838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latin typeface="Calibri"/>
                <a:cs typeface="Calibri"/>
              </a:rPr>
              <a:t>La disposición anatómica </a:t>
            </a:r>
            <a:r>
              <a:rPr sz="1400" b="1" i="1" dirty="0">
                <a:latin typeface="Calibri"/>
                <a:cs typeface="Calibri"/>
              </a:rPr>
              <a:t>del </a:t>
            </a:r>
            <a:r>
              <a:rPr sz="1400" b="1" i="1" spc="-5" dirty="0">
                <a:latin typeface="Calibri"/>
                <a:cs typeface="Calibri"/>
              </a:rPr>
              <a:t>riñón, </a:t>
            </a:r>
            <a:r>
              <a:rPr sz="1400" b="1" i="1" dirty="0">
                <a:latin typeface="Calibri"/>
                <a:cs typeface="Calibri"/>
              </a:rPr>
              <a:t>a </a:t>
            </a:r>
            <a:r>
              <a:rPr sz="1400" b="1" i="1" spc="-5" dirty="0">
                <a:latin typeface="Calibri"/>
                <a:cs typeface="Calibri"/>
              </a:rPr>
              <a:t>través </a:t>
            </a:r>
            <a:r>
              <a:rPr sz="1400" b="1" i="1" dirty="0">
                <a:latin typeface="Calibri"/>
                <a:cs typeface="Calibri"/>
              </a:rPr>
              <a:t>de 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un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mecanismo</a:t>
            </a:r>
            <a:r>
              <a:rPr sz="1400" b="1" i="1" dirty="0">
                <a:latin typeface="Calibri"/>
                <a:cs typeface="Calibri"/>
              </a:rPr>
              <a:t> de</a:t>
            </a:r>
            <a:r>
              <a:rPr sz="1400" b="1" i="1" spc="315" dirty="0">
                <a:latin typeface="Calibri"/>
                <a:cs typeface="Calibri"/>
              </a:rPr>
              <a:t> </a:t>
            </a:r>
            <a:r>
              <a:rPr sz="1400" b="1" i="1" spc="-10" dirty="0">
                <a:latin typeface="Calibri"/>
                <a:cs typeface="Calibri"/>
              </a:rPr>
              <a:t>contracorriente,</a:t>
            </a:r>
            <a:r>
              <a:rPr sz="1400" b="1" i="1" spc="29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condiciona </a:t>
            </a:r>
            <a:r>
              <a:rPr sz="1400" b="1" i="1" dirty="0">
                <a:latin typeface="Calibri"/>
                <a:cs typeface="Calibri"/>
              </a:rPr>
              <a:t> un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gradiente</a:t>
            </a:r>
            <a:r>
              <a:rPr sz="1400" b="1" i="1" dirty="0">
                <a:latin typeface="Calibri"/>
                <a:cs typeface="Calibri"/>
              </a:rPr>
              <a:t> de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10" dirty="0">
                <a:latin typeface="Calibri"/>
                <a:cs typeface="Calibri"/>
              </a:rPr>
              <a:t>concentración</a:t>
            </a:r>
            <a:r>
              <a:rPr sz="1400" b="1" i="1" spc="295" dirty="0">
                <a:latin typeface="Calibri"/>
                <a:cs typeface="Calibri"/>
              </a:rPr>
              <a:t> </a:t>
            </a:r>
            <a:r>
              <a:rPr sz="1400" b="1" i="1" spc="-10" dirty="0">
                <a:latin typeface="Calibri"/>
                <a:cs typeface="Calibri"/>
              </a:rPr>
              <a:t>intersticial</a:t>
            </a:r>
            <a:r>
              <a:rPr sz="1400" b="1" i="1" spc="29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que </a:t>
            </a:r>
            <a:r>
              <a:rPr sz="1400" b="1" i="1" spc="-30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va </a:t>
            </a:r>
            <a:r>
              <a:rPr sz="1400" b="1" i="1" spc="-5" dirty="0">
                <a:latin typeface="Calibri"/>
                <a:cs typeface="Calibri"/>
              </a:rPr>
              <a:t>desde 300 mOsm/kg en </a:t>
            </a:r>
            <a:r>
              <a:rPr sz="1400" b="1" i="1" dirty="0">
                <a:latin typeface="Calibri"/>
                <a:cs typeface="Calibri"/>
              </a:rPr>
              <a:t>la </a:t>
            </a:r>
            <a:r>
              <a:rPr sz="1400" b="1" i="1" spc="-5" dirty="0">
                <a:latin typeface="Calibri"/>
                <a:cs typeface="Calibri"/>
              </a:rPr>
              <a:t>superficie renal </a:t>
            </a:r>
            <a:r>
              <a:rPr sz="1400" b="1" i="1" dirty="0">
                <a:latin typeface="Calibri"/>
                <a:cs typeface="Calibri"/>
              </a:rPr>
              <a:t>a 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un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máximo</a:t>
            </a:r>
            <a:r>
              <a:rPr sz="1400" b="1" i="1" dirty="0">
                <a:latin typeface="Calibri"/>
                <a:cs typeface="Calibri"/>
              </a:rPr>
              <a:t> de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1200</a:t>
            </a:r>
            <a:r>
              <a:rPr sz="1400" b="1" i="1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mOsm/kg</a:t>
            </a:r>
            <a:r>
              <a:rPr sz="1400" b="1" i="1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en</a:t>
            </a:r>
            <a:r>
              <a:rPr sz="1400" b="1" i="1" dirty="0">
                <a:latin typeface="Calibri"/>
                <a:cs typeface="Calibri"/>
              </a:rPr>
              <a:t> la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medular </a:t>
            </a:r>
            <a:r>
              <a:rPr sz="1400" b="1" i="1" spc="-30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profunda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941" y="4234637"/>
            <a:ext cx="3760470" cy="109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latin typeface="Calibri"/>
                <a:cs typeface="Calibri"/>
              </a:rPr>
              <a:t>La</a:t>
            </a:r>
            <a:r>
              <a:rPr sz="1400" b="1" i="1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impermeabilidad</a:t>
            </a:r>
            <a:r>
              <a:rPr sz="1400" b="1" i="1" dirty="0">
                <a:latin typeface="Calibri"/>
                <a:cs typeface="Calibri"/>
              </a:rPr>
              <a:t> de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la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porción</a:t>
            </a:r>
            <a:r>
              <a:rPr sz="1400" b="1" i="1" dirty="0">
                <a:latin typeface="Calibri"/>
                <a:cs typeface="Calibri"/>
              </a:rPr>
              <a:t> </a:t>
            </a:r>
            <a:r>
              <a:rPr sz="1400" b="1" i="1" spc="-10" dirty="0">
                <a:latin typeface="Calibri"/>
                <a:cs typeface="Calibri"/>
              </a:rPr>
              <a:t>ascendente </a:t>
            </a:r>
            <a:r>
              <a:rPr sz="1400" b="1" i="1" spc="-5" dirty="0">
                <a:latin typeface="Calibri"/>
                <a:cs typeface="Calibri"/>
              </a:rPr>
              <a:t> gruesa </a:t>
            </a:r>
            <a:r>
              <a:rPr sz="1400" b="1" i="1" dirty="0">
                <a:latin typeface="Calibri"/>
                <a:cs typeface="Calibri"/>
              </a:rPr>
              <a:t>del asa de Henle, </a:t>
            </a:r>
            <a:r>
              <a:rPr sz="1400" b="1" i="1" spc="-5" dirty="0">
                <a:latin typeface="Calibri"/>
                <a:cs typeface="Calibri"/>
              </a:rPr>
              <a:t>junto </a:t>
            </a:r>
            <a:r>
              <a:rPr sz="1400" b="1" i="1" dirty="0">
                <a:latin typeface="Calibri"/>
                <a:cs typeface="Calibri"/>
              </a:rPr>
              <a:t>al activo </a:t>
            </a:r>
            <a:r>
              <a:rPr sz="1400" b="1" i="1" spc="-5" dirty="0">
                <a:latin typeface="Calibri"/>
                <a:cs typeface="Calibri"/>
              </a:rPr>
              <a:t>transporte </a:t>
            </a:r>
            <a:r>
              <a:rPr sz="1400" b="1" i="1" spc="-30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de </a:t>
            </a:r>
            <a:r>
              <a:rPr sz="1400" b="1" i="1" spc="-5" dirty="0">
                <a:latin typeface="Calibri"/>
                <a:cs typeface="Calibri"/>
              </a:rPr>
              <a:t>sodio</a:t>
            </a:r>
            <a:r>
              <a:rPr sz="1400" b="1" i="1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que</a:t>
            </a:r>
            <a:r>
              <a:rPr sz="1400" b="1" i="1" dirty="0">
                <a:latin typeface="Calibri"/>
                <a:cs typeface="Calibri"/>
              </a:rPr>
              <a:t> tiene lugar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a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ese</a:t>
            </a:r>
            <a:r>
              <a:rPr sz="1400" b="1" i="1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nivel,</a:t>
            </a:r>
            <a:r>
              <a:rPr sz="1400" b="1" i="1" spc="30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condiciona </a:t>
            </a:r>
            <a:r>
              <a:rPr sz="1400" b="1" i="1" spc="-305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que la </a:t>
            </a:r>
            <a:r>
              <a:rPr sz="1400" b="1" i="1" spc="-5" dirty="0">
                <a:latin typeface="Calibri"/>
                <a:cs typeface="Calibri"/>
              </a:rPr>
              <a:t>orina llegue </a:t>
            </a:r>
            <a:r>
              <a:rPr sz="1400" b="1" i="1" dirty="0">
                <a:latin typeface="Calibri"/>
                <a:cs typeface="Calibri"/>
              </a:rPr>
              <a:t>a las </a:t>
            </a:r>
            <a:r>
              <a:rPr sz="1400" b="1" i="1" spc="-5" dirty="0">
                <a:latin typeface="Calibri"/>
                <a:cs typeface="Calibri"/>
              </a:rPr>
              <a:t>porciones </a:t>
            </a:r>
            <a:r>
              <a:rPr sz="1400" b="1" i="1" spc="-10" dirty="0">
                <a:latin typeface="Calibri"/>
                <a:cs typeface="Calibri"/>
              </a:rPr>
              <a:t>distales </a:t>
            </a:r>
            <a:r>
              <a:rPr sz="1400" b="1" i="1" dirty="0">
                <a:latin typeface="Calibri"/>
                <a:cs typeface="Calibri"/>
              </a:rPr>
              <a:t>de la 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nefrona</a:t>
            </a:r>
            <a:r>
              <a:rPr sz="1400" b="1" i="1" spc="-4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con</a:t>
            </a:r>
            <a:r>
              <a:rPr sz="1400" b="1" i="1" spc="-1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una</a:t>
            </a:r>
            <a:r>
              <a:rPr sz="1400" b="1" i="1" spc="-2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osmolaridad</a:t>
            </a:r>
            <a:r>
              <a:rPr sz="1400" b="1" i="1" spc="-10" dirty="0">
                <a:latin typeface="Calibri"/>
                <a:cs typeface="Calibri"/>
              </a:rPr>
              <a:t> </a:t>
            </a:r>
            <a:r>
              <a:rPr sz="1400" b="1" i="1" dirty="0">
                <a:latin typeface="Calibri"/>
                <a:cs typeface="Calibri"/>
              </a:rPr>
              <a:t>de</a:t>
            </a:r>
            <a:r>
              <a:rPr sz="1400" b="1" i="1" spc="-50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100</a:t>
            </a:r>
            <a:r>
              <a:rPr sz="1400" b="1" i="1" spc="5" dirty="0">
                <a:latin typeface="Calibri"/>
                <a:cs typeface="Calibri"/>
              </a:rPr>
              <a:t> </a:t>
            </a:r>
            <a:r>
              <a:rPr sz="1400" b="1" i="1" spc="-5" dirty="0">
                <a:latin typeface="Calibri"/>
                <a:cs typeface="Calibri"/>
              </a:rPr>
              <a:t>mOsm/kg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72480" y="1719834"/>
            <a:ext cx="3240405" cy="86106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25"/>
              </a:spcBef>
              <a:tabLst>
                <a:tab pos="1910080" algn="l"/>
              </a:tabLst>
            </a:pPr>
            <a:r>
              <a:rPr sz="1800" b="1" spc="-10" dirty="0">
                <a:latin typeface="Calibri"/>
                <a:cs typeface="Calibri"/>
              </a:rPr>
              <a:t>INTERSTICIO	</a:t>
            </a:r>
            <a:r>
              <a:rPr sz="1800" b="1" spc="-20" dirty="0">
                <a:latin typeface="Calibri"/>
                <a:cs typeface="Calibri"/>
              </a:rPr>
              <a:t>LUZ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TUBULAR</a:t>
            </a:r>
            <a:endParaRPr sz="1800">
              <a:latin typeface="Calibri"/>
              <a:cs typeface="Calibri"/>
            </a:endParaRPr>
          </a:p>
          <a:p>
            <a:pPr marR="20955" algn="ctr">
              <a:lnSpc>
                <a:spcPct val="100000"/>
              </a:lnSpc>
              <a:spcBef>
                <a:spcPts val="1130"/>
              </a:spcBef>
            </a:pPr>
            <a:r>
              <a:rPr sz="1800" i="1" spc="-10" dirty="0">
                <a:latin typeface="Calibri"/>
                <a:cs typeface="Calibri"/>
              </a:rPr>
              <a:t>Cortical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externa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21629" y="2688462"/>
            <a:ext cx="11817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300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mOsm/kg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1984" y="5969304"/>
            <a:ext cx="1529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latin typeface="Calibri"/>
                <a:cs typeface="Calibri"/>
              </a:rPr>
              <a:t>Medular</a:t>
            </a:r>
            <a:r>
              <a:rPr sz="1800" i="1" spc="-5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interna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25359" y="2655189"/>
            <a:ext cx="1330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100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mOsm/kg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24932" y="5683402"/>
            <a:ext cx="1285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1200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mOsm/kg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81928" y="2648711"/>
            <a:ext cx="1358265" cy="3321050"/>
            <a:chOff x="6281928" y="2648711"/>
            <a:chExt cx="1358265" cy="3321050"/>
          </a:xfrm>
        </p:grpSpPr>
        <p:sp>
          <p:nvSpPr>
            <p:cNvPr id="11" name="object 11"/>
            <p:cNvSpPr/>
            <p:nvPr/>
          </p:nvSpPr>
          <p:spPr>
            <a:xfrm>
              <a:off x="6805422" y="2667761"/>
              <a:ext cx="398145" cy="3282950"/>
            </a:xfrm>
            <a:custGeom>
              <a:avLst/>
              <a:gdLst/>
              <a:ahLst/>
              <a:cxnLst/>
              <a:rect l="l" t="t" r="r" b="b"/>
              <a:pathLst>
                <a:path w="398145" h="3282950">
                  <a:moveTo>
                    <a:pt x="0" y="3282696"/>
                  </a:moveTo>
                  <a:lnTo>
                    <a:pt x="397764" y="3282696"/>
                  </a:lnTo>
                  <a:lnTo>
                    <a:pt x="397764" y="0"/>
                  </a:lnTo>
                  <a:lnTo>
                    <a:pt x="0" y="0"/>
                  </a:lnTo>
                  <a:lnTo>
                    <a:pt x="0" y="3282696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00978" y="3701033"/>
              <a:ext cx="1320165" cy="233679"/>
            </a:xfrm>
            <a:custGeom>
              <a:avLst/>
              <a:gdLst/>
              <a:ahLst/>
              <a:cxnLst/>
              <a:rect l="l" t="t" r="r" b="b"/>
              <a:pathLst>
                <a:path w="1320165" h="233679">
                  <a:moveTo>
                    <a:pt x="116586" y="0"/>
                  </a:moveTo>
                  <a:lnTo>
                    <a:pt x="0" y="116586"/>
                  </a:lnTo>
                  <a:lnTo>
                    <a:pt x="116586" y="233172"/>
                  </a:lnTo>
                  <a:lnTo>
                    <a:pt x="116586" y="174879"/>
                  </a:lnTo>
                  <a:lnTo>
                    <a:pt x="1319783" y="174879"/>
                  </a:lnTo>
                  <a:lnTo>
                    <a:pt x="1319783" y="58293"/>
                  </a:lnTo>
                  <a:lnTo>
                    <a:pt x="116586" y="58293"/>
                  </a:lnTo>
                  <a:lnTo>
                    <a:pt x="11658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00978" y="3701033"/>
              <a:ext cx="1320165" cy="233679"/>
            </a:xfrm>
            <a:custGeom>
              <a:avLst/>
              <a:gdLst/>
              <a:ahLst/>
              <a:cxnLst/>
              <a:rect l="l" t="t" r="r" b="b"/>
              <a:pathLst>
                <a:path w="1320165" h="233679">
                  <a:moveTo>
                    <a:pt x="0" y="116586"/>
                  </a:moveTo>
                  <a:lnTo>
                    <a:pt x="116586" y="0"/>
                  </a:lnTo>
                  <a:lnTo>
                    <a:pt x="116586" y="58293"/>
                  </a:lnTo>
                  <a:lnTo>
                    <a:pt x="1319783" y="58293"/>
                  </a:lnTo>
                  <a:lnTo>
                    <a:pt x="1319783" y="174879"/>
                  </a:lnTo>
                  <a:lnTo>
                    <a:pt x="116586" y="174879"/>
                  </a:lnTo>
                  <a:lnTo>
                    <a:pt x="116586" y="233172"/>
                  </a:lnTo>
                  <a:lnTo>
                    <a:pt x="0" y="116586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245858" y="4938522"/>
              <a:ext cx="375285" cy="219710"/>
            </a:xfrm>
            <a:custGeom>
              <a:avLst/>
              <a:gdLst/>
              <a:ahLst/>
              <a:cxnLst/>
              <a:rect l="l" t="t" r="r" b="b"/>
              <a:pathLst>
                <a:path w="375284" h="219710">
                  <a:moveTo>
                    <a:pt x="109727" y="0"/>
                  </a:moveTo>
                  <a:lnTo>
                    <a:pt x="0" y="109727"/>
                  </a:lnTo>
                  <a:lnTo>
                    <a:pt x="109727" y="219455"/>
                  </a:lnTo>
                  <a:lnTo>
                    <a:pt x="109727" y="164591"/>
                  </a:lnTo>
                  <a:lnTo>
                    <a:pt x="374903" y="164591"/>
                  </a:lnTo>
                  <a:lnTo>
                    <a:pt x="374903" y="54863"/>
                  </a:lnTo>
                  <a:lnTo>
                    <a:pt x="109727" y="54863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245858" y="4938522"/>
              <a:ext cx="375285" cy="219710"/>
            </a:xfrm>
            <a:custGeom>
              <a:avLst/>
              <a:gdLst/>
              <a:ahLst/>
              <a:cxnLst/>
              <a:rect l="l" t="t" r="r" b="b"/>
              <a:pathLst>
                <a:path w="375284" h="219710">
                  <a:moveTo>
                    <a:pt x="0" y="109727"/>
                  </a:moveTo>
                  <a:lnTo>
                    <a:pt x="109727" y="0"/>
                  </a:lnTo>
                  <a:lnTo>
                    <a:pt x="109727" y="54863"/>
                  </a:lnTo>
                  <a:lnTo>
                    <a:pt x="374903" y="54863"/>
                  </a:lnTo>
                  <a:lnTo>
                    <a:pt x="374903" y="164591"/>
                  </a:lnTo>
                  <a:lnTo>
                    <a:pt x="109727" y="164591"/>
                  </a:lnTo>
                  <a:lnTo>
                    <a:pt x="109727" y="219455"/>
                  </a:lnTo>
                  <a:lnTo>
                    <a:pt x="0" y="109727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325359" y="3577589"/>
            <a:ext cx="169418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7850">
              <a:lnSpc>
                <a:spcPct val="1268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CON </a:t>
            </a:r>
            <a:r>
              <a:rPr sz="1800" b="1" dirty="0">
                <a:latin typeface="Calibri"/>
                <a:cs typeface="Calibri"/>
              </a:rPr>
              <a:t>ADH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C</a:t>
            </a:r>
            <a:r>
              <a:rPr sz="1800" b="1" spc="-5" dirty="0">
                <a:latin typeface="Calibri"/>
                <a:cs typeface="Calibri"/>
              </a:rPr>
              <a:t>ON</a:t>
            </a:r>
            <a:r>
              <a:rPr sz="1800" b="1" spc="-10" dirty="0">
                <a:latin typeface="Calibri"/>
                <a:cs typeface="Calibri"/>
              </a:rPr>
              <a:t>C</a:t>
            </a:r>
            <a:r>
              <a:rPr sz="1800" b="1" dirty="0">
                <a:latin typeface="Calibri"/>
                <a:cs typeface="Calibri"/>
              </a:rPr>
              <a:t>ENT</a:t>
            </a:r>
            <a:r>
              <a:rPr sz="1800" b="1" spc="-10" dirty="0">
                <a:latin typeface="Calibri"/>
                <a:cs typeface="Calibri"/>
              </a:rPr>
              <a:t>R</a:t>
            </a:r>
            <a:r>
              <a:rPr sz="1800" b="1" spc="-25" dirty="0">
                <a:latin typeface="Calibri"/>
                <a:cs typeface="Calibri"/>
              </a:rPr>
              <a:t>A</a:t>
            </a:r>
            <a:r>
              <a:rPr sz="1800" b="1" spc="-5" dirty="0">
                <a:latin typeface="Calibri"/>
                <a:cs typeface="Calibri"/>
              </a:rPr>
              <a:t>CI</a:t>
            </a:r>
            <a:r>
              <a:rPr sz="1800" b="1" spc="-10" dirty="0">
                <a:latin typeface="Calibri"/>
                <a:cs typeface="Calibri"/>
              </a:rPr>
              <a:t>Ó</a:t>
            </a:r>
            <a:r>
              <a:rPr sz="1800" b="1" dirty="0"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01736" y="4730750"/>
            <a:ext cx="956310" cy="74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313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SIN ADH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5" dirty="0">
                <a:latin typeface="Calibri"/>
                <a:cs typeface="Calibri"/>
              </a:rPr>
              <a:t>L</a:t>
            </a:r>
            <a:r>
              <a:rPr sz="1800" b="1" dirty="0">
                <a:latin typeface="Calibri"/>
                <a:cs typeface="Calibri"/>
              </a:rPr>
              <a:t>UCI</a:t>
            </a:r>
            <a:r>
              <a:rPr sz="1800" b="1" spc="-10" dirty="0">
                <a:latin typeface="Calibri"/>
                <a:cs typeface="Calibri"/>
              </a:rPr>
              <a:t>Ó</a:t>
            </a:r>
            <a:r>
              <a:rPr sz="1800" b="1" dirty="0"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34794" y="1617929"/>
            <a:ext cx="1169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EVIDEN</a:t>
            </a:r>
            <a:r>
              <a:rPr sz="1800" b="1" spc="-10" dirty="0">
                <a:latin typeface="Calibri"/>
                <a:cs typeface="Calibri"/>
              </a:rPr>
              <a:t>C</a:t>
            </a:r>
            <a:r>
              <a:rPr sz="1800" b="1" dirty="0">
                <a:latin typeface="Calibri"/>
                <a:cs typeface="Calibri"/>
              </a:rPr>
              <a:t>IAS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2222" y="2134361"/>
            <a:ext cx="3744595" cy="1384300"/>
          </a:xfrm>
          <a:custGeom>
            <a:avLst/>
            <a:gdLst/>
            <a:ahLst/>
            <a:cxnLst/>
            <a:rect l="l" t="t" r="r" b="b"/>
            <a:pathLst>
              <a:path w="3744595" h="1384300">
                <a:moveTo>
                  <a:pt x="0" y="230632"/>
                </a:moveTo>
                <a:lnTo>
                  <a:pt x="4685" y="184149"/>
                </a:lnTo>
                <a:lnTo>
                  <a:pt x="18125" y="140856"/>
                </a:lnTo>
                <a:lnTo>
                  <a:pt x="39389" y="101680"/>
                </a:lnTo>
                <a:lnTo>
                  <a:pt x="67552" y="67548"/>
                </a:lnTo>
                <a:lnTo>
                  <a:pt x="101686" y="39386"/>
                </a:lnTo>
                <a:lnTo>
                  <a:pt x="140862" y="18123"/>
                </a:lnTo>
                <a:lnTo>
                  <a:pt x="184153" y="4685"/>
                </a:lnTo>
                <a:lnTo>
                  <a:pt x="230632" y="0"/>
                </a:lnTo>
                <a:lnTo>
                  <a:pt x="3513836" y="0"/>
                </a:lnTo>
                <a:lnTo>
                  <a:pt x="3560318" y="4685"/>
                </a:lnTo>
                <a:lnTo>
                  <a:pt x="3603611" y="18123"/>
                </a:lnTo>
                <a:lnTo>
                  <a:pt x="3642787" y="39386"/>
                </a:lnTo>
                <a:lnTo>
                  <a:pt x="3676919" y="67548"/>
                </a:lnTo>
                <a:lnTo>
                  <a:pt x="3705081" y="101680"/>
                </a:lnTo>
                <a:lnTo>
                  <a:pt x="3726344" y="140856"/>
                </a:lnTo>
                <a:lnTo>
                  <a:pt x="3739782" y="184149"/>
                </a:lnTo>
                <a:lnTo>
                  <a:pt x="3744467" y="230632"/>
                </a:lnTo>
                <a:lnTo>
                  <a:pt x="3744467" y="1153160"/>
                </a:lnTo>
                <a:lnTo>
                  <a:pt x="3739782" y="1199642"/>
                </a:lnTo>
                <a:lnTo>
                  <a:pt x="3726344" y="1242935"/>
                </a:lnTo>
                <a:lnTo>
                  <a:pt x="3705081" y="1282111"/>
                </a:lnTo>
                <a:lnTo>
                  <a:pt x="3676919" y="1316243"/>
                </a:lnTo>
                <a:lnTo>
                  <a:pt x="3642787" y="1344405"/>
                </a:lnTo>
                <a:lnTo>
                  <a:pt x="3603611" y="1365668"/>
                </a:lnTo>
                <a:lnTo>
                  <a:pt x="3560318" y="1379106"/>
                </a:lnTo>
                <a:lnTo>
                  <a:pt x="3513836" y="1383791"/>
                </a:lnTo>
                <a:lnTo>
                  <a:pt x="230632" y="1383791"/>
                </a:lnTo>
                <a:lnTo>
                  <a:pt x="184153" y="1379106"/>
                </a:lnTo>
                <a:lnTo>
                  <a:pt x="140862" y="1365668"/>
                </a:lnTo>
                <a:lnTo>
                  <a:pt x="101686" y="1344405"/>
                </a:lnTo>
                <a:lnTo>
                  <a:pt x="67552" y="1316243"/>
                </a:lnTo>
                <a:lnTo>
                  <a:pt x="39389" y="1282111"/>
                </a:lnTo>
                <a:lnTo>
                  <a:pt x="18125" y="1242935"/>
                </a:lnTo>
                <a:lnTo>
                  <a:pt x="4685" y="1199642"/>
                </a:lnTo>
                <a:lnTo>
                  <a:pt x="0" y="1153160"/>
                </a:lnTo>
                <a:lnTo>
                  <a:pt x="0" y="230632"/>
                </a:lnTo>
                <a:close/>
              </a:path>
            </a:pathLst>
          </a:custGeom>
          <a:ln w="380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5354" y="4214621"/>
            <a:ext cx="3916679" cy="1231900"/>
          </a:xfrm>
          <a:custGeom>
            <a:avLst/>
            <a:gdLst/>
            <a:ahLst/>
            <a:cxnLst/>
            <a:rect l="l" t="t" r="r" b="b"/>
            <a:pathLst>
              <a:path w="3916679" h="1231900">
                <a:moveTo>
                  <a:pt x="0" y="205231"/>
                </a:moveTo>
                <a:lnTo>
                  <a:pt x="5420" y="158193"/>
                </a:lnTo>
                <a:lnTo>
                  <a:pt x="20859" y="115003"/>
                </a:lnTo>
                <a:lnTo>
                  <a:pt x="45086" y="76896"/>
                </a:lnTo>
                <a:lnTo>
                  <a:pt x="76869" y="45106"/>
                </a:lnTo>
                <a:lnTo>
                  <a:pt x="114975" y="20870"/>
                </a:lnTo>
                <a:lnTo>
                  <a:pt x="158173" y="5423"/>
                </a:lnTo>
                <a:lnTo>
                  <a:pt x="205232" y="0"/>
                </a:lnTo>
                <a:lnTo>
                  <a:pt x="3711448" y="0"/>
                </a:lnTo>
                <a:lnTo>
                  <a:pt x="3758486" y="5423"/>
                </a:lnTo>
                <a:lnTo>
                  <a:pt x="3801676" y="20870"/>
                </a:lnTo>
                <a:lnTo>
                  <a:pt x="3839783" y="45106"/>
                </a:lnTo>
                <a:lnTo>
                  <a:pt x="3871573" y="76896"/>
                </a:lnTo>
                <a:lnTo>
                  <a:pt x="3895809" y="115003"/>
                </a:lnTo>
                <a:lnTo>
                  <a:pt x="3911256" y="158193"/>
                </a:lnTo>
                <a:lnTo>
                  <a:pt x="3916680" y="205231"/>
                </a:lnTo>
                <a:lnTo>
                  <a:pt x="3916680" y="1026159"/>
                </a:lnTo>
                <a:lnTo>
                  <a:pt x="3911256" y="1073198"/>
                </a:lnTo>
                <a:lnTo>
                  <a:pt x="3895809" y="1116388"/>
                </a:lnTo>
                <a:lnTo>
                  <a:pt x="3871573" y="1154495"/>
                </a:lnTo>
                <a:lnTo>
                  <a:pt x="3839783" y="1186285"/>
                </a:lnTo>
                <a:lnTo>
                  <a:pt x="3801676" y="1210521"/>
                </a:lnTo>
                <a:lnTo>
                  <a:pt x="3758486" y="1225968"/>
                </a:lnTo>
                <a:lnTo>
                  <a:pt x="3711448" y="1231391"/>
                </a:lnTo>
                <a:lnTo>
                  <a:pt x="205232" y="1231391"/>
                </a:lnTo>
                <a:lnTo>
                  <a:pt x="158173" y="1225968"/>
                </a:lnTo>
                <a:lnTo>
                  <a:pt x="114975" y="1210521"/>
                </a:lnTo>
                <a:lnTo>
                  <a:pt x="76869" y="1186285"/>
                </a:lnTo>
                <a:lnTo>
                  <a:pt x="45086" y="1154495"/>
                </a:lnTo>
                <a:lnTo>
                  <a:pt x="20859" y="1116388"/>
                </a:lnTo>
                <a:lnTo>
                  <a:pt x="5420" y="1073198"/>
                </a:lnTo>
                <a:lnTo>
                  <a:pt x="0" y="1026159"/>
                </a:lnTo>
                <a:lnTo>
                  <a:pt x="0" y="205231"/>
                </a:lnTo>
                <a:close/>
              </a:path>
            </a:pathLst>
          </a:custGeom>
          <a:ln w="381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725161" y="3536695"/>
            <a:ext cx="13703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940" marR="5080" indent="-26987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R</a:t>
            </a:r>
            <a:r>
              <a:rPr sz="1800" spc="-35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SO</a:t>
            </a:r>
            <a:r>
              <a:rPr sz="1800" spc="-25" dirty="0">
                <a:latin typeface="Calibri"/>
                <a:cs typeface="Calibri"/>
              </a:rPr>
              <a:t>R</a:t>
            </a:r>
            <a:r>
              <a:rPr sz="1800" spc="-5" dirty="0">
                <a:latin typeface="Calibri"/>
                <a:cs typeface="Calibri"/>
              </a:rPr>
              <a:t>CIÓN  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AGUA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9421" y="3986276"/>
            <a:ext cx="230452" cy="179477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497" y="376174"/>
            <a:ext cx="88245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5" dirty="0">
                <a:latin typeface="Calibri"/>
                <a:cs typeface="Calibri"/>
              </a:rPr>
              <a:t>OTROS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MECANISMOS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DE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TRANSPORTE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7090"/>
            <a:ext cx="8074659" cy="417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urea </a:t>
            </a:r>
            <a:r>
              <a:rPr sz="2000" spc="-5" dirty="0">
                <a:latin typeface="Calibri"/>
                <a:cs typeface="Calibri"/>
              </a:rPr>
              <a:t>tiene </a:t>
            </a:r>
            <a:r>
              <a:rPr sz="2000" dirty="0">
                <a:latin typeface="Calibri"/>
                <a:cs typeface="Calibri"/>
              </a:rPr>
              <a:t>un </a:t>
            </a:r>
            <a:r>
              <a:rPr sz="2000" spc="-10" dirty="0">
                <a:latin typeface="Calibri"/>
                <a:cs typeface="Calibri"/>
              </a:rPr>
              <a:t>comportamiento </a:t>
            </a:r>
            <a:r>
              <a:rPr sz="2000" spc="-5" dirty="0">
                <a:latin typeface="Calibri"/>
                <a:cs typeface="Calibri"/>
              </a:rPr>
              <a:t>similar </a:t>
            </a:r>
            <a:r>
              <a:rPr sz="2000" spc="5" dirty="0">
                <a:latin typeface="Calibri"/>
                <a:cs typeface="Calibri"/>
              </a:rPr>
              <a:t>al </a:t>
            </a:r>
            <a:r>
              <a:rPr sz="2000" dirty="0">
                <a:latin typeface="Calibri"/>
                <a:cs typeface="Calibri"/>
              </a:rPr>
              <a:t>agua. </a:t>
            </a:r>
            <a:r>
              <a:rPr sz="2000" spc="-5" dirty="0">
                <a:latin typeface="Calibri"/>
                <a:cs typeface="Calibri"/>
              </a:rPr>
              <a:t>En algunas porciones </a:t>
            </a:r>
            <a:r>
              <a:rPr sz="2000" spc="-1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 la </a:t>
            </a:r>
            <a:r>
              <a:rPr sz="2000" spc="-10" dirty="0">
                <a:latin typeface="Calibri"/>
                <a:cs typeface="Calibri"/>
              </a:rPr>
              <a:t>nefrona </a:t>
            </a:r>
            <a:r>
              <a:rPr sz="2000" spc="-15" dirty="0">
                <a:latin typeface="Calibri"/>
                <a:cs typeface="Calibri"/>
              </a:rPr>
              <a:t>atraviesa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 </a:t>
            </a:r>
            <a:r>
              <a:rPr sz="2000" spc="-10" dirty="0">
                <a:latin typeface="Calibri"/>
                <a:cs typeface="Calibri"/>
              </a:rPr>
              <a:t>facilidad</a:t>
            </a:r>
            <a:r>
              <a:rPr sz="2000" spc="4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las </a:t>
            </a:r>
            <a:r>
              <a:rPr sz="2000" spc="-5" dirty="0">
                <a:latin typeface="Calibri"/>
                <a:cs typeface="Calibri"/>
              </a:rPr>
              <a:t>membranas celulares, </a:t>
            </a:r>
            <a:r>
              <a:rPr sz="2000" spc="-10" dirty="0">
                <a:latin typeface="Calibri"/>
                <a:cs typeface="Calibri"/>
              </a:rPr>
              <a:t>mientras </a:t>
            </a:r>
            <a:r>
              <a:rPr sz="2000" dirty="0">
                <a:latin typeface="Calibri"/>
                <a:cs typeface="Calibri"/>
              </a:rPr>
              <a:t>que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 </a:t>
            </a:r>
            <a:r>
              <a:rPr sz="2000" spc="-10" dirty="0">
                <a:latin typeface="Calibri"/>
                <a:cs typeface="Calibri"/>
              </a:rPr>
              <a:t>otras </a:t>
            </a:r>
            <a:r>
              <a:rPr sz="2000" spc="-5" dirty="0">
                <a:latin typeface="Calibri"/>
                <a:cs typeface="Calibri"/>
              </a:rPr>
              <a:t>necesita transportadores regulados, como es el </a:t>
            </a:r>
            <a:r>
              <a:rPr sz="2000" dirty="0">
                <a:latin typeface="Calibri"/>
                <a:cs typeface="Calibri"/>
              </a:rPr>
              <a:t>caso de </a:t>
            </a:r>
            <a:r>
              <a:rPr sz="2000" spc="-5" dirty="0">
                <a:latin typeface="Calibri"/>
                <a:cs typeface="Calibri"/>
              </a:rPr>
              <a:t>UT-1 que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 </a:t>
            </a:r>
            <a:r>
              <a:rPr sz="2000" dirty="0">
                <a:latin typeface="Calibri"/>
                <a:cs typeface="Calibri"/>
              </a:rPr>
              <a:t>sensible a la </a:t>
            </a:r>
            <a:r>
              <a:rPr sz="2000" spc="-5" dirty="0">
                <a:latin typeface="Calibri"/>
                <a:cs typeface="Calibri"/>
              </a:rPr>
              <a:t>hormona antidiurética. </a:t>
            </a:r>
            <a:r>
              <a:rPr sz="2000" dirty="0">
                <a:latin typeface="Calibri"/>
                <a:cs typeface="Calibri"/>
              </a:rPr>
              <a:t>Es </a:t>
            </a:r>
            <a:r>
              <a:rPr sz="2000" spc="-5" dirty="0">
                <a:latin typeface="Calibri"/>
                <a:cs typeface="Calibri"/>
              </a:rPr>
              <a:t>la principal responsable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la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hiperconcentración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medular</a:t>
            </a:r>
            <a:r>
              <a:rPr sz="2000" spc="-10" dirty="0">
                <a:latin typeface="Calibri"/>
                <a:cs typeface="Calibri"/>
              </a:rPr>
              <a:t> interna</a:t>
            </a:r>
            <a:endParaRPr sz="20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10" dirty="0">
                <a:latin typeface="Calibri"/>
                <a:cs typeface="Calibri"/>
              </a:rPr>
              <a:t>Existen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diferentes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transportadores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aniones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cationes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contribuyen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reabsorber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secretar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distintas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moléculas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distintos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contextos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fisiológicos.</a:t>
            </a:r>
            <a:endParaRPr sz="20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Los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mecanismo</a:t>
            </a:r>
            <a:r>
              <a:rPr sz="2000" dirty="0">
                <a:latin typeface="Calibri"/>
                <a:cs typeface="Calibri"/>
              </a:rPr>
              <a:t> 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secreción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son</a:t>
            </a:r>
            <a:r>
              <a:rPr sz="2000" spc="-5" dirty="0">
                <a:latin typeface="Calibri"/>
                <a:cs typeface="Calibri"/>
              </a:rPr>
              <a:t> utilizados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preferencialmente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para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moléculas que no </a:t>
            </a:r>
            <a:r>
              <a:rPr sz="2000" spc="-5" dirty="0">
                <a:latin typeface="Calibri"/>
                <a:cs typeface="Calibri"/>
              </a:rPr>
              <a:t>se pueden </a:t>
            </a:r>
            <a:r>
              <a:rPr sz="2000" dirty="0">
                <a:latin typeface="Calibri"/>
                <a:cs typeface="Calibri"/>
              </a:rPr>
              <a:t>eliminar </a:t>
            </a:r>
            <a:r>
              <a:rPr sz="2000" spc="-10" dirty="0">
                <a:latin typeface="Calibri"/>
                <a:cs typeface="Calibri"/>
              </a:rPr>
              <a:t>fácilmente </a:t>
            </a:r>
            <a:r>
              <a:rPr sz="2000" spc="-5" dirty="0">
                <a:latin typeface="Calibri"/>
                <a:cs typeface="Calibri"/>
              </a:rPr>
              <a:t>por filtración, </a:t>
            </a:r>
            <a:r>
              <a:rPr sz="2000" spc="-10" dirty="0">
                <a:latin typeface="Calibri"/>
                <a:cs typeface="Calibri"/>
              </a:rPr>
              <a:t>mientras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 </a:t>
            </a:r>
            <a:r>
              <a:rPr sz="2000" spc="-5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reabsorción </a:t>
            </a:r>
            <a:r>
              <a:rPr sz="2000" spc="-5" dirty="0">
                <a:latin typeface="Calibri"/>
                <a:cs typeface="Calibri"/>
              </a:rPr>
              <a:t>se </a:t>
            </a:r>
            <a:r>
              <a:rPr sz="2000" spc="-10" dirty="0">
                <a:latin typeface="Calibri"/>
                <a:cs typeface="Calibri"/>
              </a:rPr>
              <a:t>utiliza </a:t>
            </a:r>
            <a:r>
              <a:rPr sz="2000" spc="-15" dirty="0">
                <a:latin typeface="Calibri"/>
                <a:cs typeface="Calibri"/>
              </a:rPr>
              <a:t>para </a:t>
            </a:r>
            <a:r>
              <a:rPr sz="2000" spc="-10" dirty="0">
                <a:latin typeface="Calibri"/>
                <a:cs typeface="Calibri"/>
              </a:rPr>
              <a:t>ahorrar </a:t>
            </a:r>
            <a:r>
              <a:rPr sz="2000" dirty="0">
                <a:latin typeface="Calibri"/>
                <a:cs typeface="Calibri"/>
              </a:rPr>
              <a:t>moléculas que no </a:t>
            </a:r>
            <a:r>
              <a:rPr sz="2000" spc="-5" dirty="0">
                <a:latin typeface="Calibri"/>
                <a:cs typeface="Calibri"/>
              </a:rPr>
              <a:t>deben ser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eliminadas</a:t>
            </a:r>
            <a:endParaRPr sz="20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15" dirty="0">
                <a:latin typeface="Calibri"/>
                <a:cs typeface="Calibri"/>
              </a:rPr>
              <a:t>Hay</a:t>
            </a:r>
            <a:r>
              <a:rPr sz="2000" spc="-5" dirty="0">
                <a:latin typeface="Calibri"/>
                <a:cs typeface="Calibri"/>
              </a:rPr>
              <a:t> sustancias,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ácido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úrico,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reabsorbidas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secretadas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1275969"/>
            <a:ext cx="8267700" cy="50610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El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riñón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como</a:t>
            </a:r>
            <a:r>
              <a:rPr sz="3200" b="1" spc="-15" dirty="0">
                <a:latin typeface="Calibri"/>
                <a:cs typeface="Calibri"/>
              </a:rPr>
              <a:t> órgano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volemia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presión</a:t>
            </a:r>
            <a:r>
              <a:rPr sz="3200">
                <a:latin typeface="Calibri"/>
                <a:cs typeface="Calibri"/>
              </a:rPr>
              <a:t> </a:t>
            </a:r>
            <a:r>
              <a:rPr sz="3200" spc="-5">
                <a:latin typeface="Calibri"/>
                <a:cs typeface="Calibri"/>
              </a:rPr>
              <a:t>arterial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4974" y="279019"/>
            <a:ext cx="767397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00"/>
              </a:spcBef>
            </a:pPr>
            <a:r>
              <a:rPr sz="4400" spc="-20" dirty="0">
                <a:latin typeface="Calibri"/>
                <a:cs typeface="Calibri"/>
              </a:rPr>
              <a:t>ELEMENTOS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ESTRUCTURALES</a:t>
            </a:r>
            <a:r>
              <a:rPr sz="4400" spc="2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(2)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spc="-5" dirty="0">
                <a:latin typeface="Calibri"/>
                <a:cs typeface="Calibri"/>
              </a:rPr>
              <a:t>Descripción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dirty="0">
                <a:latin typeface="Calibri"/>
                <a:cs typeface="Calibri"/>
              </a:rPr>
              <a:t> las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partes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nefrona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</a:t>
            </a:r>
            <a:r>
              <a:rPr sz="2400" spc="-5" dirty="0">
                <a:latin typeface="Calibri"/>
                <a:cs typeface="Calibri"/>
              </a:rPr>
              <a:t> 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vascularización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2738" y="3115817"/>
            <a:ext cx="1871980" cy="421005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25"/>
              </a:spcBef>
            </a:pPr>
            <a:r>
              <a:rPr sz="2400" b="1" spc="-10" dirty="0">
                <a:latin typeface="Calibri"/>
                <a:cs typeface="Calibri"/>
              </a:rPr>
              <a:t>GLOMÉRULO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594" y="4144517"/>
            <a:ext cx="1243965" cy="436245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latin typeface="Calibri"/>
                <a:cs typeface="Calibri"/>
              </a:rPr>
              <a:t>TÚBULO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4689" y="2693288"/>
            <a:ext cx="11868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Calibri"/>
                <a:cs typeface="Calibri"/>
              </a:rPr>
              <a:t>INTERSTICIO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1133" y="1806701"/>
            <a:ext cx="3096895" cy="702945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167005" algn="ctr">
              <a:lnSpc>
                <a:spcPts val="2575"/>
              </a:lnSpc>
            </a:pPr>
            <a:r>
              <a:rPr sz="2400" b="1" spc="-30" dirty="0">
                <a:latin typeface="Calibri"/>
                <a:cs typeface="Calibri"/>
              </a:rPr>
              <a:t>VASOS</a:t>
            </a:r>
            <a:endParaRPr sz="2400">
              <a:latin typeface="Calibri"/>
              <a:cs typeface="Calibri"/>
            </a:endParaRPr>
          </a:p>
          <a:p>
            <a:pPr marR="97155"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PREGLOMERULARES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2066" y="4217670"/>
            <a:ext cx="3293745" cy="797560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67640" marR="377190" indent="948055">
              <a:lnSpc>
                <a:spcPct val="100000"/>
              </a:lnSpc>
              <a:spcBef>
                <a:spcPts val="240"/>
              </a:spcBef>
            </a:pPr>
            <a:r>
              <a:rPr sz="2400" b="1" spc="-30" dirty="0">
                <a:latin typeface="Calibri"/>
                <a:cs typeface="Calibri"/>
              </a:rPr>
              <a:t>VASOS 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POSTGLOMERULARES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69948" y="2616707"/>
            <a:ext cx="542925" cy="462280"/>
            <a:chOff x="1869948" y="2616707"/>
            <a:chExt cx="542925" cy="462280"/>
          </a:xfrm>
        </p:grpSpPr>
        <p:sp>
          <p:nvSpPr>
            <p:cNvPr id="9" name="object 9"/>
            <p:cNvSpPr/>
            <p:nvPr/>
          </p:nvSpPr>
          <p:spPr>
            <a:xfrm>
              <a:off x="1888998" y="2635757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80">
                  <a:moveTo>
                    <a:pt x="378332" y="0"/>
                  </a:moveTo>
                  <a:lnTo>
                    <a:pt x="126110" y="0"/>
                  </a:lnTo>
                  <a:lnTo>
                    <a:pt x="126110" y="211836"/>
                  </a:lnTo>
                  <a:lnTo>
                    <a:pt x="0" y="211836"/>
                  </a:lnTo>
                  <a:lnTo>
                    <a:pt x="252221" y="423671"/>
                  </a:lnTo>
                  <a:lnTo>
                    <a:pt x="504444" y="211836"/>
                  </a:lnTo>
                  <a:lnTo>
                    <a:pt x="378332" y="211836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88998" y="2635757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80">
                  <a:moveTo>
                    <a:pt x="0" y="211836"/>
                  </a:moveTo>
                  <a:lnTo>
                    <a:pt x="126110" y="211836"/>
                  </a:lnTo>
                  <a:lnTo>
                    <a:pt x="126110" y="0"/>
                  </a:lnTo>
                  <a:lnTo>
                    <a:pt x="378332" y="0"/>
                  </a:lnTo>
                  <a:lnTo>
                    <a:pt x="378332" y="211836"/>
                  </a:lnTo>
                  <a:lnTo>
                    <a:pt x="504444" y="211836"/>
                  </a:lnTo>
                  <a:lnTo>
                    <a:pt x="252221" y="423671"/>
                  </a:lnTo>
                  <a:lnTo>
                    <a:pt x="0" y="211836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874520" y="3634740"/>
            <a:ext cx="542925" cy="462280"/>
            <a:chOff x="1874520" y="3634740"/>
            <a:chExt cx="542925" cy="462280"/>
          </a:xfrm>
        </p:grpSpPr>
        <p:sp>
          <p:nvSpPr>
            <p:cNvPr id="12" name="object 12"/>
            <p:cNvSpPr/>
            <p:nvPr/>
          </p:nvSpPr>
          <p:spPr>
            <a:xfrm>
              <a:off x="1893570" y="3653790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79">
                  <a:moveTo>
                    <a:pt x="378332" y="0"/>
                  </a:moveTo>
                  <a:lnTo>
                    <a:pt x="126111" y="0"/>
                  </a:lnTo>
                  <a:lnTo>
                    <a:pt x="126111" y="211836"/>
                  </a:lnTo>
                  <a:lnTo>
                    <a:pt x="0" y="211836"/>
                  </a:lnTo>
                  <a:lnTo>
                    <a:pt x="252222" y="423672"/>
                  </a:lnTo>
                  <a:lnTo>
                    <a:pt x="504444" y="211836"/>
                  </a:lnTo>
                  <a:lnTo>
                    <a:pt x="378332" y="211836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93570" y="3653790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79">
                  <a:moveTo>
                    <a:pt x="0" y="211836"/>
                  </a:moveTo>
                  <a:lnTo>
                    <a:pt x="126111" y="211836"/>
                  </a:lnTo>
                  <a:lnTo>
                    <a:pt x="126111" y="0"/>
                  </a:lnTo>
                  <a:lnTo>
                    <a:pt x="378332" y="0"/>
                  </a:lnTo>
                  <a:lnTo>
                    <a:pt x="378332" y="211836"/>
                  </a:lnTo>
                  <a:lnTo>
                    <a:pt x="504444" y="211836"/>
                  </a:lnTo>
                  <a:lnTo>
                    <a:pt x="252222" y="423672"/>
                  </a:lnTo>
                  <a:lnTo>
                    <a:pt x="0" y="211836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21511" y="3698494"/>
            <a:ext cx="1209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u="sng" spc="-5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35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INTERSTICIO</a:t>
            </a:r>
            <a:r>
              <a:rPr sz="1600" i="1" u="sng" spc="-110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 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86686" y="2675889"/>
            <a:ext cx="11868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Calibri"/>
                <a:cs typeface="Calibri"/>
              </a:rPr>
              <a:t>INTERSTICIO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0708" y="2671572"/>
            <a:ext cx="1214755" cy="323215"/>
          </a:xfrm>
          <a:custGeom>
            <a:avLst/>
            <a:gdLst/>
            <a:ahLst/>
            <a:cxnLst/>
            <a:rect l="l" t="t" r="r" b="b"/>
            <a:pathLst>
              <a:path w="1214755" h="323214">
                <a:moveTo>
                  <a:pt x="0" y="53848"/>
                </a:moveTo>
                <a:lnTo>
                  <a:pt x="4231" y="32896"/>
                </a:lnTo>
                <a:lnTo>
                  <a:pt x="15770" y="15779"/>
                </a:lnTo>
                <a:lnTo>
                  <a:pt x="32886" y="4234"/>
                </a:lnTo>
                <a:lnTo>
                  <a:pt x="53848" y="0"/>
                </a:lnTo>
                <a:lnTo>
                  <a:pt x="1160780" y="0"/>
                </a:lnTo>
                <a:lnTo>
                  <a:pt x="1181731" y="4234"/>
                </a:lnTo>
                <a:lnTo>
                  <a:pt x="1198848" y="15779"/>
                </a:lnTo>
                <a:lnTo>
                  <a:pt x="1210393" y="32896"/>
                </a:lnTo>
                <a:lnTo>
                  <a:pt x="1214628" y="53848"/>
                </a:lnTo>
                <a:lnTo>
                  <a:pt x="1214628" y="269239"/>
                </a:lnTo>
                <a:lnTo>
                  <a:pt x="1210393" y="290191"/>
                </a:lnTo>
                <a:lnTo>
                  <a:pt x="1198848" y="307308"/>
                </a:lnTo>
                <a:lnTo>
                  <a:pt x="1181731" y="318853"/>
                </a:lnTo>
                <a:lnTo>
                  <a:pt x="1160780" y="323088"/>
                </a:lnTo>
                <a:lnTo>
                  <a:pt x="53848" y="323088"/>
                </a:lnTo>
                <a:lnTo>
                  <a:pt x="32886" y="318853"/>
                </a:lnTo>
                <a:lnTo>
                  <a:pt x="15770" y="307308"/>
                </a:lnTo>
                <a:lnTo>
                  <a:pt x="4231" y="290191"/>
                </a:lnTo>
                <a:lnTo>
                  <a:pt x="0" y="269239"/>
                </a:lnTo>
                <a:lnTo>
                  <a:pt x="0" y="53848"/>
                </a:lnTo>
                <a:close/>
              </a:path>
            </a:pathLst>
          </a:custGeom>
          <a:ln w="12191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72739" y="2683764"/>
            <a:ext cx="1214755" cy="321945"/>
          </a:xfrm>
          <a:custGeom>
            <a:avLst/>
            <a:gdLst/>
            <a:ahLst/>
            <a:cxnLst/>
            <a:rect l="l" t="t" r="r" b="b"/>
            <a:pathLst>
              <a:path w="1214754" h="321944">
                <a:moveTo>
                  <a:pt x="0" y="53594"/>
                </a:moveTo>
                <a:lnTo>
                  <a:pt x="4212" y="32736"/>
                </a:lnTo>
                <a:lnTo>
                  <a:pt x="15700" y="15700"/>
                </a:lnTo>
                <a:lnTo>
                  <a:pt x="32736" y="4212"/>
                </a:lnTo>
                <a:lnTo>
                  <a:pt x="53593" y="0"/>
                </a:lnTo>
                <a:lnTo>
                  <a:pt x="1161034" y="0"/>
                </a:lnTo>
                <a:lnTo>
                  <a:pt x="1181891" y="4212"/>
                </a:lnTo>
                <a:lnTo>
                  <a:pt x="1198927" y="15700"/>
                </a:lnTo>
                <a:lnTo>
                  <a:pt x="1210415" y="32736"/>
                </a:lnTo>
                <a:lnTo>
                  <a:pt x="1214627" y="53594"/>
                </a:lnTo>
                <a:lnTo>
                  <a:pt x="1214627" y="267970"/>
                </a:lnTo>
                <a:lnTo>
                  <a:pt x="1210415" y="288827"/>
                </a:lnTo>
                <a:lnTo>
                  <a:pt x="1198927" y="305863"/>
                </a:lnTo>
                <a:lnTo>
                  <a:pt x="1181891" y="317351"/>
                </a:lnTo>
                <a:lnTo>
                  <a:pt x="1161034" y="321563"/>
                </a:lnTo>
                <a:lnTo>
                  <a:pt x="53593" y="321563"/>
                </a:lnTo>
                <a:lnTo>
                  <a:pt x="32736" y="317351"/>
                </a:lnTo>
                <a:lnTo>
                  <a:pt x="15700" y="305863"/>
                </a:lnTo>
                <a:lnTo>
                  <a:pt x="4212" y="288827"/>
                </a:lnTo>
                <a:lnTo>
                  <a:pt x="0" y="267970"/>
                </a:lnTo>
                <a:lnTo>
                  <a:pt x="0" y="53594"/>
                </a:lnTo>
                <a:close/>
              </a:path>
            </a:pathLst>
          </a:custGeom>
          <a:ln w="1219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952750" y="3727195"/>
            <a:ext cx="1171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u="sng" spc="-10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INTERSTICIO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88914" y="1844801"/>
            <a:ext cx="3032760" cy="1583690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31114" rIns="0" bIns="0" rtlCol="0">
            <a:spAutoFit/>
          </a:bodyPr>
          <a:lstStyle/>
          <a:p>
            <a:pPr marL="558800" marR="99060" indent="-453390">
              <a:lnSpc>
                <a:spcPct val="100000"/>
              </a:lnSpc>
              <a:spcBef>
                <a:spcPts val="244"/>
              </a:spcBef>
            </a:pPr>
            <a:r>
              <a:rPr sz="1800" spc="-10" dirty="0">
                <a:latin typeface="Calibri"/>
                <a:cs typeface="Calibri"/>
              </a:rPr>
              <a:t>FIBROBLASTOS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PRODUCTORES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ERITROPOYETINA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500">
              <a:latin typeface="Calibri"/>
              <a:cs typeface="Calibri"/>
            </a:endParaRPr>
          </a:p>
          <a:p>
            <a:pPr marR="403860"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MÉDULA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ÓSEA</a:t>
            </a:r>
            <a:endParaRPr sz="1800">
              <a:latin typeface="Calibri"/>
              <a:cs typeface="Calibri"/>
            </a:endParaRPr>
          </a:p>
          <a:p>
            <a:pPr marR="401320" algn="ctr">
              <a:lnSpc>
                <a:spcPct val="100000"/>
              </a:lnSpc>
              <a:spcBef>
                <a:spcPts val="5"/>
              </a:spcBef>
            </a:pPr>
            <a:r>
              <a:rPr sz="1800" spc="-25" dirty="0">
                <a:latin typeface="Calibri"/>
                <a:cs typeface="Calibri"/>
              </a:rPr>
              <a:t>(HEMATÍES)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88914" y="3726941"/>
            <a:ext cx="3176270" cy="1612900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 marL="1156970" marR="168910" indent="-984885">
              <a:lnSpc>
                <a:spcPct val="100000"/>
              </a:lnSpc>
              <a:spcBef>
                <a:spcPts val="50"/>
              </a:spcBef>
            </a:pPr>
            <a:r>
              <a:rPr sz="1800" spc="-50" dirty="0">
                <a:latin typeface="Calibri"/>
                <a:cs typeface="Calibri"/>
              </a:rPr>
              <a:t>APARATO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YUXTAGLOMERULAR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(RENINA)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50">
              <a:latin typeface="Calibri"/>
              <a:cs typeface="Calibri"/>
            </a:endParaRPr>
          </a:p>
          <a:p>
            <a:pPr marL="98806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SUPRARRENAL</a:t>
            </a:r>
            <a:endParaRPr sz="1800">
              <a:latin typeface="Calibri"/>
              <a:cs typeface="Calibri"/>
            </a:endParaRPr>
          </a:p>
          <a:p>
            <a:pPr marL="899794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(ALDOSTERONA)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126985" y="2422398"/>
            <a:ext cx="76200" cy="355600"/>
          </a:xfrm>
          <a:custGeom>
            <a:avLst/>
            <a:gdLst/>
            <a:ahLst/>
            <a:cxnLst/>
            <a:rect l="l" t="t" r="r" b="b"/>
            <a:pathLst>
              <a:path w="76200" h="355600">
                <a:moveTo>
                  <a:pt x="28194" y="279400"/>
                </a:moveTo>
                <a:lnTo>
                  <a:pt x="0" y="279400"/>
                </a:lnTo>
                <a:lnTo>
                  <a:pt x="38100" y="355600"/>
                </a:lnTo>
                <a:lnTo>
                  <a:pt x="69850" y="292100"/>
                </a:lnTo>
                <a:lnTo>
                  <a:pt x="28194" y="292100"/>
                </a:lnTo>
                <a:lnTo>
                  <a:pt x="28194" y="279400"/>
                </a:lnTo>
                <a:close/>
              </a:path>
              <a:path w="76200" h="355600">
                <a:moveTo>
                  <a:pt x="48006" y="0"/>
                </a:moveTo>
                <a:lnTo>
                  <a:pt x="28194" y="0"/>
                </a:lnTo>
                <a:lnTo>
                  <a:pt x="28194" y="292100"/>
                </a:lnTo>
                <a:lnTo>
                  <a:pt x="48006" y="292100"/>
                </a:lnTo>
                <a:lnTo>
                  <a:pt x="48006" y="0"/>
                </a:lnTo>
                <a:close/>
              </a:path>
              <a:path w="76200" h="355600">
                <a:moveTo>
                  <a:pt x="76200" y="279400"/>
                </a:moveTo>
                <a:lnTo>
                  <a:pt x="48006" y="279400"/>
                </a:lnTo>
                <a:lnTo>
                  <a:pt x="48006" y="292100"/>
                </a:lnTo>
                <a:lnTo>
                  <a:pt x="69850" y="292100"/>
                </a:lnTo>
                <a:lnTo>
                  <a:pt x="76200" y="279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71766" y="4293870"/>
            <a:ext cx="76200" cy="357505"/>
          </a:xfrm>
          <a:custGeom>
            <a:avLst/>
            <a:gdLst/>
            <a:ahLst/>
            <a:cxnLst/>
            <a:rect l="l" t="t" r="r" b="b"/>
            <a:pathLst>
              <a:path w="76200" h="357504">
                <a:moveTo>
                  <a:pt x="28193" y="280923"/>
                </a:moveTo>
                <a:lnTo>
                  <a:pt x="0" y="280923"/>
                </a:lnTo>
                <a:lnTo>
                  <a:pt x="38100" y="357123"/>
                </a:lnTo>
                <a:lnTo>
                  <a:pt x="69850" y="293623"/>
                </a:lnTo>
                <a:lnTo>
                  <a:pt x="28193" y="293623"/>
                </a:lnTo>
                <a:lnTo>
                  <a:pt x="28193" y="280923"/>
                </a:lnTo>
                <a:close/>
              </a:path>
              <a:path w="76200" h="357504">
                <a:moveTo>
                  <a:pt x="48005" y="0"/>
                </a:moveTo>
                <a:lnTo>
                  <a:pt x="28193" y="0"/>
                </a:lnTo>
                <a:lnTo>
                  <a:pt x="28193" y="293623"/>
                </a:lnTo>
                <a:lnTo>
                  <a:pt x="48005" y="293623"/>
                </a:lnTo>
                <a:lnTo>
                  <a:pt x="48005" y="0"/>
                </a:lnTo>
                <a:close/>
              </a:path>
              <a:path w="76200" h="357504">
                <a:moveTo>
                  <a:pt x="76200" y="280923"/>
                </a:moveTo>
                <a:lnTo>
                  <a:pt x="48005" y="280923"/>
                </a:lnTo>
                <a:lnTo>
                  <a:pt x="48005" y="293623"/>
                </a:lnTo>
                <a:lnTo>
                  <a:pt x="69850" y="293623"/>
                </a:lnTo>
                <a:lnTo>
                  <a:pt x="76200" y="280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4194047" y="2805683"/>
            <a:ext cx="1335405" cy="83820"/>
            <a:chOff x="4194047" y="2805683"/>
            <a:chExt cx="1335405" cy="83820"/>
          </a:xfrm>
        </p:grpSpPr>
        <p:sp>
          <p:nvSpPr>
            <p:cNvPr id="24" name="object 24"/>
            <p:cNvSpPr/>
            <p:nvPr/>
          </p:nvSpPr>
          <p:spPr>
            <a:xfrm>
              <a:off x="4213097" y="2824733"/>
              <a:ext cx="1297305" cy="45720"/>
            </a:xfrm>
            <a:custGeom>
              <a:avLst/>
              <a:gdLst/>
              <a:ahLst/>
              <a:cxnLst/>
              <a:rect l="l" t="t" r="r" b="b"/>
              <a:pathLst>
                <a:path w="1297304" h="45719">
                  <a:moveTo>
                    <a:pt x="1274064" y="0"/>
                  </a:moveTo>
                  <a:lnTo>
                    <a:pt x="1274064" y="11429"/>
                  </a:lnTo>
                  <a:lnTo>
                    <a:pt x="0" y="11429"/>
                  </a:lnTo>
                  <a:lnTo>
                    <a:pt x="0" y="34289"/>
                  </a:lnTo>
                  <a:lnTo>
                    <a:pt x="1274064" y="34289"/>
                  </a:lnTo>
                  <a:lnTo>
                    <a:pt x="1274064" y="45719"/>
                  </a:lnTo>
                  <a:lnTo>
                    <a:pt x="1296924" y="22860"/>
                  </a:lnTo>
                  <a:lnTo>
                    <a:pt x="127406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213097" y="2824733"/>
              <a:ext cx="1297305" cy="45720"/>
            </a:xfrm>
            <a:custGeom>
              <a:avLst/>
              <a:gdLst/>
              <a:ahLst/>
              <a:cxnLst/>
              <a:rect l="l" t="t" r="r" b="b"/>
              <a:pathLst>
                <a:path w="1297304" h="45719">
                  <a:moveTo>
                    <a:pt x="0" y="11429"/>
                  </a:moveTo>
                  <a:lnTo>
                    <a:pt x="1274064" y="11429"/>
                  </a:lnTo>
                  <a:lnTo>
                    <a:pt x="1274064" y="0"/>
                  </a:lnTo>
                  <a:lnTo>
                    <a:pt x="1296924" y="22860"/>
                  </a:lnTo>
                  <a:lnTo>
                    <a:pt x="1274064" y="45719"/>
                  </a:lnTo>
                  <a:lnTo>
                    <a:pt x="1274064" y="34289"/>
                  </a:lnTo>
                  <a:lnTo>
                    <a:pt x="0" y="34289"/>
                  </a:lnTo>
                  <a:lnTo>
                    <a:pt x="0" y="11429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4265676" y="3842003"/>
            <a:ext cx="1333500" cy="85725"/>
            <a:chOff x="4265676" y="3842003"/>
            <a:chExt cx="1333500" cy="85725"/>
          </a:xfrm>
        </p:grpSpPr>
        <p:sp>
          <p:nvSpPr>
            <p:cNvPr id="27" name="object 27"/>
            <p:cNvSpPr/>
            <p:nvPr/>
          </p:nvSpPr>
          <p:spPr>
            <a:xfrm>
              <a:off x="4284726" y="3861053"/>
              <a:ext cx="1295400" cy="47625"/>
            </a:xfrm>
            <a:custGeom>
              <a:avLst/>
              <a:gdLst/>
              <a:ahLst/>
              <a:cxnLst/>
              <a:rect l="l" t="t" r="r" b="b"/>
              <a:pathLst>
                <a:path w="1295400" h="47625">
                  <a:moveTo>
                    <a:pt x="1271777" y="0"/>
                  </a:moveTo>
                  <a:lnTo>
                    <a:pt x="1271777" y="11811"/>
                  </a:lnTo>
                  <a:lnTo>
                    <a:pt x="0" y="11811"/>
                  </a:lnTo>
                  <a:lnTo>
                    <a:pt x="0" y="35433"/>
                  </a:lnTo>
                  <a:lnTo>
                    <a:pt x="1271777" y="35433"/>
                  </a:lnTo>
                  <a:lnTo>
                    <a:pt x="1271777" y="47244"/>
                  </a:lnTo>
                  <a:lnTo>
                    <a:pt x="1295400" y="23622"/>
                  </a:lnTo>
                  <a:lnTo>
                    <a:pt x="127177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284726" y="3861053"/>
              <a:ext cx="1295400" cy="47625"/>
            </a:xfrm>
            <a:custGeom>
              <a:avLst/>
              <a:gdLst/>
              <a:ahLst/>
              <a:cxnLst/>
              <a:rect l="l" t="t" r="r" b="b"/>
              <a:pathLst>
                <a:path w="1295400" h="47625">
                  <a:moveTo>
                    <a:pt x="0" y="11811"/>
                  </a:moveTo>
                  <a:lnTo>
                    <a:pt x="1271777" y="11811"/>
                  </a:lnTo>
                  <a:lnTo>
                    <a:pt x="1271777" y="0"/>
                  </a:lnTo>
                  <a:lnTo>
                    <a:pt x="1295400" y="23622"/>
                  </a:lnTo>
                  <a:lnTo>
                    <a:pt x="1271777" y="47244"/>
                  </a:lnTo>
                  <a:lnTo>
                    <a:pt x="1271777" y="35433"/>
                  </a:lnTo>
                  <a:lnTo>
                    <a:pt x="0" y="35433"/>
                  </a:lnTo>
                  <a:lnTo>
                    <a:pt x="0" y="11811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85318" y="5623052"/>
            <a:ext cx="1965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2590" marR="5080" indent="-40322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CÉLULAS TUBULARES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PROXIMALES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85973" y="5796178"/>
            <a:ext cx="1969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1-ALFA-HIDROXILASA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58155" y="5796178"/>
            <a:ext cx="1080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CALCITRIOL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614414" y="5680354"/>
            <a:ext cx="1426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M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14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OLISMO  </a:t>
            </a:r>
            <a:r>
              <a:rPr sz="1800" spc="-1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OS</a:t>
            </a:r>
            <a:r>
              <a:rPr sz="1800" spc="-1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OCÁ</a:t>
            </a:r>
            <a:r>
              <a:rPr sz="1800" spc="-30" dirty="0">
                <a:latin typeface="Calibri"/>
                <a:cs typeface="Calibri"/>
              </a:rPr>
              <a:t>L</a:t>
            </a:r>
            <a:r>
              <a:rPr sz="1800" spc="-5" dirty="0">
                <a:latin typeface="Calibri"/>
                <a:cs typeface="Calibri"/>
              </a:rPr>
              <a:t>CI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dirty="0"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2484" y="5551932"/>
            <a:ext cx="8201025" cy="824865"/>
            <a:chOff x="62484" y="5551932"/>
            <a:chExt cx="8201025" cy="824865"/>
          </a:xfrm>
        </p:grpSpPr>
        <p:sp>
          <p:nvSpPr>
            <p:cNvPr id="34" name="object 34"/>
            <p:cNvSpPr/>
            <p:nvPr/>
          </p:nvSpPr>
          <p:spPr>
            <a:xfrm>
              <a:off x="2241041" y="5950458"/>
              <a:ext cx="253365" cy="44450"/>
            </a:xfrm>
            <a:custGeom>
              <a:avLst/>
              <a:gdLst/>
              <a:ahLst/>
              <a:cxnLst/>
              <a:rect l="l" t="t" r="r" b="b"/>
              <a:pathLst>
                <a:path w="253364" h="44450">
                  <a:moveTo>
                    <a:pt x="230885" y="0"/>
                  </a:moveTo>
                  <a:lnTo>
                    <a:pt x="230885" y="11048"/>
                  </a:lnTo>
                  <a:lnTo>
                    <a:pt x="0" y="11048"/>
                  </a:lnTo>
                  <a:lnTo>
                    <a:pt x="0" y="33146"/>
                  </a:lnTo>
                  <a:lnTo>
                    <a:pt x="230885" y="33146"/>
                  </a:lnTo>
                  <a:lnTo>
                    <a:pt x="230885" y="44195"/>
                  </a:lnTo>
                  <a:lnTo>
                    <a:pt x="252983" y="22097"/>
                  </a:lnTo>
                  <a:lnTo>
                    <a:pt x="23088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41041" y="5950458"/>
              <a:ext cx="253365" cy="44450"/>
            </a:xfrm>
            <a:custGeom>
              <a:avLst/>
              <a:gdLst/>
              <a:ahLst/>
              <a:cxnLst/>
              <a:rect l="l" t="t" r="r" b="b"/>
              <a:pathLst>
                <a:path w="253364" h="44450">
                  <a:moveTo>
                    <a:pt x="0" y="11048"/>
                  </a:moveTo>
                  <a:lnTo>
                    <a:pt x="230885" y="11048"/>
                  </a:lnTo>
                  <a:lnTo>
                    <a:pt x="230885" y="0"/>
                  </a:lnTo>
                  <a:lnTo>
                    <a:pt x="252983" y="22097"/>
                  </a:lnTo>
                  <a:lnTo>
                    <a:pt x="230885" y="44195"/>
                  </a:lnTo>
                  <a:lnTo>
                    <a:pt x="230885" y="33146"/>
                  </a:lnTo>
                  <a:lnTo>
                    <a:pt x="0" y="33146"/>
                  </a:lnTo>
                  <a:lnTo>
                    <a:pt x="0" y="11048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77918" y="5950458"/>
              <a:ext cx="254635" cy="44450"/>
            </a:xfrm>
            <a:custGeom>
              <a:avLst/>
              <a:gdLst/>
              <a:ahLst/>
              <a:cxnLst/>
              <a:rect l="l" t="t" r="r" b="b"/>
              <a:pathLst>
                <a:path w="254635" h="44450">
                  <a:moveTo>
                    <a:pt x="232410" y="0"/>
                  </a:moveTo>
                  <a:lnTo>
                    <a:pt x="232410" y="11048"/>
                  </a:lnTo>
                  <a:lnTo>
                    <a:pt x="0" y="11048"/>
                  </a:lnTo>
                  <a:lnTo>
                    <a:pt x="0" y="33146"/>
                  </a:lnTo>
                  <a:lnTo>
                    <a:pt x="232410" y="33146"/>
                  </a:lnTo>
                  <a:lnTo>
                    <a:pt x="232410" y="44195"/>
                  </a:lnTo>
                  <a:lnTo>
                    <a:pt x="254508" y="22097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677918" y="5950458"/>
              <a:ext cx="254635" cy="44450"/>
            </a:xfrm>
            <a:custGeom>
              <a:avLst/>
              <a:gdLst/>
              <a:ahLst/>
              <a:cxnLst/>
              <a:rect l="l" t="t" r="r" b="b"/>
              <a:pathLst>
                <a:path w="254635" h="44450">
                  <a:moveTo>
                    <a:pt x="0" y="11048"/>
                  </a:moveTo>
                  <a:lnTo>
                    <a:pt x="232410" y="11048"/>
                  </a:lnTo>
                  <a:lnTo>
                    <a:pt x="232410" y="0"/>
                  </a:lnTo>
                  <a:lnTo>
                    <a:pt x="254508" y="22097"/>
                  </a:lnTo>
                  <a:lnTo>
                    <a:pt x="232410" y="44195"/>
                  </a:lnTo>
                  <a:lnTo>
                    <a:pt x="232410" y="33146"/>
                  </a:lnTo>
                  <a:lnTo>
                    <a:pt x="0" y="33146"/>
                  </a:lnTo>
                  <a:lnTo>
                    <a:pt x="0" y="11048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61354" y="5950458"/>
              <a:ext cx="256540" cy="44450"/>
            </a:xfrm>
            <a:custGeom>
              <a:avLst/>
              <a:gdLst/>
              <a:ahLst/>
              <a:cxnLst/>
              <a:rect l="l" t="t" r="r" b="b"/>
              <a:pathLst>
                <a:path w="256540" h="44450">
                  <a:moveTo>
                    <a:pt x="233934" y="0"/>
                  </a:moveTo>
                  <a:lnTo>
                    <a:pt x="233934" y="11048"/>
                  </a:lnTo>
                  <a:lnTo>
                    <a:pt x="0" y="11048"/>
                  </a:lnTo>
                  <a:lnTo>
                    <a:pt x="0" y="33146"/>
                  </a:lnTo>
                  <a:lnTo>
                    <a:pt x="233934" y="33146"/>
                  </a:lnTo>
                  <a:lnTo>
                    <a:pt x="233934" y="44195"/>
                  </a:lnTo>
                  <a:lnTo>
                    <a:pt x="256031" y="22097"/>
                  </a:lnTo>
                  <a:lnTo>
                    <a:pt x="23393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261354" y="5950458"/>
              <a:ext cx="256540" cy="44450"/>
            </a:xfrm>
            <a:custGeom>
              <a:avLst/>
              <a:gdLst/>
              <a:ahLst/>
              <a:cxnLst/>
              <a:rect l="l" t="t" r="r" b="b"/>
              <a:pathLst>
                <a:path w="256540" h="44450">
                  <a:moveTo>
                    <a:pt x="0" y="11048"/>
                  </a:moveTo>
                  <a:lnTo>
                    <a:pt x="233934" y="11048"/>
                  </a:lnTo>
                  <a:lnTo>
                    <a:pt x="233934" y="0"/>
                  </a:lnTo>
                  <a:lnTo>
                    <a:pt x="256031" y="22097"/>
                  </a:lnTo>
                  <a:lnTo>
                    <a:pt x="233934" y="44195"/>
                  </a:lnTo>
                  <a:lnTo>
                    <a:pt x="233934" y="33146"/>
                  </a:lnTo>
                  <a:lnTo>
                    <a:pt x="0" y="33146"/>
                  </a:lnTo>
                  <a:lnTo>
                    <a:pt x="0" y="11048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1534" y="5570982"/>
              <a:ext cx="8162925" cy="786765"/>
            </a:xfrm>
            <a:custGeom>
              <a:avLst/>
              <a:gdLst/>
              <a:ahLst/>
              <a:cxnLst/>
              <a:rect l="l" t="t" r="r" b="b"/>
              <a:pathLst>
                <a:path w="8162925" h="786764">
                  <a:moveTo>
                    <a:pt x="0" y="786384"/>
                  </a:moveTo>
                  <a:lnTo>
                    <a:pt x="8162544" y="786384"/>
                  </a:lnTo>
                  <a:lnTo>
                    <a:pt x="8162544" y="0"/>
                  </a:lnTo>
                  <a:lnTo>
                    <a:pt x="0" y="0"/>
                  </a:lnTo>
                  <a:lnTo>
                    <a:pt x="0" y="786384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691895" y="4663440"/>
            <a:ext cx="83820" cy="794385"/>
            <a:chOff x="691895" y="4663440"/>
            <a:chExt cx="83820" cy="794385"/>
          </a:xfrm>
        </p:grpSpPr>
        <p:sp>
          <p:nvSpPr>
            <p:cNvPr id="42" name="object 42"/>
            <p:cNvSpPr/>
            <p:nvPr/>
          </p:nvSpPr>
          <p:spPr>
            <a:xfrm>
              <a:off x="710945" y="4682490"/>
              <a:ext cx="45720" cy="756285"/>
            </a:xfrm>
            <a:custGeom>
              <a:avLst/>
              <a:gdLst/>
              <a:ahLst/>
              <a:cxnLst/>
              <a:rect l="l" t="t" r="r" b="b"/>
              <a:pathLst>
                <a:path w="45720" h="756285">
                  <a:moveTo>
                    <a:pt x="34290" y="0"/>
                  </a:moveTo>
                  <a:lnTo>
                    <a:pt x="11430" y="0"/>
                  </a:lnTo>
                  <a:lnTo>
                    <a:pt x="11430" y="733044"/>
                  </a:lnTo>
                  <a:lnTo>
                    <a:pt x="0" y="733044"/>
                  </a:lnTo>
                  <a:lnTo>
                    <a:pt x="22860" y="755904"/>
                  </a:lnTo>
                  <a:lnTo>
                    <a:pt x="45720" y="733044"/>
                  </a:lnTo>
                  <a:lnTo>
                    <a:pt x="34290" y="733044"/>
                  </a:lnTo>
                  <a:lnTo>
                    <a:pt x="3429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0945" y="4682490"/>
              <a:ext cx="45720" cy="756285"/>
            </a:xfrm>
            <a:custGeom>
              <a:avLst/>
              <a:gdLst/>
              <a:ahLst/>
              <a:cxnLst/>
              <a:rect l="l" t="t" r="r" b="b"/>
              <a:pathLst>
                <a:path w="45720" h="756285">
                  <a:moveTo>
                    <a:pt x="0" y="733044"/>
                  </a:moveTo>
                  <a:lnTo>
                    <a:pt x="11430" y="733044"/>
                  </a:lnTo>
                  <a:lnTo>
                    <a:pt x="11430" y="0"/>
                  </a:lnTo>
                  <a:lnTo>
                    <a:pt x="34290" y="0"/>
                  </a:lnTo>
                  <a:lnTo>
                    <a:pt x="34290" y="733044"/>
                  </a:lnTo>
                  <a:lnTo>
                    <a:pt x="45720" y="733044"/>
                  </a:lnTo>
                  <a:lnTo>
                    <a:pt x="22860" y="755904"/>
                  </a:lnTo>
                  <a:lnTo>
                    <a:pt x="0" y="733044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1275969"/>
            <a:ext cx="8267700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 </a:t>
            </a:r>
            <a:r>
              <a:rPr sz="3200" spc="-5" dirty="0">
                <a:latin typeface="Calibri"/>
                <a:cs typeface="Calibri"/>
              </a:rPr>
              <a:t>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0565" y="5763259"/>
            <a:ext cx="6837045" cy="974241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419100" marR="30480" indent="-342900">
              <a:lnSpc>
                <a:spcPts val="3220"/>
              </a:lnSpc>
              <a:spcBef>
                <a:spcPts val="730"/>
              </a:spcBef>
              <a:buFont typeface="Arial MT"/>
              <a:buChar char="•"/>
              <a:tabLst>
                <a:tab pos="418465" algn="l"/>
                <a:tab pos="419100" algn="l"/>
                <a:tab pos="2522220" algn="l"/>
                <a:tab pos="3203575" algn="l"/>
                <a:tab pos="3763010" algn="l"/>
                <a:tab pos="5365115" algn="l"/>
                <a:tab pos="5816600" algn="l"/>
                <a:tab pos="6496050" algn="l"/>
              </a:tabLst>
            </a:pPr>
            <a:r>
              <a:rPr sz="3200" b="1" spc="-55" dirty="0">
                <a:latin typeface="Calibri"/>
                <a:cs typeface="Calibri"/>
              </a:rPr>
              <a:t>R</a:t>
            </a:r>
            <a:r>
              <a:rPr sz="3200" b="1" spc="-5" dirty="0">
                <a:latin typeface="Calibri"/>
                <a:cs typeface="Calibri"/>
              </a:rPr>
              <a:t>egu</a:t>
            </a:r>
            <a:r>
              <a:rPr sz="3200" b="1" spc="-15" dirty="0">
                <a:latin typeface="Calibri"/>
                <a:cs typeface="Calibri"/>
              </a:rPr>
              <a:t>l</a:t>
            </a:r>
            <a:r>
              <a:rPr sz="3200" b="1" dirty="0">
                <a:latin typeface="Calibri"/>
                <a:cs typeface="Calibri"/>
              </a:rPr>
              <a:t>ac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ón	</a:t>
            </a:r>
            <a:r>
              <a:rPr sz="3200" b="1" spc="-5" dirty="0">
                <a:latin typeface="Calibri"/>
                <a:cs typeface="Calibri"/>
              </a:rPr>
              <a:t>d</a:t>
            </a:r>
            <a:r>
              <a:rPr sz="3200" b="1" dirty="0">
                <a:latin typeface="Calibri"/>
                <a:cs typeface="Calibri"/>
              </a:rPr>
              <a:t>e	</a:t>
            </a:r>
            <a:r>
              <a:rPr sz="3200" b="1" spc="-10" dirty="0">
                <a:latin typeface="Calibri"/>
                <a:cs typeface="Calibri"/>
              </a:rPr>
              <a:t>l</a:t>
            </a:r>
            <a:r>
              <a:rPr sz="3200" b="1" dirty="0">
                <a:latin typeface="Calibri"/>
                <a:cs typeface="Calibri"/>
              </a:rPr>
              <a:t>a	</a:t>
            </a:r>
            <a:r>
              <a:rPr sz="3200" b="1" spc="-30" dirty="0">
                <a:latin typeface="Calibri"/>
                <a:cs typeface="Calibri"/>
              </a:rPr>
              <a:t>v</a:t>
            </a:r>
            <a:r>
              <a:rPr sz="3200" b="1" dirty="0">
                <a:latin typeface="Calibri"/>
                <a:cs typeface="Calibri"/>
              </a:rPr>
              <a:t>ole</a:t>
            </a:r>
            <a:r>
              <a:rPr sz="3200" b="1" spc="-15" dirty="0">
                <a:latin typeface="Calibri"/>
                <a:cs typeface="Calibri"/>
              </a:rPr>
              <a:t>m</a:t>
            </a:r>
            <a:r>
              <a:rPr sz="3200" b="1" dirty="0">
                <a:latin typeface="Calibri"/>
                <a:cs typeface="Calibri"/>
              </a:rPr>
              <a:t>ia	y	</a:t>
            </a:r>
            <a:r>
              <a:rPr sz="3200" b="1" spc="-5" dirty="0">
                <a:latin typeface="Calibri"/>
                <a:cs typeface="Calibri"/>
              </a:rPr>
              <a:t>d</a:t>
            </a:r>
            <a:r>
              <a:rPr sz="3200" b="1" dirty="0">
                <a:latin typeface="Calibri"/>
                <a:cs typeface="Calibri"/>
              </a:rPr>
              <a:t>e	la  </a:t>
            </a:r>
            <a:r>
              <a:rPr sz="4800" b="1" spc="-7" baseline="-10416" dirty="0">
                <a:latin typeface="Calibri"/>
                <a:cs typeface="Calibri"/>
              </a:rPr>
              <a:t>arterial	</a:t>
            </a:r>
            <a:r>
              <a:rPr sz="4800" b="1" spc="-7" baseline="-10416">
                <a:latin typeface="Calibri"/>
                <a:cs typeface="Calibri"/>
              </a:rPr>
              <a:t>	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5154" y="5763259"/>
            <a:ext cx="128778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>
                <a:latin typeface="Calibri"/>
                <a:cs typeface="Calibri"/>
              </a:rPr>
              <a:t>p</a:t>
            </a:r>
            <a:r>
              <a:rPr sz="3200" b="1" spc="-35">
                <a:latin typeface="Calibri"/>
                <a:cs typeface="Calibri"/>
              </a:rPr>
              <a:t>r</a:t>
            </a:r>
            <a:r>
              <a:rPr sz="3200" b="1" spc="-15">
                <a:latin typeface="Calibri"/>
                <a:cs typeface="Calibri"/>
              </a:rPr>
              <a:t>e</a:t>
            </a:r>
            <a:r>
              <a:rPr sz="3200" b="1">
                <a:latin typeface="Calibri"/>
                <a:cs typeface="Calibri"/>
              </a:rPr>
              <a:t>sión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4853" y="182117"/>
            <a:ext cx="1576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877011"/>
            <a:ext cx="178625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5" dirty="0">
                <a:latin typeface="Calibri"/>
                <a:cs typeface="Calibri"/>
              </a:rPr>
              <a:t>R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visión  </a:t>
            </a:r>
            <a:r>
              <a:rPr sz="3200" b="1" spc="-10" dirty="0">
                <a:latin typeface="Calibri"/>
                <a:cs typeface="Calibri"/>
              </a:rPr>
              <a:t>renales 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4233" y="877011"/>
            <a:ext cx="61067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35025" algn="l"/>
                <a:tab pos="1719580" algn="l"/>
                <a:tab pos="3898900" algn="l"/>
              </a:tabLst>
            </a:pPr>
            <a:r>
              <a:rPr sz="3200" b="1" dirty="0">
                <a:latin typeface="Calibri"/>
                <a:cs typeface="Calibri"/>
              </a:rPr>
              <a:t>de	los	</a:t>
            </a:r>
            <a:r>
              <a:rPr sz="3200" b="1" spc="-10" dirty="0">
                <a:latin typeface="Calibri"/>
                <a:cs typeface="Calibri"/>
              </a:rPr>
              <a:t>elementos	</a:t>
            </a:r>
            <a:r>
              <a:rPr sz="3200" b="1" spc="-15" dirty="0">
                <a:latin typeface="Calibri"/>
                <a:cs typeface="Calibri"/>
              </a:rPr>
              <a:t>estructurales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5336" y="1365250"/>
            <a:ext cx="64255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86535" algn="l"/>
                <a:tab pos="2509520" algn="l"/>
                <a:tab pos="4321810" algn="l"/>
                <a:tab pos="4891405" algn="l"/>
              </a:tabLst>
            </a:pPr>
            <a:r>
              <a:rPr sz="3200" b="1" spc="-5" dirty="0">
                <a:latin typeface="Calibri"/>
                <a:cs typeface="Calibri"/>
              </a:rPr>
              <a:t>críticos	</a:t>
            </a:r>
            <a:r>
              <a:rPr sz="3200" b="1" spc="-20" dirty="0">
                <a:latin typeface="Calibri"/>
                <a:cs typeface="Calibri"/>
              </a:rPr>
              <a:t>para	</a:t>
            </a:r>
            <a:r>
              <a:rPr sz="3200" b="1" spc="-15" dirty="0">
                <a:latin typeface="Calibri"/>
                <a:cs typeface="Calibri"/>
              </a:rPr>
              <a:t>entender	</a:t>
            </a:r>
            <a:r>
              <a:rPr sz="3200" b="1" dirty="0">
                <a:latin typeface="Calibri"/>
                <a:cs typeface="Calibri"/>
              </a:rPr>
              <a:t>la	</a:t>
            </a:r>
            <a:r>
              <a:rPr sz="3200" b="1" spc="-5" dirty="0">
                <a:latin typeface="Calibri"/>
                <a:cs typeface="Calibri"/>
              </a:rPr>
              <a:t>fisiología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065" y="2340521"/>
            <a:ext cx="8266430" cy="402653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Una</a:t>
            </a:r>
            <a:r>
              <a:rPr sz="3200" spc="-5" dirty="0">
                <a:latin typeface="Calibri"/>
                <a:cs typeface="Calibri"/>
              </a:rPr>
              <a:t> visión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general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 de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volemia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de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presión</a:t>
            </a:r>
            <a:r>
              <a:rPr sz="3200" spc="-5" dirty="0">
                <a:latin typeface="Calibri"/>
                <a:cs typeface="Calibri"/>
              </a:rPr>
              <a:t> arterial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39" y="401574"/>
            <a:ext cx="87674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Calibri"/>
                <a:cs typeface="Calibri"/>
              </a:rPr>
              <a:t>RIÑÓN,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VOLEMIA</a:t>
            </a:r>
            <a:r>
              <a:rPr sz="4400" dirty="0">
                <a:latin typeface="Calibri"/>
                <a:cs typeface="Calibri"/>
              </a:rPr>
              <a:t> Y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PRESIÓN ARTERIAL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7090"/>
            <a:ext cx="8073390" cy="447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350" indent="-34353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El </a:t>
            </a:r>
            <a:r>
              <a:rPr sz="2000" spc="-5" dirty="0">
                <a:latin typeface="Calibri"/>
                <a:cs typeface="Calibri"/>
              </a:rPr>
              <a:t>riñón </a:t>
            </a:r>
            <a:r>
              <a:rPr sz="2000" spc="-10" dirty="0">
                <a:latin typeface="Calibri"/>
                <a:cs typeface="Calibri"/>
              </a:rPr>
              <a:t>regula</a:t>
            </a:r>
            <a:r>
              <a:rPr sz="2000" spc="-5" dirty="0">
                <a:latin typeface="Calibri"/>
                <a:cs typeface="Calibri"/>
              </a:rPr>
              <a:t> la </a:t>
            </a:r>
            <a:r>
              <a:rPr sz="2000" spc="-10" dirty="0">
                <a:latin typeface="Calibri"/>
                <a:cs typeface="Calibri"/>
              </a:rPr>
              <a:t>volemia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circulante,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 de </a:t>
            </a:r>
            <a:r>
              <a:rPr sz="2000" spc="-15" dirty="0">
                <a:latin typeface="Calibri"/>
                <a:cs typeface="Calibri"/>
              </a:rPr>
              <a:t>forma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secundaria la presión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arterial,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controlando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balance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sodio</a:t>
            </a:r>
            <a:endParaRPr sz="20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Aunque </a:t>
            </a:r>
            <a:r>
              <a:rPr sz="2000" spc="-5" dirty="0">
                <a:latin typeface="Calibri"/>
                <a:cs typeface="Calibri"/>
              </a:rPr>
              <a:t>inicialmente se </a:t>
            </a:r>
            <a:r>
              <a:rPr sz="2000" spc="-10" dirty="0">
                <a:latin typeface="Calibri"/>
                <a:cs typeface="Calibri"/>
              </a:rPr>
              <a:t>consideró </a:t>
            </a:r>
            <a:r>
              <a:rPr sz="2000" spc="-5" dirty="0">
                <a:latin typeface="Calibri"/>
                <a:cs typeface="Calibri"/>
              </a:rPr>
              <a:t>que la renina </a:t>
            </a:r>
            <a:r>
              <a:rPr sz="2000" spc="-15" dirty="0">
                <a:latin typeface="Calibri"/>
                <a:cs typeface="Calibri"/>
              </a:rPr>
              <a:t>era</a:t>
            </a:r>
            <a:r>
              <a:rPr sz="2000" spc="-10" dirty="0">
                <a:latin typeface="Calibri"/>
                <a:cs typeface="Calibri"/>
              </a:rPr>
              <a:t> fundamental </a:t>
            </a:r>
            <a:r>
              <a:rPr sz="2000" spc="-5" dirty="0">
                <a:latin typeface="Calibri"/>
                <a:cs typeface="Calibri"/>
              </a:rPr>
              <a:t>en la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regulación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la presión arterial por </a:t>
            </a:r>
            <a:r>
              <a:rPr sz="2000" dirty="0">
                <a:latin typeface="Calibri"/>
                <a:cs typeface="Calibri"/>
              </a:rPr>
              <a:t>un </a:t>
            </a:r>
            <a:r>
              <a:rPr sz="2000" spc="-5" dirty="0">
                <a:latin typeface="Calibri"/>
                <a:cs typeface="Calibri"/>
              </a:rPr>
              <a:t>mecanismo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vasoconstricción, </a:t>
            </a:r>
            <a:r>
              <a:rPr sz="2000" dirty="0">
                <a:latin typeface="Calibri"/>
                <a:cs typeface="Calibri"/>
              </a:rPr>
              <a:t>y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hecho </a:t>
            </a:r>
            <a:r>
              <a:rPr sz="2000" dirty="0">
                <a:latin typeface="Calibri"/>
                <a:cs typeface="Calibri"/>
              </a:rPr>
              <a:t>las situaciones que </a:t>
            </a:r>
            <a:r>
              <a:rPr sz="2000" spc="-10" dirty="0">
                <a:latin typeface="Calibri"/>
                <a:cs typeface="Calibri"/>
              </a:rPr>
              <a:t>cursan con </a:t>
            </a:r>
            <a:r>
              <a:rPr sz="2000" dirty="0">
                <a:latin typeface="Calibri"/>
                <a:cs typeface="Calibri"/>
              </a:rPr>
              <a:t>un </a:t>
            </a:r>
            <a:r>
              <a:rPr sz="2000" spc="-15" dirty="0">
                <a:latin typeface="Calibri"/>
                <a:cs typeface="Calibri"/>
              </a:rPr>
              <a:t>exceso </a:t>
            </a:r>
            <a:r>
              <a:rPr sz="2000" spc="-5" dirty="0">
                <a:latin typeface="Calibri"/>
                <a:cs typeface="Calibri"/>
              </a:rPr>
              <a:t>primario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renina se </a:t>
            </a:r>
            <a:r>
              <a:rPr sz="2000" dirty="0">
                <a:latin typeface="Calibri"/>
                <a:cs typeface="Calibri"/>
              </a:rPr>
              <a:t> asocian a </a:t>
            </a:r>
            <a:r>
              <a:rPr sz="2000" spc="-5" dirty="0">
                <a:latin typeface="Calibri"/>
                <a:cs typeface="Calibri"/>
              </a:rPr>
              <a:t>hipertensión, </a:t>
            </a:r>
            <a:r>
              <a:rPr sz="2000" spc="-10" dirty="0">
                <a:latin typeface="Calibri"/>
                <a:cs typeface="Calibri"/>
              </a:rPr>
              <a:t>hoy </a:t>
            </a:r>
            <a:r>
              <a:rPr sz="2000" spc="-5" dirty="0">
                <a:latin typeface="Calibri"/>
                <a:cs typeface="Calibri"/>
              </a:rPr>
              <a:t>en día se piensa </a:t>
            </a:r>
            <a:r>
              <a:rPr sz="2000" dirty="0">
                <a:latin typeface="Calibri"/>
                <a:cs typeface="Calibri"/>
              </a:rPr>
              <a:t>que </a:t>
            </a:r>
            <a:r>
              <a:rPr sz="2000" spc="-5" dirty="0">
                <a:latin typeface="Calibri"/>
                <a:cs typeface="Calibri"/>
              </a:rPr>
              <a:t>sus </a:t>
            </a:r>
            <a:r>
              <a:rPr sz="2000" dirty="0">
                <a:latin typeface="Calibri"/>
                <a:cs typeface="Calibri"/>
              </a:rPr>
              <a:t>acciones </a:t>
            </a:r>
            <a:r>
              <a:rPr sz="2000" spc="-10" dirty="0">
                <a:latin typeface="Calibri"/>
                <a:cs typeface="Calibri"/>
              </a:rPr>
              <a:t>presoras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están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más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bien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ligadas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efecto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sobre</a:t>
            </a:r>
            <a:r>
              <a:rPr sz="2000" spc="3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citado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balance</a:t>
            </a:r>
            <a:r>
              <a:rPr sz="2000" spc="3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sodio,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través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aldosterona</a:t>
            </a:r>
            <a:endParaRPr sz="20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El </a:t>
            </a:r>
            <a:r>
              <a:rPr sz="2000" spc="-5" dirty="0">
                <a:latin typeface="Calibri"/>
                <a:cs typeface="Calibri"/>
              </a:rPr>
              <a:t>riñón </a:t>
            </a:r>
            <a:r>
              <a:rPr sz="2000" spc="-15" dirty="0">
                <a:latin typeface="Calibri"/>
                <a:cs typeface="Calibri"/>
              </a:rPr>
              <a:t>sintetiza </a:t>
            </a:r>
            <a:r>
              <a:rPr sz="2000" spc="-10" dirty="0">
                <a:latin typeface="Calibri"/>
                <a:cs typeface="Calibri"/>
              </a:rPr>
              <a:t>diversos </a:t>
            </a:r>
            <a:r>
              <a:rPr sz="2000" spc="-5" dirty="0">
                <a:latin typeface="Calibri"/>
                <a:cs typeface="Calibri"/>
              </a:rPr>
              <a:t>autacoides </a:t>
            </a:r>
            <a:r>
              <a:rPr sz="2000" spc="-10" dirty="0">
                <a:latin typeface="Calibri"/>
                <a:cs typeface="Calibri"/>
              </a:rPr>
              <a:t>vasoconstrictores </a:t>
            </a:r>
            <a:r>
              <a:rPr sz="2000" dirty="0">
                <a:latin typeface="Calibri"/>
                <a:cs typeface="Calibri"/>
              </a:rPr>
              <a:t>y </a:t>
            </a:r>
            <a:r>
              <a:rPr sz="2000" spc="-10" dirty="0">
                <a:latin typeface="Calibri"/>
                <a:cs typeface="Calibri"/>
              </a:rPr>
              <a:t>vasodilatadores.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 </a:t>
            </a:r>
            <a:r>
              <a:rPr sz="2000" spc="-10" dirty="0">
                <a:latin typeface="Calibri"/>
                <a:cs typeface="Calibri"/>
              </a:rPr>
              <a:t>desequilibrio, </a:t>
            </a:r>
            <a:r>
              <a:rPr sz="2000" spc="-5" dirty="0">
                <a:latin typeface="Calibri"/>
                <a:cs typeface="Calibri"/>
              </a:rPr>
              <a:t>condicionando </a:t>
            </a:r>
            <a:r>
              <a:rPr sz="2000" dirty="0">
                <a:latin typeface="Calibri"/>
                <a:cs typeface="Calibri"/>
              </a:rPr>
              <a:t>un inadecuado </a:t>
            </a:r>
            <a:r>
              <a:rPr sz="2000" spc="-5" dirty="0">
                <a:latin typeface="Calibri"/>
                <a:cs typeface="Calibri"/>
              </a:rPr>
              <a:t>balance de </a:t>
            </a:r>
            <a:r>
              <a:rPr sz="2000" spc="-10" dirty="0">
                <a:latin typeface="Calibri"/>
                <a:cs typeface="Calibri"/>
              </a:rPr>
              <a:t>sodio, </a:t>
            </a:r>
            <a:r>
              <a:rPr sz="2000" spc="-5" dirty="0">
                <a:latin typeface="Calibri"/>
                <a:cs typeface="Calibri"/>
              </a:rPr>
              <a:t>puede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favorecer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 </a:t>
            </a:r>
            <a:r>
              <a:rPr sz="2000" spc="-10" dirty="0">
                <a:latin typeface="Calibri"/>
                <a:cs typeface="Calibri"/>
              </a:rPr>
              <a:t>desarrollo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hipertensión</a:t>
            </a:r>
            <a:endParaRPr sz="20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Un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caso</a:t>
            </a:r>
            <a:r>
              <a:rPr sz="2000" dirty="0">
                <a:latin typeface="Calibri"/>
                <a:cs typeface="Calibri"/>
              </a:rPr>
              <a:t> especial</a:t>
            </a:r>
            <a:r>
              <a:rPr sz="2000" spc="5" dirty="0">
                <a:latin typeface="Calibri"/>
                <a:cs typeface="Calibri"/>
              </a:rPr>
              <a:t> es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 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prostaglandina</a:t>
            </a:r>
            <a:r>
              <a:rPr sz="2000" spc="-5" dirty="0">
                <a:latin typeface="Calibri"/>
                <a:cs typeface="Calibri"/>
              </a:rPr>
              <a:t> E2.</a:t>
            </a:r>
            <a:r>
              <a:rPr sz="2000" dirty="0">
                <a:latin typeface="Calibri"/>
                <a:cs typeface="Calibri"/>
              </a:rPr>
              <a:t> En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vasodilatadora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natriurética.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inhibición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farmacológica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síntesis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contribuye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al </a:t>
            </a:r>
            <a:r>
              <a:rPr sz="2000" spc="-10" dirty="0">
                <a:latin typeface="Calibri"/>
                <a:cs typeface="Calibri"/>
              </a:rPr>
              <a:t> desarrollo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hipertensión en personas</a:t>
            </a:r>
            <a:r>
              <a:rPr sz="2000" spc="-10" dirty="0">
                <a:latin typeface="Calibri"/>
                <a:cs typeface="Calibri"/>
              </a:rPr>
              <a:t> predispuestas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4702" y="279019"/>
            <a:ext cx="745045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400" spc="-20" dirty="0">
                <a:latin typeface="Calibri"/>
                <a:cs typeface="Calibri"/>
              </a:rPr>
              <a:t>ELEMENTOS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ESTRUCTURALES</a:t>
            </a:r>
            <a:r>
              <a:rPr sz="4400" spc="2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(1)</a:t>
            </a:r>
            <a:endParaRPr sz="44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130"/>
              </a:spcBef>
            </a:pPr>
            <a:r>
              <a:rPr sz="2400" spc="-5" dirty="0">
                <a:latin typeface="Calibri"/>
                <a:cs typeface="Calibri"/>
              </a:rPr>
              <a:t>Imagen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simplificada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5" dirty="0">
                <a:latin typeface="Calibri"/>
                <a:cs typeface="Calibri"/>
              </a:rPr>
              <a:t> unidad</a:t>
            </a:r>
            <a:r>
              <a:rPr sz="2400" spc="-10" dirty="0">
                <a:latin typeface="Calibri"/>
                <a:cs typeface="Calibri"/>
              </a:rPr>
              <a:t> estructural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renal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00" y="2286000"/>
            <a:ext cx="351726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299720" algn="l"/>
              </a:tabLst>
            </a:pPr>
            <a:r>
              <a:rPr sz="2400" dirty="0">
                <a:latin typeface="Calibri"/>
                <a:cs typeface="Calibri"/>
              </a:rPr>
              <a:t>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unidad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estructural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renal </a:t>
            </a:r>
            <a:r>
              <a:rPr sz="2400" dirty="0">
                <a:latin typeface="Calibri"/>
                <a:cs typeface="Calibri"/>
              </a:rPr>
              <a:t>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15" dirty="0">
                <a:latin typeface="Calibri"/>
                <a:cs typeface="Calibri"/>
              </a:rPr>
              <a:t> nefrona</a:t>
            </a:r>
            <a:endParaRPr sz="2400">
              <a:latin typeface="Calibri"/>
              <a:cs typeface="Calibri"/>
            </a:endParaRPr>
          </a:p>
          <a:p>
            <a:pPr marL="299085" marR="5715" indent="-287020" algn="just">
              <a:lnSpc>
                <a:spcPct val="100000"/>
              </a:lnSpc>
              <a:buChar char="-"/>
              <a:tabLst>
                <a:tab pos="299720" algn="l"/>
              </a:tabLst>
            </a:pPr>
            <a:r>
              <a:rPr sz="2400" spc="-55" dirty="0">
                <a:latin typeface="Calibri"/>
                <a:cs typeface="Calibri"/>
              </a:rPr>
              <a:t>Hay,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aproximadamente,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 millón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spc="-15" dirty="0">
                <a:latin typeface="Calibri"/>
                <a:cs typeface="Calibri"/>
              </a:rPr>
              <a:t>nefronas </a:t>
            </a:r>
            <a:r>
              <a:rPr sz="2400" spc="-5" dirty="0">
                <a:latin typeface="Calibri"/>
                <a:cs typeface="Calibri"/>
              </a:rPr>
              <a:t>por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cada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riñón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C606D28-1344-4E7E-BE7B-03EE80489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709526"/>
            <a:ext cx="3742267" cy="48694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4974" y="279019"/>
            <a:ext cx="767397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00"/>
              </a:spcBef>
            </a:pPr>
            <a:r>
              <a:rPr sz="4400" spc="-20" dirty="0">
                <a:latin typeface="Calibri"/>
                <a:cs typeface="Calibri"/>
              </a:rPr>
              <a:t>ELEMENTOS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ESTRUCTURALES</a:t>
            </a:r>
            <a:r>
              <a:rPr sz="4400" spc="2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(2)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spc="-5" dirty="0">
                <a:latin typeface="Calibri"/>
                <a:cs typeface="Calibri"/>
              </a:rPr>
              <a:t>Descripción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dirty="0">
                <a:latin typeface="Calibri"/>
                <a:cs typeface="Calibri"/>
              </a:rPr>
              <a:t> las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partes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nefrona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</a:t>
            </a:r>
            <a:r>
              <a:rPr sz="2400" spc="-5" dirty="0">
                <a:latin typeface="Calibri"/>
                <a:cs typeface="Calibri"/>
              </a:rPr>
              <a:t> 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vascularización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2738" y="3115817"/>
            <a:ext cx="1871980" cy="421005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25"/>
              </a:spcBef>
            </a:pPr>
            <a:r>
              <a:rPr sz="2400" b="1" spc="-10" dirty="0">
                <a:latin typeface="Calibri"/>
                <a:cs typeface="Calibri"/>
              </a:rPr>
              <a:t>GLOMÉRULO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3920" y="4132326"/>
            <a:ext cx="1076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TÚB</a:t>
            </a:r>
            <a:r>
              <a:rPr sz="2400" b="1" dirty="0">
                <a:latin typeface="Calibri"/>
                <a:cs typeface="Calibri"/>
              </a:rPr>
              <a:t>U</a:t>
            </a:r>
            <a:r>
              <a:rPr sz="2400" b="1" spc="-35" dirty="0">
                <a:latin typeface="Calibri"/>
                <a:cs typeface="Calibri"/>
              </a:rPr>
              <a:t>L</a:t>
            </a:r>
            <a:r>
              <a:rPr sz="2400" b="1" dirty="0"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9143" y="2693288"/>
            <a:ext cx="1043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Calibri"/>
                <a:cs typeface="Calibri"/>
              </a:rPr>
              <a:t>INTERSTICIO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1133" y="1806701"/>
            <a:ext cx="3096895" cy="702945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167005" algn="ctr">
              <a:lnSpc>
                <a:spcPts val="2575"/>
              </a:lnSpc>
            </a:pPr>
            <a:r>
              <a:rPr sz="2400" b="1" spc="-30" dirty="0">
                <a:latin typeface="Calibri"/>
                <a:cs typeface="Calibri"/>
              </a:rPr>
              <a:t>VASOS</a:t>
            </a:r>
            <a:endParaRPr sz="2400">
              <a:latin typeface="Calibri"/>
              <a:cs typeface="Calibri"/>
            </a:endParaRPr>
          </a:p>
          <a:p>
            <a:pPr marR="97155"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PREGLOMERULARES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9209" y="1755140"/>
            <a:ext cx="525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1809" algn="l"/>
              </a:tabLst>
            </a:pPr>
            <a:r>
              <a:rPr sz="2400" b="1" u="heavy" dirty="0">
                <a:uFill>
                  <a:solidFill>
                    <a:srgbClr val="4F81BC"/>
                  </a:solidFill>
                </a:uFill>
                <a:latin typeface="Calibri"/>
                <a:cs typeface="Calibri"/>
              </a:rPr>
              <a:t> 	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94197" y="4485894"/>
            <a:ext cx="3293745" cy="797560"/>
          </a:xfrm>
          <a:prstGeom prst="rect">
            <a:avLst/>
          </a:prstGeom>
          <a:ln w="38100">
            <a:solidFill>
              <a:srgbClr val="385D89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282575" marR="262890" indent="948055">
              <a:lnSpc>
                <a:spcPts val="2880"/>
              </a:lnSpc>
              <a:spcBef>
                <a:spcPts val="35"/>
              </a:spcBef>
            </a:pPr>
            <a:r>
              <a:rPr sz="2400" b="1" spc="-30" dirty="0">
                <a:latin typeface="Calibri"/>
                <a:cs typeface="Calibri"/>
              </a:rPr>
              <a:t>VASOS 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POSTGLOMERULARES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0603" y="2675890"/>
            <a:ext cx="422021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 indent="-121920">
              <a:lnSpc>
                <a:spcPct val="100000"/>
              </a:lnSpc>
              <a:spcBef>
                <a:spcPts val="100"/>
              </a:spcBef>
              <a:buChar char="-"/>
              <a:tabLst>
                <a:tab pos="134620" algn="l"/>
              </a:tabLst>
            </a:pPr>
            <a:r>
              <a:rPr sz="1800" spc="-15" dirty="0">
                <a:latin typeface="Calibri"/>
                <a:cs typeface="Calibri"/>
              </a:rPr>
              <a:t>Red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capilar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entre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arteriolas</a:t>
            </a:r>
            <a:endParaRPr sz="1800">
              <a:latin typeface="Calibri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800" spc="-10" dirty="0">
                <a:latin typeface="Calibri"/>
                <a:cs typeface="Calibri"/>
              </a:rPr>
              <a:t>Endotelio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capilar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recubierto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pericitos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especializados,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los </a:t>
            </a:r>
            <a:r>
              <a:rPr sz="1800" spc="-10" dirty="0">
                <a:latin typeface="Calibri"/>
                <a:cs typeface="Calibri"/>
              </a:rPr>
              <a:t>podocitos</a:t>
            </a:r>
            <a:endParaRPr sz="1800">
              <a:latin typeface="Calibri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800" spc="-5" dirty="0">
                <a:latin typeface="Calibri"/>
                <a:cs typeface="Calibri"/>
              </a:rPr>
              <a:t>Células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mesangiales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intercapilares</a:t>
            </a:r>
            <a:endParaRPr sz="1800">
              <a:latin typeface="Calibri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800" spc="-5" dirty="0">
                <a:latin typeface="Calibri"/>
                <a:cs typeface="Calibri"/>
              </a:rPr>
              <a:t>Cápsula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Bowman,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recubierta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epitelio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55591" y="1840992"/>
            <a:ext cx="4249420" cy="601980"/>
          </a:xfrm>
          <a:prstGeom prst="rect">
            <a:avLst/>
          </a:prstGeom>
          <a:ln w="12192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49250" indent="-122555">
              <a:lnSpc>
                <a:spcPts val="2055"/>
              </a:lnSpc>
              <a:buChar char="-"/>
              <a:tabLst>
                <a:tab pos="349885" algn="l"/>
              </a:tabLst>
            </a:pPr>
            <a:r>
              <a:rPr sz="1800" spc="-5" dirty="0">
                <a:latin typeface="Calibri"/>
                <a:cs typeface="Calibri"/>
              </a:rPr>
              <a:t>Arterias</a:t>
            </a:r>
            <a:r>
              <a:rPr sz="1800" spc="-10" dirty="0">
                <a:latin typeface="Calibri"/>
                <a:cs typeface="Calibri"/>
              </a:rPr>
              <a:t> intrarrenales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diverso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calibre</a:t>
            </a:r>
            <a:endParaRPr sz="1800">
              <a:latin typeface="Calibri"/>
              <a:cs typeface="Calibri"/>
            </a:endParaRPr>
          </a:p>
          <a:p>
            <a:pPr marL="349250" indent="-122555">
              <a:lnSpc>
                <a:spcPct val="100000"/>
              </a:lnSpc>
              <a:buChar char="-"/>
              <a:tabLst>
                <a:tab pos="349885" algn="l"/>
              </a:tabLst>
            </a:pPr>
            <a:r>
              <a:rPr sz="1800" spc="-10" dirty="0">
                <a:latin typeface="Calibri"/>
                <a:cs typeface="Calibri"/>
              </a:rPr>
              <a:t>Arteriolas </a:t>
            </a:r>
            <a:r>
              <a:rPr sz="1800" spc="-15" dirty="0">
                <a:latin typeface="Calibri"/>
                <a:cs typeface="Calibri"/>
              </a:rPr>
              <a:t>aferentes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204" y="4745735"/>
            <a:ext cx="5039995" cy="1676400"/>
          </a:xfrm>
          <a:prstGeom prst="rect">
            <a:avLst/>
          </a:prstGeom>
          <a:ln w="12192">
            <a:solidFill>
              <a:srgbClr val="385D89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marL="212725" indent="-122555">
              <a:lnSpc>
                <a:spcPct val="100000"/>
              </a:lnSpc>
              <a:spcBef>
                <a:spcPts val="55"/>
              </a:spcBef>
              <a:buChar char="-"/>
              <a:tabLst>
                <a:tab pos="213360" algn="l"/>
              </a:tabLst>
            </a:pPr>
            <a:r>
              <a:rPr sz="1800" spc="-25" dirty="0">
                <a:latin typeface="Calibri"/>
                <a:cs typeface="Calibri"/>
              </a:rPr>
              <a:t>Túbulo</a:t>
            </a:r>
            <a:r>
              <a:rPr sz="1800" spc="-15" dirty="0">
                <a:latin typeface="Calibri"/>
                <a:cs typeface="Calibri"/>
              </a:rPr>
              <a:t> próximal</a:t>
            </a:r>
            <a:endParaRPr sz="1800">
              <a:latin typeface="Calibri"/>
              <a:cs typeface="Calibri"/>
            </a:endParaRPr>
          </a:p>
          <a:p>
            <a:pPr marL="212725" indent="-122555">
              <a:lnSpc>
                <a:spcPct val="100000"/>
              </a:lnSpc>
              <a:buChar char="-"/>
              <a:tabLst>
                <a:tab pos="213360" algn="l"/>
              </a:tabLst>
            </a:pPr>
            <a:r>
              <a:rPr sz="1800" dirty="0">
                <a:latin typeface="Calibri"/>
                <a:cs typeface="Calibri"/>
              </a:rPr>
              <a:t>Asa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Henle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delgada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(descendente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-5" dirty="0">
                <a:latin typeface="Calibri"/>
                <a:cs typeface="Calibri"/>
              </a:rPr>
              <a:t>ascendente)</a:t>
            </a:r>
            <a:endParaRPr sz="1800">
              <a:latin typeface="Calibri"/>
              <a:cs typeface="Calibri"/>
            </a:endParaRPr>
          </a:p>
          <a:p>
            <a:pPr marL="212725" indent="-122555">
              <a:lnSpc>
                <a:spcPct val="100000"/>
              </a:lnSpc>
              <a:buChar char="-"/>
              <a:tabLst>
                <a:tab pos="213360" algn="l"/>
              </a:tabLst>
            </a:pPr>
            <a:r>
              <a:rPr sz="1800" spc="-15" dirty="0">
                <a:latin typeface="Calibri"/>
                <a:cs typeface="Calibri"/>
              </a:rPr>
              <a:t>Porción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ascendente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gruesa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 </a:t>
            </a:r>
            <a:r>
              <a:rPr sz="1800" dirty="0">
                <a:latin typeface="Calibri"/>
                <a:cs typeface="Calibri"/>
              </a:rPr>
              <a:t>asa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Henle</a:t>
            </a:r>
            <a:endParaRPr sz="1800">
              <a:latin typeface="Calibri"/>
              <a:cs typeface="Calibri"/>
            </a:endParaRPr>
          </a:p>
          <a:p>
            <a:pPr marL="212725" indent="-122555">
              <a:lnSpc>
                <a:spcPct val="100000"/>
              </a:lnSpc>
              <a:buChar char="-"/>
              <a:tabLst>
                <a:tab pos="213360" algn="l"/>
              </a:tabLst>
            </a:pPr>
            <a:r>
              <a:rPr sz="1800" spc="-25" dirty="0">
                <a:latin typeface="Calibri"/>
                <a:cs typeface="Calibri"/>
              </a:rPr>
              <a:t>Túbulo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distal</a:t>
            </a:r>
            <a:endParaRPr sz="1800">
              <a:latin typeface="Calibri"/>
              <a:cs typeface="Calibri"/>
            </a:endParaRPr>
          </a:p>
          <a:p>
            <a:pPr marL="212725" indent="-122555">
              <a:lnSpc>
                <a:spcPct val="100000"/>
              </a:lnSpc>
              <a:buChar char="-"/>
              <a:tabLst>
                <a:tab pos="213360" algn="l"/>
              </a:tabLst>
            </a:pPr>
            <a:r>
              <a:rPr sz="1800" spc="-25" dirty="0">
                <a:latin typeface="Calibri"/>
                <a:cs typeface="Calibri"/>
              </a:rPr>
              <a:t>Túbulo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conector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colector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cortical</a:t>
            </a:r>
            <a:endParaRPr sz="1800">
              <a:latin typeface="Calibri"/>
              <a:cs typeface="Calibri"/>
            </a:endParaRPr>
          </a:p>
          <a:p>
            <a:pPr marL="212725" indent="-122555">
              <a:lnSpc>
                <a:spcPct val="100000"/>
              </a:lnSpc>
              <a:spcBef>
                <a:spcPts val="5"/>
              </a:spcBef>
              <a:buChar char="-"/>
              <a:tabLst>
                <a:tab pos="213360" algn="l"/>
              </a:tabLst>
            </a:pPr>
            <a:r>
              <a:rPr sz="1800" spc="-25" dirty="0">
                <a:latin typeface="Calibri"/>
                <a:cs typeface="Calibri"/>
              </a:rPr>
              <a:t>Túbulo</a:t>
            </a:r>
            <a:r>
              <a:rPr sz="1800" spc="-10" dirty="0">
                <a:latin typeface="Calibri"/>
                <a:cs typeface="Calibri"/>
              </a:rPr>
              <a:t> colector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medular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19800" y="5652515"/>
            <a:ext cx="2217420" cy="612775"/>
          </a:xfrm>
          <a:prstGeom prst="rect">
            <a:avLst/>
          </a:prstGeom>
          <a:ln w="12192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44475" indent="-122555">
              <a:lnSpc>
                <a:spcPts val="1980"/>
              </a:lnSpc>
              <a:buChar char="-"/>
              <a:tabLst>
                <a:tab pos="245110" algn="l"/>
              </a:tabLst>
            </a:pPr>
            <a:r>
              <a:rPr sz="1800" spc="-10" dirty="0">
                <a:latin typeface="Calibri"/>
                <a:cs typeface="Calibri"/>
              </a:rPr>
              <a:t>Arteriolas </a:t>
            </a:r>
            <a:r>
              <a:rPr sz="1800" spc="-15" dirty="0">
                <a:latin typeface="Calibri"/>
                <a:cs typeface="Calibri"/>
              </a:rPr>
              <a:t>eferentes</a:t>
            </a:r>
            <a:endParaRPr sz="1800">
              <a:latin typeface="Calibri"/>
              <a:cs typeface="Calibri"/>
            </a:endParaRPr>
          </a:p>
          <a:p>
            <a:pPr marL="244475" indent="-122555">
              <a:lnSpc>
                <a:spcPct val="100000"/>
              </a:lnSpc>
              <a:buChar char="-"/>
              <a:tabLst>
                <a:tab pos="245110" algn="l"/>
              </a:tabLst>
            </a:pPr>
            <a:r>
              <a:rPr sz="1800" spc="-25" dirty="0">
                <a:latin typeface="Calibri"/>
                <a:cs typeface="Calibri"/>
              </a:rPr>
              <a:t>Vasa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recta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56003" y="2616707"/>
            <a:ext cx="7366000" cy="2118360"/>
            <a:chOff x="1556003" y="2616707"/>
            <a:chExt cx="7366000" cy="2118360"/>
          </a:xfrm>
        </p:grpSpPr>
        <p:sp>
          <p:nvSpPr>
            <p:cNvPr id="14" name="object 14"/>
            <p:cNvSpPr/>
            <p:nvPr/>
          </p:nvSpPr>
          <p:spPr>
            <a:xfrm>
              <a:off x="1575053" y="4144517"/>
              <a:ext cx="1245235" cy="436245"/>
            </a:xfrm>
            <a:custGeom>
              <a:avLst/>
              <a:gdLst/>
              <a:ahLst/>
              <a:cxnLst/>
              <a:rect l="l" t="t" r="r" b="b"/>
              <a:pathLst>
                <a:path w="1245235" h="436245">
                  <a:moveTo>
                    <a:pt x="0" y="435863"/>
                  </a:moveTo>
                  <a:lnTo>
                    <a:pt x="1245108" y="435863"/>
                  </a:lnTo>
                  <a:lnTo>
                    <a:pt x="1245108" y="0"/>
                  </a:lnTo>
                  <a:lnTo>
                    <a:pt x="0" y="0"/>
                  </a:lnTo>
                  <a:lnTo>
                    <a:pt x="0" y="435863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55591" y="2657855"/>
              <a:ext cx="4559935" cy="1460500"/>
            </a:xfrm>
            <a:custGeom>
              <a:avLst/>
              <a:gdLst/>
              <a:ahLst/>
              <a:cxnLst/>
              <a:rect l="l" t="t" r="r" b="b"/>
              <a:pathLst>
                <a:path w="4559934" h="1460500">
                  <a:moveTo>
                    <a:pt x="0" y="1459991"/>
                  </a:moveTo>
                  <a:lnTo>
                    <a:pt x="4559808" y="1459991"/>
                  </a:lnTo>
                  <a:lnTo>
                    <a:pt x="4559808" y="0"/>
                  </a:lnTo>
                  <a:lnTo>
                    <a:pt x="0" y="0"/>
                  </a:lnTo>
                  <a:lnTo>
                    <a:pt x="0" y="1459991"/>
                  </a:lnTo>
                  <a:close/>
                </a:path>
              </a:pathLst>
            </a:custGeom>
            <a:ln w="12192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51836" y="3659377"/>
              <a:ext cx="2357120" cy="1017905"/>
            </a:xfrm>
            <a:custGeom>
              <a:avLst/>
              <a:gdLst/>
              <a:ahLst/>
              <a:cxnLst/>
              <a:rect l="l" t="t" r="r" b="b"/>
              <a:pathLst>
                <a:path w="2357120" h="1017904">
                  <a:moveTo>
                    <a:pt x="68706" y="0"/>
                  </a:moveTo>
                  <a:lnTo>
                    <a:pt x="0" y="204724"/>
                  </a:lnTo>
                  <a:lnTo>
                    <a:pt x="2117598" y="915162"/>
                  </a:lnTo>
                  <a:lnTo>
                    <a:pt x="2083308" y="1017524"/>
                  </a:lnTo>
                  <a:lnTo>
                    <a:pt x="2356612" y="881507"/>
                  </a:lnTo>
                  <a:lnTo>
                    <a:pt x="2220594" y="608076"/>
                  </a:lnTo>
                  <a:lnTo>
                    <a:pt x="2186304" y="710438"/>
                  </a:lnTo>
                  <a:lnTo>
                    <a:pt x="6870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51836" y="3659377"/>
              <a:ext cx="2357120" cy="1017905"/>
            </a:xfrm>
            <a:custGeom>
              <a:avLst/>
              <a:gdLst/>
              <a:ahLst/>
              <a:cxnLst/>
              <a:rect l="l" t="t" r="r" b="b"/>
              <a:pathLst>
                <a:path w="2357120" h="1017904">
                  <a:moveTo>
                    <a:pt x="2083308" y="1017524"/>
                  </a:moveTo>
                  <a:lnTo>
                    <a:pt x="2117598" y="915162"/>
                  </a:lnTo>
                  <a:lnTo>
                    <a:pt x="0" y="204724"/>
                  </a:lnTo>
                  <a:lnTo>
                    <a:pt x="68706" y="0"/>
                  </a:lnTo>
                  <a:lnTo>
                    <a:pt x="2186304" y="710438"/>
                  </a:lnTo>
                  <a:lnTo>
                    <a:pt x="2220594" y="608076"/>
                  </a:lnTo>
                  <a:lnTo>
                    <a:pt x="2356612" y="881507"/>
                  </a:lnTo>
                  <a:lnTo>
                    <a:pt x="2083308" y="1017524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88997" y="2635757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80">
                  <a:moveTo>
                    <a:pt x="378332" y="0"/>
                  </a:moveTo>
                  <a:lnTo>
                    <a:pt x="126110" y="0"/>
                  </a:lnTo>
                  <a:lnTo>
                    <a:pt x="126110" y="211836"/>
                  </a:lnTo>
                  <a:lnTo>
                    <a:pt x="0" y="211836"/>
                  </a:lnTo>
                  <a:lnTo>
                    <a:pt x="252221" y="423671"/>
                  </a:lnTo>
                  <a:lnTo>
                    <a:pt x="504444" y="211836"/>
                  </a:lnTo>
                  <a:lnTo>
                    <a:pt x="378332" y="211836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88997" y="2635757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80">
                  <a:moveTo>
                    <a:pt x="0" y="211836"/>
                  </a:moveTo>
                  <a:lnTo>
                    <a:pt x="126110" y="211836"/>
                  </a:lnTo>
                  <a:lnTo>
                    <a:pt x="126110" y="0"/>
                  </a:lnTo>
                  <a:lnTo>
                    <a:pt x="378332" y="0"/>
                  </a:lnTo>
                  <a:lnTo>
                    <a:pt x="378332" y="211836"/>
                  </a:lnTo>
                  <a:lnTo>
                    <a:pt x="504444" y="211836"/>
                  </a:lnTo>
                  <a:lnTo>
                    <a:pt x="252221" y="423671"/>
                  </a:lnTo>
                  <a:lnTo>
                    <a:pt x="0" y="211836"/>
                  </a:lnTo>
                  <a:close/>
                </a:path>
              </a:pathLst>
            </a:custGeom>
            <a:ln w="381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93569" y="3653789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79">
                  <a:moveTo>
                    <a:pt x="378332" y="0"/>
                  </a:moveTo>
                  <a:lnTo>
                    <a:pt x="126111" y="0"/>
                  </a:lnTo>
                  <a:lnTo>
                    <a:pt x="126111" y="211836"/>
                  </a:lnTo>
                  <a:lnTo>
                    <a:pt x="0" y="211836"/>
                  </a:lnTo>
                  <a:lnTo>
                    <a:pt x="252222" y="423672"/>
                  </a:lnTo>
                  <a:lnTo>
                    <a:pt x="504444" y="211836"/>
                  </a:lnTo>
                  <a:lnTo>
                    <a:pt x="378332" y="211836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93569" y="3653789"/>
              <a:ext cx="504825" cy="424180"/>
            </a:xfrm>
            <a:custGeom>
              <a:avLst/>
              <a:gdLst/>
              <a:ahLst/>
              <a:cxnLst/>
              <a:rect l="l" t="t" r="r" b="b"/>
              <a:pathLst>
                <a:path w="504825" h="424179">
                  <a:moveTo>
                    <a:pt x="0" y="211836"/>
                  </a:moveTo>
                  <a:lnTo>
                    <a:pt x="126111" y="211836"/>
                  </a:lnTo>
                  <a:lnTo>
                    <a:pt x="126111" y="0"/>
                  </a:lnTo>
                  <a:lnTo>
                    <a:pt x="378332" y="0"/>
                  </a:lnTo>
                  <a:lnTo>
                    <a:pt x="378332" y="211836"/>
                  </a:lnTo>
                  <a:lnTo>
                    <a:pt x="504444" y="211836"/>
                  </a:lnTo>
                  <a:lnTo>
                    <a:pt x="252222" y="423672"/>
                  </a:lnTo>
                  <a:lnTo>
                    <a:pt x="0" y="211836"/>
                  </a:lnTo>
                  <a:close/>
                </a:path>
              </a:pathLst>
            </a:custGeom>
            <a:ln w="380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198369" y="3294125"/>
              <a:ext cx="2014220" cy="1427480"/>
            </a:xfrm>
            <a:custGeom>
              <a:avLst/>
              <a:gdLst/>
              <a:ahLst/>
              <a:cxnLst/>
              <a:rect l="l" t="t" r="r" b="b"/>
              <a:pathLst>
                <a:path w="2014220" h="1427479">
                  <a:moveTo>
                    <a:pt x="0" y="1286256"/>
                  </a:moveTo>
                  <a:lnTo>
                    <a:pt x="0" y="1427480"/>
                  </a:lnTo>
                </a:path>
                <a:path w="2014220" h="1427479">
                  <a:moveTo>
                    <a:pt x="1150620" y="30099"/>
                  </a:moveTo>
                  <a:lnTo>
                    <a:pt x="2014220" y="0"/>
                  </a:lnTo>
                </a:path>
              </a:pathLst>
            </a:custGeom>
            <a:ln w="25908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7093457" y="5374385"/>
            <a:ext cx="0" cy="225425"/>
          </a:xfrm>
          <a:custGeom>
            <a:avLst/>
            <a:gdLst/>
            <a:ahLst/>
            <a:cxnLst/>
            <a:rect l="l" t="t" r="r" b="b"/>
            <a:pathLst>
              <a:path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21511" y="3698494"/>
            <a:ext cx="12090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u="sng" spc="-5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35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sng" spc="-10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INTERSTICIO</a:t>
            </a:r>
            <a:r>
              <a:rPr sz="1600" i="1" u="sng" spc="-110" dirty="0">
                <a:uFill>
                  <a:solidFill>
                    <a:srgbClr val="385D89"/>
                  </a:solidFill>
                </a:uFill>
                <a:latin typeface="Calibri"/>
                <a:cs typeface="Calibri"/>
              </a:rPr>
              <a:t> 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86686" y="2675889"/>
            <a:ext cx="11868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Calibri"/>
                <a:cs typeface="Calibri"/>
              </a:rPr>
              <a:t>INTERSTICIO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0708" y="2671572"/>
            <a:ext cx="3756660" cy="334010"/>
          </a:xfrm>
          <a:custGeom>
            <a:avLst/>
            <a:gdLst/>
            <a:ahLst/>
            <a:cxnLst/>
            <a:rect l="l" t="t" r="r" b="b"/>
            <a:pathLst>
              <a:path w="3756660" h="334010">
                <a:moveTo>
                  <a:pt x="0" y="53848"/>
                </a:moveTo>
                <a:lnTo>
                  <a:pt x="4231" y="32896"/>
                </a:lnTo>
                <a:lnTo>
                  <a:pt x="15770" y="15779"/>
                </a:lnTo>
                <a:lnTo>
                  <a:pt x="32886" y="4234"/>
                </a:lnTo>
                <a:lnTo>
                  <a:pt x="53848" y="0"/>
                </a:lnTo>
                <a:lnTo>
                  <a:pt x="1160780" y="0"/>
                </a:lnTo>
                <a:lnTo>
                  <a:pt x="1181731" y="4234"/>
                </a:lnTo>
                <a:lnTo>
                  <a:pt x="1198848" y="15779"/>
                </a:lnTo>
                <a:lnTo>
                  <a:pt x="1210393" y="32896"/>
                </a:lnTo>
                <a:lnTo>
                  <a:pt x="1214628" y="53848"/>
                </a:lnTo>
                <a:lnTo>
                  <a:pt x="1214628" y="269239"/>
                </a:lnTo>
                <a:lnTo>
                  <a:pt x="1210393" y="290191"/>
                </a:lnTo>
                <a:lnTo>
                  <a:pt x="1198848" y="307308"/>
                </a:lnTo>
                <a:lnTo>
                  <a:pt x="1181731" y="318853"/>
                </a:lnTo>
                <a:lnTo>
                  <a:pt x="1160780" y="323088"/>
                </a:lnTo>
                <a:lnTo>
                  <a:pt x="53848" y="323088"/>
                </a:lnTo>
                <a:lnTo>
                  <a:pt x="32886" y="318853"/>
                </a:lnTo>
                <a:lnTo>
                  <a:pt x="15770" y="307308"/>
                </a:lnTo>
                <a:lnTo>
                  <a:pt x="4231" y="290191"/>
                </a:lnTo>
                <a:lnTo>
                  <a:pt x="0" y="269239"/>
                </a:lnTo>
                <a:lnTo>
                  <a:pt x="0" y="53848"/>
                </a:lnTo>
                <a:close/>
              </a:path>
              <a:path w="3756660" h="334010">
                <a:moveTo>
                  <a:pt x="2542032" y="65786"/>
                </a:moveTo>
                <a:lnTo>
                  <a:pt x="2546244" y="44928"/>
                </a:lnTo>
                <a:lnTo>
                  <a:pt x="2557732" y="27892"/>
                </a:lnTo>
                <a:lnTo>
                  <a:pt x="2574768" y="16404"/>
                </a:lnTo>
                <a:lnTo>
                  <a:pt x="2595626" y="12191"/>
                </a:lnTo>
                <a:lnTo>
                  <a:pt x="3703066" y="12191"/>
                </a:lnTo>
                <a:lnTo>
                  <a:pt x="3723923" y="16404"/>
                </a:lnTo>
                <a:lnTo>
                  <a:pt x="3740959" y="27892"/>
                </a:lnTo>
                <a:lnTo>
                  <a:pt x="3752447" y="44928"/>
                </a:lnTo>
                <a:lnTo>
                  <a:pt x="3756659" y="65786"/>
                </a:lnTo>
                <a:lnTo>
                  <a:pt x="3756659" y="280162"/>
                </a:lnTo>
                <a:lnTo>
                  <a:pt x="3752447" y="301019"/>
                </a:lnTo>
                <a:lnTo>
                  <a:pt x="3740959" y="318055"/>
                </a:lnTo>
                <a:lnTo>
                  <a:pt x="3723923" y="329543"/>
                </a:lnTo>
                <a:lnTo>
                  <a:pt x="3703066" y="333755"/>
                </a:lnTo>
                <a:lnTo>
                  <a:pt x="2595626" y="333755"/>
                </a:lnTo>
                <a:lnTo>
                  <a:pt x="2574768" y="329543"/>
                </a:lnTo>
                <a:lnTo>
                  <a:pt x="2557732" y="318055"/>
                </a:lnTo>
                <a:lnTo>
                  <a:pt x="2546244" y="301019"/>
                </a:lnTo>
                <a:lnTo>
                  <a:pt x="2542032" y="280162"/>
                </a:lnTo>
                <a:lnTo>
                  <a:pt x="2542032" y="65786"/>
                </a:lnTo>
                <a:close/>
              </a:path>
            </a:pathLst>
          </a:custGeom>
          <a:ln w="1219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4702" y="267300"/>
            <a:ext cx="7450455" cy="10636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4400" spc="-20" dirty="0">
                <a:latin typeface="Calibri"/>
                <a:cs typeface="Calibri"/>
              </a:rPr>
              <a:t>ELEMENTOS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ESTRUCTURALES</a:t>
            </a:r>
            <a:r>
              <a:rPr sz="4400" spc="2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(3)</a:t>
            </a:r>
            <a:endParaRPr sz="440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155"/>
              </a:spcBef>
            </a:pPr>
            <a:r>
              <a:rPr sz="2000" spc="-5" dirty="0">
                <a:latin typeface="Calibri"/>
                <a:cs typeface="Calibri"/>
              </a:rPr>
              <a:t>Particularidades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 </a:t>
            </a:r>
            <a:r>
              <a:rPr sz="2000" dirty="0">
                <a:latin typeface="Calibri"/>
                <a:cs typeface="Calibri"/>
              </a:rPr>
              <a:t>los</a:t>
            </a:r>
            <a:r>
              <a:rPr sz="2000" spc="-10" dirty="0">
                <a:latin typeface="Calibri"/>
                <a:cs typeface="Calibri"/>
              </a:rPr>
              <a:t> elementos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 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nefrona</a:t>
            </a:r>
            <a:r>
              <a:rPr sz="2000" dirty="0">
                <a:latin typeface="Calibri"/>
                <a:cs typeface="Calibri"/>
              </a:rPr>
              <a:t> y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vascularización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7090"/>
            <a:ext cx="8073390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350" indent="-34353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10" dirty="0">
                <a:latin typeface="Calibri"/>
                <a:cs typeface="Calibri"/>
              </a:rPr>
              <a:t>Podocitos: Pericitos </a:t>
            </a:r>
            <a:r>
              <a:rPr sz="2000" spc="-5" dirty="0">
                <a:latin typeface="Calibri"/>
                <a:cs typeface="Calibri"/>
              </a:rPr>
              <a:t>especializados, </a:t>
            </a:r>
            <a:r>
              <a:rPr sz="2000" spc="-10" dirty="0">
                <a:latin typeface="Calibri"/>
                <a:cs typeface="Calibri"/>
              </a:rPr>
              <a:t>con </a:t>
            </a:r>
            <a:r>
              <a:rPr sz="2000" spc="-5" dirty="0">
                <a:latin typeface="Calibri"/>
                <a:cs typeface="Calibri"/>
              </a:rPr>
              <a:t>una dotación </a:t>
            </a:r>
            <a:r>
              <a:rPr sz="2000" spc="-15" dirty="0">
                <a:latin typeface="Calibri"/>
                <a:cs typeface="Calibri"/>
              </a:rPr>
              <a:t>proteica </a:t>
            </a:r>
            <a:r>
              <a:rPr sz="2000" spc="-5" dirty="0">
                <a:latin typeface="Calibri"/>
                <a:cs typeface="Calibri"/>
              </a:rPr>
              <a:t>específica, </a:t>
            </a:r>
            <a:r>
              <a:rPr sz="2000" dirty="0">
                <a:latin typeface="Calibri"/>
                <a:cs typeface="Calibri"/>
              </a:rPr>
              <a:t> que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regulan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permeabilidad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glomerular</a:t>
            </a:r>
            <a:endParaRPr sz="20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Células</a:t>
            </a:r>
            <a:r>
              <a:rPr sz="2000" dirty="0">
                <a:latin typeface="Calibri"/>
                <a:cs typeface="Calibri"/>
              </a:rPr>
              <a:t> mesangiales: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Células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mesenquimales,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dirty="0">
                <a:latin typeface="Calibri"/>
                <a:cs typeface="Calibri"/>
              </a:rPr>
              <a:t> capacidad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sintética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contráctil</a:t>
            </a:r>
            <a:endParaRPr sz="2000">
              <a:latin typeface="Calibri"/>
              <a:cs typeface="Calibri"/>
            </a:endParaRPr>
          </a:p>
          <a:p>
            <a:pPr marL="355600" marR="5715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Células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tubulares:</a:t>
            </a:r>
            <a:r>
              <a:rPr sz="2000" dirty="0">
                <a:latin typeface="Calibri"/>
                <a:cs typeface="Calibri"/>
              </a:rPr>
              <a:t> células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epiteliales,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polarizadas,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-5" dirty="0">
                <a:latin typeface="Calibri"/>
                <a:cs typeface="Calibri"/>
              </a:rPr>
              <a:t> múltiples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transportadores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localización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específica</a:t>
            </a:r>
            <a:r>
              <a:rPr sz="2000" dirty="0">
                <a:latin typeface="Calibri"/>
                <a:cs typeface="Calibri"/>
              </a:rPr>
              <a:t> 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dotación</a:t>
            </a:r>
            <a:r>
              <a:rPr sz="2000" spc="-5" dirty="0">
                <a:latin typeface="Calibri"/>
                <a:cs typeface="Calibri"/>
              </a:rPr>
              <a:t> mitocondrial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proporcional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capacidad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transporte</a:t>
            </a:r>
            <a:endParaRPr sz="20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25" dirty="0">
                <a:latin typeface="Calibri"/>
                <a:cs typeface="Calibri"/>
              </a:rPr>
              <a:t>Vasa</a:t>
            </a:r>
            <a:r>
              <a:rPr sz="2000" spc="3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recta:</a:t>
            </a:r>
            <a:r>
              <a:rPr sz="2000" spc="3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vasos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distribución</a:t>
            </a:r>
            <a:r>
              <a:rPr sz="2000" spc="3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forma</a:t>
            </a:r>
            <a:r>
              <a:rPr sz="2000" spc="3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asa,</a:t>
            </a:r>
            <a:r>
              <a:rPr sz="2000" spc="3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paralelos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las</a:t>
            </a:r>
            <a:endParaRPr sz="20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estructuras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tubulares</a:t>
            </a:r>
            <a:endParaRPr sz="20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spc="-10" dirty="0">
                <a:latin typeface="Calibri"/>
                <a:cs typeface="Calibri"/>
              </a:rPr>
              <a:t>Intersticio: </a:t>
            </a:r>
            <a:r>
              <a:rPr sz="2000" dirty="0">
                <a:latin typeface="Calibri"/>
                <a:cs typeface="Calibri"/>
              </a:rPr>
              <a:t>células mesenquimales, tipo </a:t>
            </a:r>
            <a:r>
              <a:rPr sz="2000" spc="-10" dirty="0">
                <a:latin typeface="Calibri"/>
                <a:cs typeface="Calibri"/>
              </a:rPr>
              <a:t>“fibroblasto” pero con </a:t>
            </a:r>
            <a:r>
              <a:rPr sz="2000" spc="-5" dirty="0">
                <a:latin typeface="Calibri"/>
                <a:cs typeface="Calibri"/>
              </a:rPr>
              <a:t>capacidad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sintética.</a:t>
            </a:r>
            <a:endParaRPr sz="20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6235" algn="l"/>
              </a:tabLst>
            </a:pPr>
            <a:r>
              <a:rPr sz="2000" dirty="0">
                <a:latin typeface="Calibri"/>
                <a:cs typeface="Calibri"/>
              </a:rPr>
              <a:t>El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mesangio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glomerular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intersticio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renal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organizan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algunas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zonas</a:t>
            </a:r>
            <a:endParaRPr sz="20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concretas,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generando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estructura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como es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aparato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yuxtaglomerular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650" y="228600"/>
            <a:ext cx="7886700" cy="1325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INDI</a:t>
            </a:r>
            <a:r>
              <a:rPr dirty="0"/>
              <a:t>C</a:t>
            </a:r>
            <a:r>
              <a:rPr spc="-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8150" y="1219200"/>
            <a:ext cx="8267700" cy="50610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Revisión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elementos</a:t>
            </a:r>
            <a:r>
              <a:rPr sz="3200" spc="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estructurales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renales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críticos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para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entender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fisiología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renal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Una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visión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general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de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la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función</a:t>
            </a:r>
            <a:r>
              <a:rPr sz="3200" b="1" spc="-10" dirty="0">
                <a:latin typeface="Calibri"/>
                <a:cs typeface="Calibri"/>
              </a:rPr>
              <a:t> renal</a:t>
            </a:r>
            <a:endParaRPr sz="3200">
              <a:latin typeface="Calibri"/>
              <a:cs typeface="Calibri"/>
            </a:endParaRPr>
          </a:p>
          <a:p>
            <a:pPr marL="355600" marR="571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Mecanismos</a:t>
            </a:r>
            <a:r>
              <a:rPr sz="3200" spc="27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básicos</a:t>
            </a:r>
            <a:r>
              <a:rPr sz="3200" spc="2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mediante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que</a:t>
            </a:r>
            <a:r>
              <a:rPr sz="3200" spc="2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el</a:t>
            </a:r>
            <a:r>
              <a:rPr sz="3200" spc="2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desarrolla</a:t>
            </a:r>
            <a:r>
              <a:rPr sz="3200" spc="-5" dirty="0">
                <a:latin typeface="Calibri"/>
                <a:cs typeface="Calibri"/>
              </a:rPr>
              <a:t> sus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funciones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filtración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glomerular y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función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tubular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 su</a:t>
            </a:r>
            <a:r>
              <a:rPr sz="3200" spc="-5" dirty="0">
                <a:latin typeface="Calibri"/>
                <a:cs typeface="Calibri"/>
              </a:rPr>
              <a:t> regulación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El </a:t>
            </a:r>
            <a:r>
              <a:rPr sz="3200" dirty="0">
                <a:latin typeface="Calibri"/>
                <a:cs typeface="Calibri"/>
              </a:rPr>
              <a:t>riñón </a:t>
            </a:r>
            <a:r>
              <a:rPr sz="3200" spc="-10" dirty="0">
                <a:latin typeface="Calibri"/>
                <a:cs typeface="Calibri"/>
              </a:rPr>
              <a:t>como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órgano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endocrino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Regulación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volemia 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presión</a:t>
            </a:r>
            <a:r>
              <a:rPr sz="3200">
                <a:latin typeface="Calibri"/>
                <a:cs typeface="Calibri"/>
              </a:rPr>
              <a:t> </a:t>
            </a:r>
            <a:r>
              <a:rPr sz="3200" spc="-5">
                <a:latin typeface="Calibri"/>
                <a:cs typeface="Calibri"/>
              </a:rPr>
              <a:t>arterial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9781" y="126619"/>
            <a:ext cx="6641465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2810" marR="5080" indent="-2150745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Calibri"/>
                <a:cs typeface="Calibri"/>
              </a:rPr>
              <a:t>¿POR QUÉ </a:t>
            </a:r>
            <a:r>
              <a:rPr sz="4400" dirty="0">
                <a:latin typeface="Calibri"/>
                <a:cs typeface="Calibri"/>
              </a:rPr>
              <a:t>TIENE QUE </a:t>
            </a:r>
            <a:r>
              <a:rPr sz="4400" spc="-5" dirty="0">
                <a:latin typeface="Calibri"/>
                <a:cs typeface="Calibri"/>
              </a:rPr>
              <a:t>HABER </a:t>
            </a:r>
            <a:r>
              <a:rPr sz="4400" spc="-98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RIÑONES?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0994"/>
            <a:ext cx="7932420" cy="446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9210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Calibri"/>
                <a:cs typeface="Calibri"/>
              </a:rPr>
              <a:t>Porque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somos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organismo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pluricelular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hay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garantizar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todas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células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estén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contacto </a:t>
            </a:r>
            <a:r>
              <a:rPr sz="2800" spc="-15" dirty="0">
                <a:latin typeface="Calibri"/>
                <a:cs typeface="Calibri"/>
              </a:rPr>
              <a:t> permanente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medio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interno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estable</a:t>
            </a:r>
            <a:endParaRPr sz="2800">
              <a:latin typeface="Calibri"/>
              <a:cs typeface="Calibri"/>
            </a:endParaRPr>
          </a:p>
          <a:p>
            <a:pPr marL="355600" marR="31115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Calibri"/>
                <a:cs typeface="Calibri"/>
              </a:rPr>
              <a:t>Porque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los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diferentes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sistemas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biológicos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nuestro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organismo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sólo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funcionan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adecuadamente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condiciones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hidroelectrolíticas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muy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específicas</a:t>
            </a:r>
            <a:endParaRPr sz="28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Calibri"/>
                <a:cs typeface="Calibri"/>
              </a:rPr>
              <a:t>Porque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tenemos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interaccionar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medio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ambiente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muy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variable,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precisando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comer,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respirar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mantener</a:t>
            </a:r>
            <a:r>
              <a:rPr sz="2800" spc="-5" dirty="0">
                <a:latin typeface="Calibri"/>
                <a:cs typeface="Calibri"/>
              </a:rPr>
              <a:t> la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temperatura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constante,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estando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expuestos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ingesta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productos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indeseados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0590" y="461899"/>
            <a:ext cx="77203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latin typeface="Calibri"/>
                <a:cs typeface="Calibri"/>
              </a:rPr>
              <a:t>¿QUÉ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ES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50" dirty="0">
                <a:latin typeface="Calibri"/>
                <a:cs typeface="Calibri"/>
              </a:rPr>
              <a:t>LO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QUE</a:t>
            </a:r>
            <a:r>
              <a:rPr sz="4400" spc="-10" dirty="0">
                <a:latin typeface="Calibri"/>
                <a:cs typeface="Calibri"/>
              </a:rPr>
              <a:t> HACE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EL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RIÑÓN?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9425"/>
            <a:ext cx="8072755" cy="472059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latin typeface="Calibri"/>
                <a:cs typeface="Calibri"/>
              </a:rPr>
              <a:t>Mantener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perfusión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y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oxigenación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los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tejidos</a:t>
            </a:r>
            <a:endParaRPr sz="2200">
              <a:latin typeface="Calibri"/>
              <a:cs typeface="Calibri"/>
            </a:endParaRPr>
          </a:p>
          <a:p>
            <a:pPr marL="756285" marR="7620" lvl="1" indent="-287020">
              <a:lnSpc>
                <a:spcPct val="100000"/>
              </a:lnSpc>
              <a:spcBef>
                <a:spcPts val="530"/>
              </a:spcBef>
              <a:buChar char="-"/>
              <a:tabLst>
                <a:tab pos="756285" algn="l"/>
                <a:tab pos="756920" algn="l"/>
                <a:tab pos="2262505" algn="l"/>
                <a:tab pos="2763520" algn="l"/>
                <a:tab pos="4041140" algn="l"/>
                <a:tab pos="4631055" algn="l"/>
                <a:tab pos="5697855" algn="l"/>
                <a:tab pos="6351905" algn="l"/>
                <a:tab pos="7848600" algn="l"/>
              </a:tabLst>
            </a:pPr>
            <a:r>
              <a:rPr sz="2200" spc="-45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gulando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35" dirty="0">
                <a:latin typeface="Calibri"/>
                <a:cs typeface="Calibri"/>
              </a:rPr>
              <a:t>c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-25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tidad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d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fluido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de</a:t>
            </a:r>
            <a:r>
              <a:rPr sz="2200" spc="-5" dirty="0">
                <a:latin typeface="Calibri"/>
                <a:cs typeface="Calibri"/>
              </a:rPr>
              <a:t>l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spc="-4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anismo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e,  indirectamente,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 </a:t>
            </a:r>
            <a:r>
              <a:rPr sz="2200" spc="-10" dirty="0">
                <a:latin typeface="Calibri"/>
                <a:cs typeface="Calibri"/>
              </a:rPr>
              <a:t>presión</a:t>
            </a:r>
            <a:r>
              <a:rPr sz="2200" spc="-15" dirty="0">
                <a:latin typeface="Calibri"/>
                <a:cs typeface="Calibri"/>
              </a:rPr>
              <a:t> intravascular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30"/>
              </a:spcBef>
              <a:buChar char="-"/>
              <a:tabLst>
                <a:tab pos="756285" algn="l"/>
                <a:tab pos="756920" algn="l"/>
              </a:tabLst>
            </a:pPr>
            <a:r>
              <a:rPr sz="2200" spc="-10" dirty="0">
                <a:latin typeface="Calibri"/>
                <a:cs typeface="Calibri"/>
              </a:rPr>
              <a:t>Regulando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cantidad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elementos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transportadores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oxígeno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latin typeface="Calibri"/>
                <a:cs typeface="Calibri"/>
              </a:rPr>
              <a:t>Eliminar los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metabolitos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endógenos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exógenos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innecesarios</a:t>
            </a:r>
            <a:endParaRPr sz="2200">
              <a:latin typeface="Calibri"/>
              <a:cs typeface="Calibri"/>
            </a:endParaRPr>
          </a:p>
          <a:p>
            <a:pPr marL="756285" marR="5080" indent="-287020">
              <a:lnSpc>
                <a:spcPct val="100000"/>
              </a:lnSpc>
              <a:spcBef>
                <a:spcPts val="525"/>
              </a:spcBef>
              <a:buFont typeface="Arial MT"/>
              <a:buChar char="–"/>
              <a:tabLst>
                <a:tab pos="756285" algn="l"/>
                <a:tab pos="756920" algn="l"/>
                <a:tab pos="2308225" algn="l"/>
                <a:tab pos="3798570" algn="l"/>
                <a:tab pos="4417695" algn="l"/>
                <a:tab pos="4848860" algn="l"/>
                <a:tab pos="6563995" algn="l"/>
                <a:tab pos="7554595" algn="l"/>
              </a:tabLst>
            </a:pPr>
            <a:r>
              <a:rPr sz="2200" spc="-10" dirty="0">
                <a:latin typeface="Calibri"/>
                <a:cs typeface="Calibri"/>
              </a:rPr>
              <a:t>Endó</a:t>
            </a:r>
            <a:r>
              <a:rPr sz="2200" spc="-20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eno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: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</a:t>
            </a:r>
            <a:r>
              <a:rPr sz="2200" spc="-4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-10" dirty="0">
                <a:latin typeface="Calibri"/>
                <a:cs typeface="Calibri"/>
              </a:rPr>
              <a:t>du</a:t>
            </a:r>
            <a:r>
              <a:rPr sz="2200" spc="-15" dirty="0">
                <a:latin typeface="Calibri"/>
                <a:cs typeface="Calibri"/>
              </a:rPr>
              <a:t>c</a:t>
            </a:r>
            <a:r>
              <a:rPr sz="2200" spc="-5" dirty="0">
                <a:latin typeface="Calibri"/>
                <a:cs typeface="Calibri"/>
              </a:rPr>
              <a:t>i</a:t>
            </a:r>
            <a:r>
              <a:rPr sz="2200" spc="-20" dirty="0">
                <a:latin typeface="Calibri"/>
                <a:cs typeface="Calibri"/>
              </a:rPr>
              <a:t>d</a:t>
            </a:r>
            <a:r>
              <a:rPr sz="2200" spc="-5" dirty="0">
                <a:latin typeface="Calibri"/>
                <a:cs typeface="Calibri"/>
              </a:rPr>
              <a:t>os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po</a:t>
            </a:r>
            <a:r>
              <a:rPr sz="2200" spc="-5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l</a:t>
            </a:r>
            <a:r>
              <a:rPr sz="2200" dirty="0">
                <a:latin typeface="Calibri"/>
                <a:cs typeface="Calibri"/>
              </a:rPr>
              <a:t>	m</a:t>
            </a:r>
            <a:r>
              <a:rPr sz="2200" spc="-20" dirty="0">
                <a:latin typeface="Calibri"/>
                <a:cs typeface="Calibri"/>
              </a:rPr>
              <a:t>e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ab</a:t>
            </a:r>
            <a:r>
              <a:rPr sz="2200" dirty="0">
                <a:latin typeface="Calibri"/>
                <a:cs typeface="Calibri"/>
              </a:rPr>
              <a:t>o</a:t>
            </a:r>
            <a:r>
              <a:rPr sz="2200" spc="-5" dirty="0">
                <a:latin typeface="Calibri"/>
                <a:cs typeface="Calibri"/>
              </a:rPr>
              <a:t>l</a:t>
            </a:r>
            <a:r>
              <a:rPr sz="2200" spc="-20" dirty="0">
                <a:latin typeface="Calibri"/>
                <a:cs typeface="Calibri"/>
              </a:rPr>
              <a:t>i</a:t>
            </a:r>
            <a:r>
              <a:rPr sz="2200" spc="-10" dirty="0">
                <a:latin typeface="Calibri"/>
                <a:cs typeface="Calibri"/>
              </a:rPr>
              <a:t>sm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c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lul</a:t>
            </a:r>
            <a:r>
              <a:rPr sz="2200" spc="-15" dirty="0">
                <a:latin typeface="Calibri"/>
                <a:cs typeface="Calibri"/>
              </a:rPr>
              <a:t>a</a:t>
            </a:r>
            <a:r>
              <a:rPr sz="2200" spc="-5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pa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  </a:t>
            </a:r>
            <a:r>
              <a:rPr sz="2200" spc="-10" dirty="0">
                <a:latin typeface="Calibri"/>
                <a:cs typeface="Calibri"/>
              </a:rPr>
              <a:t>desarrollar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funciones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orgánicas</a:t>
            </a:r>
            <a:endParaRPr sz="2200">
              <a:latin typeface="Calibri"/>
              <a:cs typeface="Calibri"/>
            </a:endParaRPr>
          </a:p>
          <a:p>
            <a:pPr marL="756285" indent="-287020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spc="-15" dirty="0">
                <a:latin typeface="Calibri"/>
                <a:cs typeface="Calibri"/>
              </a:rPr>
              <a:t>Exógenos: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Que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llegan,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por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diversos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motivos,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medio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interno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latin typeface="Calibri"/>
                <a:cs typeface="Calibri"/>
              </a:rPr>
              <a:t>Mantener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constante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composición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medio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interno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spc="-5" dirty="0">
                <a:latin typeface="Calibri"/>
                <a:cs typeface="Calibri"/>
              </a:rPr>
              <a:t>Iones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monovalentes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spc="-5" dirty="0">
                <a:latin typeface="Calibri"/>
                <a:cs typeface="Calibri"/>
              </a:rPr>
              <a:t>Iones</a:t>
            </a:r>
            <a:r>
              <a:rPr sz="2200" spc="-15" dirty="0">
                <a:latin typeface="Calibri"/>
                <a:cs typeface="Calibri"/>
              </a:rPr>
              <a:t> divalentes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2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200" spc="-10" dirty="0">
                <a:latin typeface="Calibri"/>
                <a:cs typeface="Calibri"/>
              </a:rPr>
              <a:t>Equilibrio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ácido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base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2474</Words>
  <Application>Microsoft Office PowerPoint</Application>
  <PresentationFormat>Presentación en pantalla (4:3)</PresentationFormat>
  <Paragraphs>321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Arial</vt:lpstr>
      <vt:lpstr>Arial MT</vt:lpstr>
      <vt:lpstr>Calibri</vt:lpstr>
      <vt:lpstr>Calibri Light</vt:lpstr>
      <vt:lpstr>Times New Roman</vt:lpstr>
      <vt:lpstr>Tema de Office</vt:lpstr>
      <vt:lpstr>Presentación de PowerPoint</vt:lpstr>
      <vt:lpstr>INDICE</vt:lpstr>
      <vt:lpstr>INDICE</vt:lpstr>
      <vt:lpstr>ELEMENTOS ESTRUCTURALES (1) Imagen simplificada de la unidad estructural renal</vt:lpstr>
      <vt:lpstr>ELEMENTOS ESTRUCTURALES (2) Descripción de las partes de la nefrona y de su vascularización</vt:lpstr>
      <vt:lpstr>ELEMENTOS ESTRUCTURALES (3) Particularidades de los elementos de la nefrona y de su vascularización</vt:lpstr>
      <vt:lpstr>INDICE</vt:lpstr>
      <vt:lpstr>¿POR QUÉ TIENE QUE HABER  RIÑONES?</vt:lpstr>
      <vt:lpstr>¿QUÉ ES LO QUE HACE EL RIÑÓN?</vt:lpstr>
      <vt:lpstr>INDICE</vt:lpstr>
      <vt:lpstr>MECANISMOS BÁSICOS</vt:lpstr>
      <vt:lpstr>INDICE</vt:lpstr>
      <vt:lpstr>DETERMINANTES DE LA FILTRACIÓN  GLOMERULAR</vt:lpstr>
      <vt:lpstr>DETERMINANTES DE LA  ESPECIFICIDAD DE LA FILTRACIÓN</vt:lpstr>
      <vt:lpstr>CÓMO SE REGULA LA FILTRACIÓN</vt:lpstr>
      <vt:lpstr>PRINCIPAL CONSECUENCIA DE LA REGULACIÓN  DE LA FILTRACIÓN POR DOS ARTERIOLAS</vt:lpstr>
      <vt:lpstr>¿EN QUÉ CIRCUNSTACIAS ADAPTATIVAS TIENE  IMPORTANCIA LA REGULACIÓN DEL FILTRADO?</vt:lpstr>
      <vt:lpstr>INDICE</vt:lpstr>
      <vt:lpstr>MECANISMOS GENERALES DE  TRANSPORTE TUBULAR</vt:lpstr>
      <vt:lpstr>TRANSPORTE DE SODIO</vt:lpstr>
      <vt:lpstr>BALANCE GLOMÉRULO TUBULAR</vt:lpstr>
      <vt:lpstr>TRANSPORTE DE POTASIO</vt:lpstr>
      <vt:lpstr>TRANSPORTE DE HIDROGENIONES</vt:lpstr>
      <vt:lpstr>TRANSPORTE DE AGUA</vt:lpstr>
      <vt:lpstr>CONCENTRACIÓN Y DILUCIÓN</vt:lpstr>
      <vt:lpstr>OTROS MECANISMOS DE TRANSPORTE</vt:lpstr>
      <vt:lpstr>INDICE</vt:lpstr>
      <vt:lpstr>ELEMENTOS ESTRUCTURALES (2) Descripción de las partes de la nefrona y de su vascularización</vt:lpstr>
      <vt:lpstr>INDICE</vt:lpstr>
      <vt:lpstr>RIÑÓN, VOLEMIA Y PRESIÓN ARTERIAL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FRACASO RENAL AGUDO</dc:title>
  <dc:creator>DOC</dc:creator>
  <cp:lastModifiedBy>victor lorenzo sellares</cp:lastModifiedBy>
  <cp:revision>3</cp:revision>
  <dcterms:created xsi:type="dcterms:W3CDTF">2021-11-06T12:38:58Z</dcterms:created>
  <dcterms:modified xsi:type="dcterms:W3CDTF">2022-01-19T09:39:49Z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2021-09-06T00:00:00Z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2021-11-06T00:00:00Z</vt:filetime>
  </property>
</Properties>
</file>